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99" r:id="rId5"/>
    <p:sldId id="300" r:id="rId6"/>
    <p:sldId id="302" r:id="rId7"/>
    <p:sldId id="301" r:id="rId8"/>
    <p:sldId id="306" r:id="rId9"/>
    <p:sldId id="307" r:id="rId10"/>
    <p:sldId id="308" r:id="rId11"/>
    <p:sldId id="305" r:id="rId12"/>
    <p:sldId id="313" r:id="rId13"/>
    <p:sldId id="332" r:id="rId14"/>
    <p:sldId id="370" r:id="rId15"/>
    <p:sldId id="371" r:id="rId16"/>
    <p:sldId id="314" r:id="rId17"/>
    <p:sldId id="349" r:id="rId18"/>
    <p:sldId id="350" r:id="rId19"/>
    <p:sldId id="351" r:id="rId20"/>
    <p:sldId id="352" r:id="rId21"/>
    <p:sldId id="353" r:id="rId22"/>
    <p:sldId id="354" r:id="rId23"/>
    <p:sldId id="315" r:id="rId24"/>
    <p:sldId id="316" r:id="rId25"/>
    <p:sldId id="317" r:id="rId26"/>
    <p:sldId id="319" r:id="rId27"/>
    <p:sldId id="318" r:id="rId28"/>
    <p:sldId id="358" r:id="rId29"/>
    <p:sldId id="320" r:id="rId30"/>
    <p:sldId id="321" r:id="rId31"/>
    <p:sldId id="333" r:id="rId32"/>
    <p:sldId id="322" r:id="rId33"/>
    <p:sldId id="309" r:id="rId34"/>
    <p:sldId id="344" r:id="rId35"/>
    <p:sldId id="346" r:id="rId36"/>
    <p:sldId id="335" r:id="rId37"/>
    <p:sldId id="347" r:id="rId38"/>
    <p:sldId id="345" r:id="rId39"/>
    <p:sldId id="310" r:id="rId40"/>
    <p:sldId id="334" r:id="rId41"/>
    <p:sldId id="336" r:id="rId42"/>
    <p:sldId id="339" r:id="rId43"/>
    <p:sldId id="359" r:id="rId44"/>
    <p:sldId id="337" r:id="rId45"/>
    <p:sldId id="356" r:id="rId46"/>
    <p:sldId id="361" r:id="rId47"/>
    <p:sldId id="363" r:id="rId48"/>
    <p:sldId id="362" r:id="rId49"/>
    <p:sldId id="364" r:id="rId50"/>
    <p:sldId id="387" r:id="rId51"/>
    <p:sldId id="365" r:id="rId52"/>
    <p:sldId id="355" r:id="rId53"/>
    <p:sldId id="357" r:id="rId54"/>
    <p:sldId id="380" r:id="rId55"/>
    <p:sldId id="385" r:id="rId56"/>
    <p:sldId id="311" r:id="rId57"/>
    <p:sldId id="340" r:id="rId58"/>
    <p:sldId id="366" r:id="rId59"/>
    <p:sldId id="372" r:id="rId60"/>
    <p:sldId id="386" r:id="rId61"/>
    <p:sldId id="373" r:id="rId62"/>
    <p:sldId id="374" r:id="rId63"/>
    <p:sldId id="375" r:id="rId64"/>
    <p:sldId id="312" r:id="rId65"/>
    <p:sldId id="341" r:id="rId66"/>
    <p:sldId id="381" r:id="rId67"/>
    <p:sldId id="376" r:id="rId68"/>
    <p:sldId id="378" r:id="rId69"/>
    <p:sldId id="379" r:id="rId70"/>
    <p:sldId id="324" r:id="rId71"/>
    <p:sldId id="382" r:id="rId72"/>
    <p:sldId id="325" r:id="rId73"/>
    <p:sldId id="328" r:id="rId74"/>
    <p:sldId id="384" r:id="rId75"/>
    <p:sldId id="383" r:id="rId76"/>
    <p:sldId id="388" r:id="rId77"/>
    <p:sldId id="389" r:id="rId78"/>
  </p:sldIdLst>
  <p:sldSz cx="9144000" cy="5143500" type="screen16x9"/>
  <p:notesSz cx="6858000" cy="9144000"/>
  <p:embeddedFontLst>
    <p:embeddedFont>
      <p:font typeface="Amatic SC" panose="00000500000000000000"/>
      <p:regular r:id="rId82"/>
    </p:embeddedFont>
    <p:embeddedFont>
      <p:font typeface="Nunito"/>
      <p:regular r:id="rId83"/>
    </p:embeddedFont>
    <p:embeddedFont>
      <p:font typeface="Algerian" panose="04020705040A02060702" pitchFamily="82" charset="0"/>
      <p:regular r:id="rId84"/>
    </p:embeddedFont>
    <p:embeddedFont>
      <p:font typeface="Century Gothic" panose="020B050202020202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21415D9-36F7-43E2-AB2F-B90AF26B5E84}">
      <p14:sectionLst xmlns:p14="http://schemas.microsoft.com/office/powerpoint/2010/main">
        <p14:section name="Default Section" id="{D6E92833-E1A8-482E-B2DA-2527C716CD79}">
          <p14:sldIdLst>
            <p14:sldId id="256"/>
            <p14:sldId id="299"/>
            <p14:sldId id="300"/>
            <p14:sldId id="302"/>
            <p14:sldId id="301"/>
            <p14:sldId id="306"/>
            <p14:sldId id="307"/>
            <p14:sldId id="308"/>
            <p14:sldId id="305"/>
            <p14:sldId id="313"/>
            <p14:sldId id="332"/>
            <p14:sldId id="370"/>
            <p14:sldId id="371"/>
            <p14:sldId id="314"/>
            <p14:sldId id="349"/>
            <p14:sldId id="350"/>
            <p14:sldId id="351"/>
            <p14:sldId id="352"/>
            <p14:sldId id="353"/>
            <p14:sldId id="354"/>
            <p14:sldId id="315"/>
            <p14:sldId id="316"/>
            <p14:sldId id="317"/>
            <p14:sldId id="319"/>
            <p14:sldId id="318"/>
            <p14:sldId id="358"/>
            <p14:sldId id="320"/>
            <p14:sldId id="321"/>
            <p14:sldId id="333"/>
            <p14:sldId id="322"/>
            <p14:sldId id="309"/>
            <p14:sldId id="344"/>
            <p14:sldId id="346"/>
            <p14:sldId id="335"/>
            <p14:sldId id="347"/>
            <p14:sldId id="345"/>
            <p14:sldId id="310"/>
            <p14:sldId id="334"/>
            <p14:sldId id="336"/>
            <p14:sldId id="339"/>
            <p14:sldId id="359"/>
            <p14:sldId id="337"/>
            <p14:sldId id="356"/>
            <p14:sldId id="361"/>
            <p14:sldId id="363"/>
            <p14:sldId id="362"/>
            <p14:sldId id="364"/>
            <p14:sldId id="387"/>
            <p14:sldId id="365"/>
            <p14:sldId id="355"/>
            <p14:sldId id="357"/>
            <p14:sldId id="380"/>
            <p14:sldId id="385"/>
            <p14:sldId id="311"/>
            <p14:sldId id="340"/>
            <p14:sldId id="366"/>
            <p14:sldId id="372"/>
            <p14:sldId id="386"/>
            <p14:sldId id="373"/>
            <p14:sldId id="374"/>
            <p14:sldId id="375"/>
            <p14:sldId id="312"/>
            <p14:sldId id="341"/>
            <p14:sldId id="381"/>
            <p14:sldId id="376"/>
            <p14:sldId id="378"/>
            <p14:sldId id="379"/>
            <p14:sldId id="324"/>
            <p14:sldId id="382"/>
            <p14:sldId id="325"/>
            <p14:sldId id="328"/>
            <p14:sldId id="384"/>
            <p14:sldId id="383"/>
            <p14:sldId id="388"/>
            <p14:sldId id="3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9" autoAdjust="0"/>
  </p:normalViewPr>
  <p:slideViewPr>
    <p:cSldViewPr snapToGrid="0">
      <p:cViewPr varScale="1">
        <p:scale>
          <a:sx n="73" d="100"/>
          <a:sy n="73"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font" Target="fonts/font7.fntdata"/><Relationship Id="rId87" Type="http://schemas.openxmlformats.org/officeDocument/2006/relationships/font" Target="fonts/font6.fntdata"/><Relationship Id="rId86" Type="http://schemas.openxmlformats.org/officeDocument/2006/relationships/font" Target="fonts/font5.fntdata"/><Relationship Id="rId85" Type="http://schemas.openxmlformats.org/officeDocument/2006/relationships/font" Target="fonts/font4.fntdata"/><Relationship Id="rId84" Type="http://schemas.openxmlformats.org/officeDocument/2006/relationships/font" Target="fonts/font3.fntdata"/><Relationship Id="rId83" Type="http://schemas.openxmlformats.org/officeDocument/2006/relationships/font" Target="fonts/font2.fntdata"/><Relationship Id="rId82" Type="http://schemas.openxmlformats.org/officeDocument/2006/relationships/font" Target="fonts/font1.fntdata"/><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E22AFE-D33B-4D71-8C6B-F11B1002C7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BF7ED8D6-2458-48D6-AF38-C6C3CC55F891}">
      <dgm:prSet phldrT="[Text]" custT="1"/>
      <dgm:spPr/>
      <dgm:t>
        <a:bodyPr/>
        <a:lstStyle/>
        <a:p>
          <a:r>
            <a:rPr lang="en-IN" sz="2400" dirty="0">
              <a:latin typeface="Times New Roman" panose="02020603050405020304" pitchFamily="18" charset="0"/>
              <a:cs typeface="Times New Roman" panose="02020603050405020304" pitchFamily="18" charset="0"/>
            </a:rPr>
            <a:t>DISTALIZATION</a:t>
          </a:r>
        </a:p>
      </dgm:t>
    </dgm:pt>
    <dgm:pt modelId="{8AF7F091-1E7E-4C11-B700-B13108CE78F9}" cxnId="{38603145-4636-4B9E-B7CA-773C150FB82E}" type="parTrans">
      <dgm:prSet/>
      <dgm:spPr/>
      <dgm:t>
        <a:bodyPr/>
        <a:lstStyle/>
        <a:p>
          <a:endParaRPr lang="en-IN"/>
        </a:p>
      </dgm:t>
    </dgm:pt>
    <dgm:pt modelId="{2ADEB02C-D25B-4B6B-AB5D-8FC9738AFFEC}" cxnId="{38603145-4636-4B9E-B7CA-773C150FB82E}" type="sibTrans">
      <dgm:prSet/>
      <dgm:spPr/>
      <dgm:t>
        <a:bodyPr/>
        <a:lstStyle/>
        <a:p>
          <a:endParaRPr lang="en-IN"/>
        </a:p>
      </dgm:t>
    </dgm:pt>
    <dgm:pt modelId="{71CDBE0E-5048-43B0-9E1C-BC0047E7764B}">
      <dgm:prSet phldrT="[Text]" custT="1"/>
      <dgm:spPr/>
      <dgm:t>
        <a:bodyPr/>
        <a:lstStyle/>
        <a:p>
          <a:r>
            <a:rPr lang="en-IN" sz="2200" dirty="0">
              <a:latin typeface="Times New Roman" panose="02020603050405020304" pitchFamily="18" charset="0"/>
              <a:cs typeface="Times New Roman" panose="02020603050405020304" pitchFamily="18" charset="0"/>
            </a:rPr>
            <a:t>Extraoral</a:t>
          </a:r>
        </a:p>
        <a:p>
          <a:r>
            <a:rPr lang="en-IN" sz="2200" dirty="0">
              <a:latin typeface="Times New Roman" panose="02020603050405020304" pitchFamily="18" charset="0"/>
              <a:cs typeface="Times New Roman" panose="02020603050405020304" pitchFamily="18" charset="0"/>
            </a:rPr>
            <a:t>(Headgear)</a:t>
          </a:r>
        </a:p>
      </dgm:t>
    </dgm:pt>
    <dgm:pt modelId="{AAFD7AA3-3A57-44CA-A8E0-536B46E30BD3}" cxnId="{009061BB-7326-4573-B1F2-FCCC3064DDC3}" type="parTrans">
      <dgm:prSet/>
      <dgm:spPr/>
      <dgm:t>
        <a:bodyPr/>
        <a:lstStyle/>
        <a:p>
          <a:endParaRPr lang="en-IN"/>
        </a:p>
      </dgm:t>
    </dgm:pt>
    <dgm:pt modelId="{DE11A44C-855C-4A43-A34A-B3453C5B1F24}" cxnId="{009061BB-7326-4573-B1F2-FCCC3064DDC3}" type="sibTrans">
      <dgm:prSet/>
      <dgm:spPr/>
      <dgm:t>
        <a:bodyPr/>
        <a:lstStyle/>
        <a:p>
          <a:endParaRPr lang="en-IN"/>
        </a:p>
      </dgm:t>
    </dgm:pt>
    <dgm:pt modelId="{CCF39C93-4FC9-4A84-BEC9-492DD6128977}">
      <dgm:prSet phldrT="[Text]" custT="1"/>
      <dgm:spPr/>
      <dgm:t>
        <a:bodyPr/>
        <a:lstStyle/>
        <a:p>
          <a:pPr>
            <a:buNone/>
          </a:pPr>
          <a:r>
            <a:rPr lang="en-IN" sz="2200" dirty="0">
              <a:latin typeface="Times New Roman" panose="02020603050405020304" pitchFamily="18" charset="0"/>
              <a:cs typeface="Times New Roman" panose="02020603050405020304" pitchFamily="18" charset="0"/>
            </a:rPr>
            <a:t>Intraoral </a:t>
          </a:r>
        </a:p>
        <a:p>
          <a:pPr>
            <a:buNone/>
          </a:pPr>
          <a:r>
            <a:rPr lang="en-IN" sz="2200" dirty="0">
              <a:latin typeface="Times New Roman" panose="02020603050405020304" pitchFamily="18" charset="0"/>
              <a:cs typeface="Times New Roman" panose="02020603050405020304" pitchFamily="18" charset="0"/>
            </a:rPr>
            <a:t>1. Intermaxillary</a:t>
          </a:r>
          <a:br>
            <a:rPr lang="en-IN" sz="2200"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a:t>
          </a:r>
          <a:r>
            <a:rPr lang="en-IN" sz="2200" dirty="0" err="1">
              <a:latin typeface="Times New Roman" panose="02020603050405020304" pitchFamily="18" charset="0"/>
              <a:cs typeface="Times New Roman" panose="02020603050405020304" pitchFamily="18" charset="0"/>
            </a:rPr>
            <a:t>herbst</a:t>
          </a:r>
          <a:r>
            <a:rPr lang="en-IN" sz="2200" dirty="0">
              <a:latin typeface="Times New Roman" panose="02020603050405020304" pitchFamily="18" charset="0"/>
              <a:cs typeface="Times New Roman" panose="02020603050405020304" pitchFamily="18" charset="0"/>
            </a:rPr>
            <a:t> appliance, jasper jumper, adjustable bite corrector</a:t>
          </a:r>
        </a:p>
        <a:p>
          <a:pPr>
            <a:buNone/>
          </a:pPr>
          <a:r>
            <a:rPr lang="en-IN" sz="2200" dirty="0">
              <a:latin typeface="Times New Roman" panose="02020603050405020304" pitchFamily="18" charset="0"/>
              <a:cs typeface="Times New Roman" panose="02020603050405020304" pitchFamily="18" charset="0"/>
            </a:rPr>
            <a:t>2. Intramaxillary </a:t>
          </a:r>
          <a:br>
            <a:rPr lang="en-IN" sz="2200"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(pendulum appliance, distal jet)</a:t>
          </a:r>
        </a:p>
      </dgm:t>
    </dgm:pt>
    <dgm:pt modelId="{ECC687A0-BE29-40AC-A406-4997AA73574E}" cxnId="{90EC7BF7-A257-45E1-8494-B593C9932F44}" type="parTrans">
      <dgm:prSet/>
      <dgm:spPr/>
      <dgm:t>
        <a:bodyPr/>
        <a:lstStyle/>
        <a:p>
          <a:endParaRPr lang="en-IN"/>
        </a:p>
      </dgm:t>
    </dgm:pt>
    <dgm:pt modelId="{8FA52157-0E02-48AE-97AB-70BC31C5B284}" cxnId="{90EC7BF7-A257-45E1-8494-B593C9932F44}" type="sibTrans">
      <dgm:prSet/>
      <dgm:spPr/>
      <dgm:t>
        <a:bodyPr/>
        <a:lstStyle/>
        <a:p>
          <a:endParaRPr lang="en-IN"/>
        </a:p>
      </dgm:t>
    </dgm:pt>
    <dgm:pt modelId="{3E79A298-19BA-4BFB-AF29-56BD566EDDF7}" type="pres">
      <dgm:prSet presAssocID="{CDE22AFE-D33B-4D71-8C6B-F11B1002C786}" presName="hierChild1" presStyleCnt="0">
        <dgm:presLayoutVars>
          <dgm:orgChart val="1"/>
          <dgm:chPref val="1"/>
          <dgm:dir/>
          <dgm:animOne val="branch"/>
          <dgm:animLvl val="lvl"/>
          <dgm:resizeHandles/>
        </dgm:presLayoutVars>
      </dgm:prSet>
      <dgm:spPr/>
    </dgm:pt>
    <dgm:pt modelId="{3F4418DE-B156-4BBE-8EBF-7ACBD9F495DF}" type="pres">
      <dgm:prSet presAssocID="{BF7ED8D6-2458-48D6-AF38-C6C3CC55F891}" presName="hierRoot1" presStyleCnt="0">
        <dgm:presLayoutVars>
          <dgm:hierBranch val="init"/>
        </dgm:presLayoutVars>
      </dgm:prSet>
      <dgm:spPr/>
    </dgm:pt>
    <dgm:pt modelId="{1ECED25C-C7EC-421E-BB1A-7BCAEFF87227}" type="pres">
      <dgm:prSet presAssocID="{BF7ED8D6-2458-48D6-AF38-C6C3CC55F891}" presName="rootComposite1" presStyleCnt="0"/>
      <dgm:spPr/>
    </dgm:pt>
    <dgm:pt modelId="{D7B5706F-23A6-43EA-B840-726141B9B95D}" type="pres">
      <dgm:prSet presAssocID="{BF7ED8D6-2458-48D6-AF38-C6C3CC55F891}" presName="rootText1" presStyleLbl="node0" presStyleIdx="0" presStyleCnt="1" custScaleX="184942">
        <dgm:presLayoutVars>
          <dgm:chPref val="3"/>
        </dgm:presLayoutVars>
      </dgm:prSet>
      <dgm:spPr/>
    </dgm:pt>
    <dgm:pt modelId="{BFBA5777-EA9F-4C78-BD32-39F9C7D668B2}" type="pres">
      <dgm:prSet presAssocID="{BF7ED8D6-2458-48D6-AF38-C6C3CC55F891}" presName="rootConnector1" presStyleLbl="node1" presStyleIdx="0" presStyleCnt="0"/>
      <dgm:spPr/>
    </dgm:pt>
    <dgm:pt modelId="{42A2CDD7-0710-4DEA-8062-B6B5A66AB519}" type="pres">
      <dgm:prSet presAssocID="{BF7ED8D6-2458-48D6-AF38-C6C3CC55F891}" presName="hierChild2" presStyleCnt="0"/>
      <dgm:spPr/>
    </dgm:pt>
    <dgm:pt modelId="{E1B12F72-B4F0-49AE-9CE3-38581311DF26}" type="pres">
      <dgm:prSet presAssocID="{AAFD7AA3-3A57-44CA-A8E0-536B46E30BD3}" presName="Name37" presStyleLbl="parChTrans1D2" presStyleIdx="0" presStyleCnt="2"/>
      <dgm:spPr/>
    </dgm:pt>
    <dgm:pt modelId="{F5DD1148-851D-4125-89AF-A28077A94697}" type="pres">
      <dgm:prSet presAssocID="{71CDBE0E-5048-43B0-9E1C-BC0047E7764B}" presName="hierRoot2" presStyleCnt="0">
        <dgm:presLayoutVars>
          <dgm:hierBranch val="init"/>
        </dgm:presLayoutVars>
      </dgm:prSet>
      <dgm:spPr/>
    </dgm:pt>
    <dgm:pt modelId="{75FFBEFC-3FCA-4487-A954-BBC5A6D3B5AD}" type="pres">
      <dgm:prSet presAssocID="{71CDBE0E-5048-43B0-9E1C-BC0047E7764B}" presName="rootComposite" presStyleCnt="0"/>
      <dgm:spPr/>
    </dgm:pt>
    <dgm:pt modelId="{DEB53CDE-9208-4E00-A435-F4ABACA588F4}" type="pres">
      <dgm:prSet presAssocID="{71CDBE0E-5048-43B0-9E1C-BC0047E7764B}" presName="rootText" presStyleLbl="node2" presStyleIdx="0" presStyleCnt="2">
        <dgm:presLayoutVars>
          <dgm:chPref val="3"/>
        </dgm:presLayoutVars>
      </dgm:prSet>
      <dgm:spPr/>
    </dgm:pt>
    <dgm:pt modelId="{BFC7EE9E-8226-4B02-BDEF-15F786CFF785}" type="pres">
      <dgm:prSet presAssocID="{71CDBE0E-5048-43B0-9E1C-BC0047E7764B}" presName="rootConnector" presStyleLbl="node2" presStyleIdx="0" presStyleCnt="2"/>
      <dgm:spPr/>
    </dgm:pt>
    <dgm:pt modelId="{788C8ED0-1AC6-4D5C-A76F-DC05A922B260}" type="pres">
      <dgm:prSet presAssocID="{71CDBE0E-5048-43B0-9E1C-BC0047E7764B}" presName="hierChild4" presStyleCnt="0"/>
      <dgm:spPr/>
    </dgm:pt>
    <dgm:pt modelId="{AEB27B93-B55F-4068-AC78-A51994ACC8B3}" type="pres">
      <dgm:prSet presAssocID="{71CDBE0E-5048-43B0-9E1C-BC0047E7764B}" presName="hierChild5" presStyleCnt="0"/>
      <dgm:spPr/>
    </dgm:pt>
    <dgm:pt modelId="{627A0ABE-A19D-4E30-9D2E-3A53B52D7E7D}" type="pres">
      <dgm:prSet presAssocID="{ECC687A0-BE29-40AC-A406-4997AA73574E}" presName="Name37" presStyleLbl="parChTrans1D2" presStyleIdx="1" presStyleCnt="2"/>
      <dgm:spPr/>
    </dgm:pt>
    <dgm:pt modelId="{F9086FA4-F595-4F3C-B575-28F139B35D94}" type="pres">
      <dgm:prSet presAssocID="{CCF39C93-4FC9-4A84-BEC9-492DD6128977}" presName="hierRoot2" presStyleCnt="0">
        <dgm:presLayoutVars>
          <dgm:hierBranch val="init"/>
        </dgm:presLayoutVars>
      </dgm:prSet>
      <dgm:spPr/>
    </dgm:pt>
    <dgm:pt modelId="{36E62D22-4CB6-47A4-B960-85BA782FE2F9}" type="pres">
      <dgm:prSet presAssocID="{CCF39C93-4FC9-4A84-BEC9-492DD6128977}" presName="rootComposite" presStyleCnt="0"/>
      <dgm:spPr/>
    </dgm:pt>
    <dgm:pt modelId="{7B34DFF1-7E70-4108-A6E3-B94AB59B75D9}" type="pres">
      <dgm:prSet presAssocID="{CCF39C93-4FC9-4A84-BEC9-492DD6128977}" presName="rootText" presStyleLbl="node2" presStyleIdx="1" presStyleCnt="2" custScaleX="147437" custScaleY="245181">
        <dgm:presLayoutVars>
          <dgm:chPref val="3"/>
        </dgm:presLayoutVars>
      </dgm:prSet>
      <dgm:spPr/>
    </dgm:pt>
    <dgm:pt modelId="{45915AFB-DC98-403C-A602-480347023839}" type="pres">
      <dgm:prSet presAssocID="{CCF39C93-4FC9-4A84-BEC9-492DD6128977}" presName="rootConnector" presStyleLbl="node2" presStyleIdx="1" presStyleCnt="2"/>
      <dgm:spPr/>
    </dgm:pt>
    <dgm:pt modelId="{A2DFE5C2-A304-49EA-B7E6-27F971FCFD93}" type="pres">
      <dgm:prSet presAssocID="{CCF39C93-4FC9-4A84-BEC9-492DD6128977}" presName="hierChild4" presStyleCnt="0"/>
      <dgm:spPr/>
    </dgm:pt>
    <dgm:pt modelId="{113FBED9-DFCD-4C54-92BB-D02B4787D78A}" type="pres">
      <dgm:prSet presAssocID="{CCF39C93-4FC9-4A84-BEC9-492DD6128977}" presName="hierChild5" presStyleCnt="0"/>
      <dgm:spPr/>
    </dgm:pt>
    <dgm:pt modelId="{6D756FEE-AC96-4F83-81BC-B52931946693}" type="pres">
      <dgm:prSet presAssocID="{BF7ED8D6-2458-48D6-AF38-C6C3CC55F891}" presName="hierChild3" presStyleCnt="0"/>
      <dgm:spPr/>
    </dgm:pt>
  </dgm:ptLst>
  <dgm:cxnLst>
    <dgm:cxn modelId="{301B4103-2467-4F4B-B64E-022746D51245}" type="presOf" srcId="{71CDBE0E-5048-43B0-9E1C-BC0047E7764B}" destId="{BFC7EE9E-8226-4B02-BDEF-15F786CFF785}" srcOrd="1" destOrd="0" presId="urn:microsoft.com/office/officeart/2005/8/layout/orgChart1"/>
    <dgm:cxn modelId="{7B7F9A05-BA0C-45C6-9787-284D730908B6}" type="presOf" srcId="{AAFD7AA3-3A57-44CA-A8E0-536B46E30BD3}" destId="{E1B12F72-B4F0-49AE-9CE3-38581311DF26}" srcOrd="0" destOrd="0" presId="urn:microsoft.com/office/officeart/2005/8/layout/orgChart1"/>
    <dgm:cxn modelId="{0D95880E-611F-4FD2-999C-78B1B786415E}" type="presOf" srcId="{71CDBE0E-5048-43B0-9E1C-BC0047E7764B}" destId="{DEB53CDE-9208-4E00-A435-F4ABACA588F4}" srcOrd="0" destOrd="0" presId="urn:microsoft.com/office/officeart/2005/8/layout/orgChart1"/>
    <dgm:cxn modelId="{0755F034-5919-4A6C-921F-117A0E716C3F}" type="presOf" srcId="{CCF39C93-4FC9-4A84-BEC9-492DD6128977}" destId="{45915AFB-DC98-403C-A602-480347023839}" srcOrd="1" destOrd="0" presId="urn:microsoft.com/office/officeart/2005/8/layout/orgChart1"/>
    <dgm:cxn modelId="{38603145-4636-4B9E-B7CA-773C150FB82E}" srcId="{CDE22AFE-D33B-4D71-8C6B-F11B1002C786}" destId="{BF7ED8D6-2458-48D6-AF38-C6C3CC55F891}" srcOrd="0" destOrd="0" parTransId="{8AF7F091-1E7E-4C11-B700-B13108CE78F9}" sibTransId="{2ADEB02C-D25B-4B6B-AB5D-8FC9738AFFEC}"/>
    <dgm:cxn modelId="{503BCE97-B526-4953-A9C8-533224FCE872}" type="presOf" srcId="{CCF39C93-4FC9-4A84-BEC9-492DD6128977}" destId="{7B34DFF1-7E70-4108-A6E3-B94AB59B75D9}" srcOrd="0" destOrd="0" presId="urn:microsoft.com/office/officeart/2005/8/layout/orgChart1"/>
    <dgm:cxn modelId="{009061BB-7326-4573-B1F2-FCCC3064DDC3}" srcId="{BF7ED8D6-2458-48D6-AF38-C6C3CC55F891}" destId="{71CDBE0E-5048-43B0-9E1C-BC0047E7764B}" srcOrd="0" destOrd="0" parTransId="{AAFD7AA3-3A57-44CA-A8E0-536B46E30BD3}" sibTransId="{DE11A44C-855C-4A43-A34A-B3453C5B1F24}"/>
    <dgm:cxn modelId="{DA42E6BE-A1C0-4CBB-802F-2F09B1A68472}" type="presOf" srcId="{ECC687A0-BE29-40AC-A406-4997AA73574E}" destId="{627A0ABE-A19D-4E30-9D2E-3A53B52D7E7D}" srcOrd="0" destOrd="0" presId="urn:microsoft.com/office/officeart/2005/8/layout/orgChart1"/>
    <dgm:cxn modelId="{B445CDC1-CD77-4BEB-B9F9-92DC30105CB1}" type="presOf" srcId="{BF7ED8D6-2458-48D6-AF38-C6C3CC55F891}" destId="{BFBA5777-EA9F-4C78-BD32-39F9C7D668B2}" srcOrd="1" destOrd="0" presId="urn:microsoft.com/office/officeart/2005/8/layout/orgChart1"/>
    <dgm:cxn modelId="{B43E73CE-FFAF-4439-82B7-59FF3ECBC63F}" type="presOf" srcId="{BF7ED8D6-2458-48D6-AF38-C6C3CC55F891}" destId="{D7B5706F-23A6-43EA-B840-726141B9B95D}" srcOrd="0" destOrd="0" presId="urn:microsoft.com/office/officeart/2005/8/layout/orgChart1"/>
    <dgm:cxn modelId="{1E60F4D8-EB1F-461B-88A1-44E3C9608E95}" type="presOf" srcId="{CDE22AFE-D33B-4D71-8C6B-F11B1002C786}" destId="{3E79A298-19BA-4BFB-AF29-56BD566EDDF7}" srcOrd="0" destOrd="0" presId="urn:microsoft.com/office/officeart/2005/8/layout/orgChart1"/>
    <dgm:cxn modelId="{90EC7BF7-A257-45E1-8494-B593C9932F44}" srcId="{BF7ED8D6-2458-48D6-AF38-C6C3CC55F891}" destId="{CCF39C93-4FC9-4A84-BEC9-492DD6128977}" srcOrd="1" destOrd="0" parTransId="{ECC687A0-BE29-40AC-A406-4997AA73574E}" sibTransId="{8FA52157-0E02-48AE-97AB-70BC31C5B284}"/>
    <dgm:cxn modelId="{2B8A495B-A3A5-4895-B323-4A42C914398E}" type="presParOf" srcId="{3E79A298-19BA-4BFB-AF29-56BD566EDDF7}" destId="{3F4418DE-B156-4BBE-8EBF-7ACBD9F495DF}" srcOrd="0" destOrd="0" presId="urn:microsoft.com/office/officeart/2005/8/layout/orgChart1"/>
    <dgm:cxn modelId="{CB3AACEF-A9D4-4D50-8928-8760810595CF}" type="presParOf" srcId="{3F4418DE-B156-4BBE-8EBF-7ACBD9F495DF}" destId="{1ECED25C-C7EC-421E-BB1A-7BCAEFF87227}" srcOrd="0" destOrd="0" presId="urn:microsoft.com/office/officeart/2005/8/layout/orgChart1"/>
    <dgm:cxn modelId="{6DC9415D-3DB2-499C-8F57-29BF0896776E}" type="presParOf" srcId="{1ECED25C-C7EC-421E-BB1A-7BCAEFF87227}" destId="{D7B5706F-23A6-43EA-B840-726141B9B95D}" srcOrd="0" destOrd="0" presId="urn:microsoft.com/office/officeart/2005/8/layout/orgChart1"/>
    <dgm:cxn modelId="{DD880AEA-0C67-4B7E-9B65-BE7E602BF9B7}" type="presParOf" srcId="{1ECED25C-C7EC-421E-BB1A-7BCAEFF87227}" destId="{BFBA5777-EA9F-4C78-BD32-39F9C7D668B2}" srcOrd="1" destOrd="0" presId="urn:microsoft.com/office/officeart/2005/8/layout/orgChart1"/>
    <dgm:cxn modelId="{176BE833-5773-4EE1-B7F0-55332AC48B9B}" type="presParOf" srcId="{3F4418DE-B156-4BBE-8EBF-7ACBD9F495DF}" destId="{42A2CDD7-0710-4DEA-8062-B6B5A66AB519}" srcOrd="1" destOrd="0" presId="urn:microsoft.com/office/officeart/2005/8/layout/orgChart1"/>
    <dgm:cxn modelId="{5F61E365-648E-4500-8BCD-2F0429BDE9B2}" type="presParOf" srcId="{42A2CDD7-0710-4DEA-8062-B6B5A66AB519}" destId="{E1B12F72-B4F0-49AE-9CE3-38581311DF26}" srcOrd="0" destOrd="0" presId="urn:microsoft.com/office/officeart/2005/8/layout/orgChart1"/>
    <dgm:cxn modelId="{75CCEB18-076E-4F91-81D7-DA4D7588A196}" type="presParOf" srcId="{42A2CDD7-0710-4DEA-8062-B6B5A66AB519}" destId="{F5DD1148-851D-4125-89AF-A28077A94697}" srcOrd="1" destOrd="0" presId="urn:microsoft.com/office/officeart/2005/8/layout/orgChart1"/>
    <dgm:cxn modelId="{6181E4DF-E8BB-4436-8BA3-3052BD3CAC98}" type="presParOf" srcId="{F5DD1148-851D-4125-89AF-A28077A94697}" destId="{75FFBEFC-3FCA-4487-A954-BBC5A6D3B5AD}" srcOrd="0" destOrd="0" presId="urn:microsoft.com/office/officeart/2005/8/layout/orgChart1"/>
    <dgm:cxn modelId="{D98EA779-DC7B-47D0-8848-AEEFE0F1D214}" type="presParOf" srcId="{75FFBEFC-3FCA-4487-A954-BBC5A6D3B5AD}" destId="{DEB53CDE-9208-4E00-A435-F4ABACA588F4}" srcOrd="0" destOrd="0" presId="urn:microsoft.com/office/officeart/2005/8/layout/orgChart1"/>
    <dgm:cxn modelId="{060C3F2C-3172-44F6-A230-A3F4C15F154D}" type="presParOf" srcId="{75FFBEFC-3FCA-4487-A954-BBC5A6D3B5AD}" destId="{BFC7EE9E-8226-4B02-BDEF-15F786CFF785}" srcOrd="1" destOrd="0" presId="urn:microsoft.com/office/officeart/2005/8/layout/orgChart1"/>
    <dgm:cxn modelId="{EFB459DE-8A9C-44E3-9F5F-7FCF603B1DC6}" type="presParOf" srcId="{F5DD1148-851D-4125-89AF-A28077A94697}" destId="{788C8ED0-1AC6-4D5C-A76F-DC05A922B260}" srcOrd="1" destOrd="0" presId="urn:microsoft.com/office/officeart/2005/8/layout/orgChart1"/>
    <dgm:cxn modelId="{7B48EE08-E640-4EB1-81D1-2B51C135452B}" type="presParOf" srcId="{F5DD1148-851D-4125-89AF-A28077A94697}" destId="{AEB27B93-B55F-4068-AC78-A51994ACC8B3}" srcOrd="2" destOrd="0" presId="urn:microsoft.com/office/officeart/2005/8/layout/orgChart1"/>
    <dgm:cxn modelId="{6B910C24-B023-4E30-985A-15C2D2B5166A}" type="presParOf" srcId="{42A2CDD7-0710-4DEA-8062-B6B5A66AB519}" destId="{627A0ABE-A19D-4E30-9D2E-3A53B52D7E7D}" srcOrd="2" destOrd="0" presId="urn:microsoft.com/office/officeart/2005/8/layout/orgChart1"/>
    <dgm:cxn modelId="{C588E0BE-2A1D-4F52-9DBA-4A21F572B200}" type="presParOf" srcId="{42A2CDD7-0710-4DEA-8062-B6B5A66AB519}" destId="{F9086FA4-F595-4F3C-B575-28F139B35D94}" srcOrd="3" destOrd="0" presId="urn:microsoft.com/office/officeart/2005/8/layout/orgChart1"/>
    <dgm:cxn modelId="{4FDA3166-0EDC-4975-A564-322E7177A247}" type="presParOf" srcId="{F9086FA4-F595-4F3C-B575-28F139B35D94}" destId="{36E62D22-4CB6-47A4-B960-85BA782FE2F9}" srcOrd="0" destOrd="0" presId="urn:microsoft.com/office/officeart/2005/8/layout/orgChart1"/>
    <dgm:cxn modelId="{61960C12-B4AB-4CFD-818D-9A2EA3E28786}" type="presParOf" srcId="{36E62D22-4CB6-47A4-B960-85BA782FE2F9}" destId="{7B34DFF1-7E70-4108-A6E3-B94AB59B75D9}" srcOrd="0" destOrd="0" presId="urn:microsoft.com/office/officeart/2005/8/layout/orgChart1"/>
    <dgm:cxn modelId="{247BE6C6-82CA-4E4D-AE4A-72AE9C5B7B78}" type="presParOf" srcId="{36E62D22-4CB6-47A4-B960-85BA782FE2F9}" destId="{45915AFB-DC98-403C-A602-480347023839}" srcOrd="1" destOrd="0" presId="urn:microsoft.com/office/officeart/2005/8/layout/orgChart1"/>
    <dgm:cxn modelId="{6D730D8A-A94C-42BE-9902-26A70E4EAF8B}" type="presParOf" srcId="{F9086FA4-F595-4F3C-B575-28F139B35D94}" destId="{A2DFE5C2-A304-49EA-B7E6-27F971FCFD93}" srcOrd="1" destOrd="0" presId="urn:microsoft.com/office/officeart/2005/8/layout/orgChart1"/>
    <dgm:cxn modelId="{76737A5A-A312-473A-B978-44E6D9D41DDF}" type="presParOf" srcId="{F9086FA4-F595-4F3C-B575-28F139B35D94}" destId="{113FBED9-DFCD-4C54-92BB-D02B4787D78A}" srcOrd="2" destOrd="0" presId="urn:microsoft.com/office/officeart/2005/8/layout/orgChart1"/>
    <dgm:cxn modelId="{A1E276B7-FBB1-47B7-88EA-10BC5682C999}" type="presParOf" srcId="{3F4418DE-B156-4BBE-8EBF-7ACBD9F495DF}" destId="{6D756FEE-AC96-4F83-81BC-B52931946693}"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DBC07-6663-4899-9762-9000F96EDD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864FEA0B-E7B4-4103-845E-FC562266300B}">
      <dgm:prSet phldrT="[Text]"/>
      <dgm:spPr/>
      <dgm:t>
        <a:bodyPr/>
        <a:lstStyle/>
        <a:p>
          <a:r>
            <a:rPr lang="en-IN" dirty="0"/>
            <a:t>Rigid intermaxillary appliance</a:t>
          </a:r>
        </a:p>
      </dgm:t>
    </dgm:pt>
    <dgm:pt modelId="{5A36994E-D9C1-409E-8C71-474909650380}" cxnId="{074905A8-ECA7-4DE9-9D68-A2EEB5D8FFD5}" type="parTrans">
      <dgm:prSet/>
      <dgm:spPr/>
      <dgm:t>
        <a:bodyPr/>
        <a:lstStyle/>
        <a:p>
          <a:endParaRPr lang="en-IN"/>
        </a:p>
      </dgm:t>
    </dgm:pt>
    <dgm:pt modelId="{9FF1253A-DCF6-4963-8820-D4CCED316C65}" cxnId="{074905A8-ECA7-4DE9-9D68-A2EEB5D8FFD5}" type="sibTrans">
      <dgm:prSet/>
      <dgm:spPr/>
      <dgm:t>
        <a:bodyPr/>
        <a:lstStyle/>
        <a:p>
          <a:endParaRPr lang="en-IN"/>
        </a:p>
      </dgm:t>
    </dgm:pt>
    <dgm:pt modelId="{93F24387-212C-46A6-A476-0243A85D4984}">
      <dgm:prSet phldrT="[Text]"/>
      <dgm:spPr/>
      <dgm:t>
        <a:bodyPr/>
        <a:lstStyle/>
        <a:p>
          <a:r>
            <a:rPr lang="en-IN" dirty="0"/>
            <a:t>Herbst appliance</a:t>
          </a:r>
        </a:p>
      </dgm:t>
    </dgm:pt>
    <dgm:pt modelId="{F3F1FF28-CA33-479F-833F-7646DEB7C70D}" cxnId="{D29FC17E-70AB-4901-A037-D3C9C2CF681B}" type="parTrans">
      <dgm:prSet/>
      <dgm:spPr/>
      <dgm:t>
        <a:bodyPr/>
        <a:lstStyle/>
        <a:p>
          <a:endParaRPr lang="en-IN"/>
        </a:p>
      </dgm:t>
    </dgm:pt>
    <dgm:pt modelId="{3BE7F760-A07A-4461-AFD3-055EE9CD64C9}" cxnId="{D29FC17E-70AB-4901-A037-D3C9C2CF681B}" type="sibTrans">
      <dgm:prSet/>
      <dgm:spPr/>
      <dgm:t>
        <a:bodyPr/>
        <a:lstStyle/>
        <a:p>
          <a:endParaRPr lang="en-IN"/>
        </a:p>
      </dgm:t>
    </dgm:pt>
    <dgm:pt modelId="{F358C886-A472-4206-B5AB-F541383D22A1}">
      <dgm:prSet phldrT="[Text]"/>
      <dgm:spPr/>
      <dgm:t>
        <a:bodyPr/>
        <a:lstStyle/>
        <a:p>
          <a:r>
            <a:rPr lang="en-IN" dirty="0" err="1"/>
            <a:t>Biopedic</a:t>
          </a:r>
          <a:r>
            <a:rPr lang="en-IN" dirty="0"/>
            <a:t> appliance</a:t>
          </a:r>
        </a:p>
      </dgm:t>
    </dgm:pt>
    <dgm:pt modelId="{73BA6D2B-ADF3-4FB2-A768-E82E40C3CD39}" cxnId="{11E895FD-F792-4B0A-B93E-30603A4918AE}" type="parTrans">
      <dgm:prSet/>
      <dgm:spPr/>
      <dgm:t>
        <a:bodyPr/>
        <a:lstStyle/>
        <a:p>
          <a:endParaRPr lang="en-IN"/>
        </a:p>
      </dgm:t>
    </dgm:pt>
    <dgm:pt modelId="{29EC3C12-7B28-4CB9-9284-8BD46FBFC83F}" cxnId="{11E895FD-F792-4B0A-B93E-30603A4918AE}" type="sibTrans">
      <dgm:prSet/>
      <dgm:spPr/>
      <dgm:t>
        <a:bodyPr/>
        <a:lstStyle/>
        <a:p>
          <a:endParaRPr lang="en-IN"/>
        </a:p>
      </dgm:t>
    </dgm:pt>
    <dgm:pt modelId="{60C5C61C-6185-4071-9E91-FA9819D5F75A}">
      <dgm:prSet phldrT="[Text]"/>
      <dgm:spPr/>
      <dgm:t>
        <a:bodyPr/>
        <a:lstStyle/>
        <a:p>
          <a:r>
            <a:rPr lang="en-IN" dirty="0"/>
            <a:t>Flexible intermaxillary appliance</a:t>
          </a:r>
        </a:p>
      </dgm:t>
    </dgm:pt>
    <dgm:pt modelId="{F8F51C9B-E18B-463D-83DA-DCA65AF781C9}" cxnId="{1D7D6BA6-DF55-4BF6-A78B-E448A1A3F764}" type="parTrans">
      <dgm:prSet/>
      <dgm:spPr/>
      <dgm:t>
        <a:bodyPr/>
        <a:lstStyle/>
        <a:p>
          <a:endParaRPr lang="en-IN"/>
        </a:p>
      </dgm:t>
    </dgm:pt>
    <dgm:pt modelId="{BAB7A559-824D-4673-A0B0-FF4DCA5B1EC0}" cxnId="{1D7D6BA6-DF55-4BF6-A78B-E448A1A3F764}" type="sibTrans">
      <dgm:prSet/>
      <dgm:spPr/>
      <dgm:t>
        <a:bodyPr/>
        <a:lstStyle/>
        <a:p>
          <a:endParaRPr lang="en-IN"/>
        </a:p>
      </dgm:t>
    </dgm:pt>
    <dgm:pt modelId="{463ECE28-8750-4C79-B10E-07A4AE74CBC5}">
      <dgm:prSet phldrT="[Text]"/>
      <dgm:spPr/>
      <dgm:t>
        <a:bodyPr/>
        <a:lstStyle/>
        <a:p>
          <a:r>
            <a:rPr lang="en-IN" dirty="0"/>
            <a:t>Adjustable bite corrector</a:t>
          </a:r>
        </a:p>
      </dgm:t>
    </dgm:pt>
    <dgm:pt modelId="{7B1AAED9-E55E-4EAB-8504-BEC8947E8B41}" cxnId="{68AB1E96-7843-42F5-B051-EC3913C62F32}" type="parTrans">
      <dgm:prSet/>
      <dgm:spPr/>
      <dgm:t>
        <a:bodyPr/>
        <a:lstStyle/>
        <a:p>
          <a:endParaRPr lang="en-IN"/>
        </a:p>
      </dgm:t>
    </dgm:pt>
    <dgm:pt modelId="{246BA576-D4A8-4AE0-BFF6-ADEA303B0705}" cxnId="{68AB1E96-7843-42F5-B051-EC3913C62F32}" type="sibTrans">
      <dgm:prSet/>
      <dgm:spPr/>
      <dgm:t>
        <a:bodyPr/>
        <a:lstStyle/>
        <a:p>
          <a:endParaRPr lang="en-IN"/>
        </a:p>
      </dgm:t>
    </dgm:pt>
    <dgm:pt modelId="{228F55D3-E870-48D7-B36E-04847D8ACE9E}">
      <dgm:prSet phldrT="[Text]"/>
      <dgm:spPr/>
      <dgm:t>
        <a:bodyPr/>
        <a:lstStyle/>
        <a:p>
          <a:r>
            <a:rPr lang="en-IN" dirty="0"/>
            <a:t>Hybrid </a:t>
          </a:r>
        </a:p>
      </dgm:t>
    </dgm:pt>
    <dgm:pt modelId="{70CE8D7B-A887-4C09-9F1B-5C669604F28B}" cxnId="{BFF5658B-D657-4168-BF2C-BDCAEB9903ED}" type="parTrans">
      <dgm:prSet/>
      <dgm:spPr/>
      <dgm:t>
        <a:bodyPr/>
        <a:lstStyle/>
        <a:p>
          <a:endParaRPr lang="en-IN"/>
        </a:p>
      </dgm:t>
    </dgm:pt>
    <dgm:pt modelId="{5C4AC066-4399-481D-9846-1015781E6B3D}" cxnId="{BFF5658B-D657-4168-BF2C-BDCAEB9903ED}" type="sibTrans">
      <dgm:prSet/>
      <dgm:spPr/>
      <dgm:t>
        <a:bodyPr/>
        <a:lstStyle/>
        <a:p>
          <a:endParaRPr lang="en-IN"/>
        </a:p>
      </dgm:t>
    </dgm:pt>
    <dgm:pt modelId="{E1D835A3-6B5E-4BCF-8213-7CB857F22EFD}">
      <dgm:prSet phldrT="[Text]"/>
      <dgm:spPr/>
      <dgm:t>
        <a:bodyPr/>
        <a:lstStyle/>
        <a:p>
          <a:r>
            <a:rPr lang="en-IN" dirty="0"/>
            <a:t>Eureka spring</a:t>
          </a:r>
        </a:p>
      </dgm:t>
    </dgm:pt>
    <dgm:pt modelId="{FE66FE6E-B449-4F4C-9074-B396269638D3}" cxnId="{B6EBDF85-AAE3-4A7D-8AA5-F103C74A921D}" type="parTrans">
      <dgm:prSet/>
      <dgm:spPr/>
      <dgm:t>
        <a:bodyPr/>
        <a:lstStyle/>
        <a:p>
          <a:endParaRPr lang="en-IN"/>
        </a:p>
      </dgm:t>
    </dgm:pt>
    <dgm:pt modelId="{0147BEE8-1257-4248-900C-40D9B120EBCF}" cxnId="{B6EBDF85-AAE3-4A7D-8AA5-F103C74A921D}" type="sibTrans">
      <dgm:prSet/>
      <dgm:spPr/>
      <dgm:t>
        <a:bodyPr/>
        <a:lstStyle/>
        <a:p>
          <a:endParaRPr lang="en-IN"/>
        </a:p>
      </dgm:t>
    </dgm:pt>
    <dgm:pt modelId="{1402B1C4-F12D-48AB-88AA-69BF0AB1A9BC}">
      <dgm:prSet phldrT="[Text]"/>
      <dgm:spPr/>
      <dgm:t>
        <a:bodyPr/>
        <a:lstStyle/>
        <a:p>
          <a:r>
            <a:rPr lang="en-IN" dirty="0" err="1"/>
            <a:t>Rito</a:t>
          </a:r>
          <a:r>
            <a:rPr lang="en-IN" dirty="0"/>
            <a:t> appliance</a:t>
          </a:r>
        </a:p>
      </dgm:t>
    </dgm:pt>
    <dgm:pt modelId="{A605F561-C4C9-46D1-8157-44DF9F1A0718}" cxnId="{4125F67D-CC7F-49C3-B4B3-CB4B2C24B943}" type="parTrans">
      <dgm:prSet/>
      <dgm:spPr/>
      <dgm:t>
        <a:bodyPr/>
        <a:lstStyle/>
        <a:p>
          <a:endParaRPr lang="en-IN"/>
        </a:p>
      </dgm:t>
    </dgm:pt>
    <dgm:pt modelId="{A423E299-5394-4FD5-B912-61B1B01F0BC0}" cxnId="{4125F67D-CC7F-49C3-B4B3-CB4B2C24B943}" type="sibTrans">
      <dgm:prSet/>
      <dgm:spPr/>
      <dgm:t>
        <a:bodyPr/>
        <a:lstStyle/>
        <a:p>
          <a:endParaRPr lang="en-IN"/>
        </a:p>
      </dgm:t>
    </dgm:pt>
    <dgm:pt modelId="{BDE36B25-EEC8-4EFC-8BC4-2DE7BC172967}">
      <dgm:prSet phldrT="[Text]"/>
      <dgm:spPr/>
      <dgm:t>
        <a:bodyPr/>
        <a:lstStyle/>
        <a:p>
          <a:r>
            <a:rPr lang="en-IN" dirty="0"/>
            <a:t>Mandibular anterior repositioning appliance</a:t>
          </a:r>
        </a:p>
      </dgm:t>
    </dgm:pt>
    <dgm:pt modelId="{9D1A11A7-B362-4692-B56A-7BC64C71E108}" cxnId="{7494F5FE-0597-4F68-9AD7-61DD4D742322}" type="parTrans">
      <dgm:prSet/>
      <dgm:spPr/>
      <dgm:t>
        <a:bodyPr/>
        <a:lstStyle/>
        <a:p>
          <a:endParaRPr lang="en-IN"/>
        </a:p>
      </dgm:t>
    </dgm:pt>
    <dgm:pt modelId="{205D824C-1D6F-4F63-9416-97F844002669}" cxnId="{7494F5FE-0597-4F68-9AD7-61DD4D742322}" type="sibTrans">
      <dgm:prSet/>
      <dgm:spPr/>
      <dgm:t>
        <a:bodyPr/>
        <a:lstStyle/>
        <a:p>
          <a:endParaRPr lang="en-IN"/>
        </a:p>
      </dgm:t>
    </dgm:pt>
    <dgm:pt modelId="{9792DAFC-A054-4B9C-8053-936A4361ED60}">
      <dgm:prSet phldrT="[Text]"/>
      <dgm:spPr/>
      <dgm:t>
        <a:bodyPr/>
        <a:lstStyle/>
        <a:p>
          <a:r>
            <a:rPr lang="en-IN" dirty="0"/>
            <a:t>Functional mandibular  advancer</a:t>
          </a:r>
        </a:p>
      </dgm:t>
    </dgm:pt>
    <dgm:pt modelId="{FF7D37B6-143C-4C5B-B595-00B76EC2F508}" cxnId="{B1B939CB-80EC-4D8D-AB3F-38F71B7FB4E1}" type="parTrans">
      <dgm:prSet/>
      <dgm:spPr/>
      <dgm:t>
        <a:bodyPr/>
        <a:lstStyle/>
        <a:p>
          <a:endParaRPr lang="en-IN"/>
        </a:p>
      </dgm:t>
    </dgm:pt>
    <dgm:pt modelId="{9C847C21-7CF3-4706-BF1B-5EA6DE684BCA}" cxnId="{B1B939CB-80EC-4D8D-AB3F-38F71B7FB4E1}" type="sibTrans">
      <dgm:prSet/>
      <dgm:spPr/>
      <dgm:t>
        <a:bodyPr/>
        <a:lstStyle/>
        <a:p>
          <a:endParaRPr lang="en-IN"/>
        </a:p>
      </dgm:t>
    </dgm:pt>
    <dgm:pt modelId="{DCA711E5-D6CE-40DF-8DAB-5A0A906957D0}">
      <dgm:prSet phldrT="[Text]"/>
      <dgm:spPr/>
      <dgm:t>
        <a:bodyPr/>
        <a:lstStyle/>
        <a:p>
          <a:r>
            <a:rPr lang="en-IN" dirty="0"/>
            <a:t>Bite fixer</a:t>
          </a:r>
        </a:p>
      </dgm:t>
    </dgm:pt>
    <dgm:pt modelId="{CFC31536-AD3A-4D6E-8E43-2F0BB60590D3}" cxnId="{8B164C68-73BD-4D3E-B0B5-5049134E39EA}" type="parTrans">
      <dgm:prSet/>
      <dgm:spPr/>
      <dgm:t>
        <a:bodyPr/>
        <a:lstStyle/>
        <a:p>
          <a:endParaRPr lang="en-IN"/>
        </a:p>
      </dgm:t>
    </dgm:pt>
    <dgm:pt modelId="{4CE7F6B6-8E5D-4F04-9240-036D171A9C1F}" cxnId="{8B164C68-73BD-4D3E-B0B5-5049134E39EA}" type="sibTrans">
      <dgm:prSet/>
      <dgm:spPr/>
      <dgm:t>
        <a:bodyPr/>
        <a:lstStyle/>
        <a:p>
          <a:endParaRPr lang="en-IN"/>
        </a:p>
      </dgm:t>
    </dgm:pt>
    <dgm:pt modelId="{0C500871-6147-4AAD-BD16-D38AF7FB6D79}">
      <dgm:prSet phldrT="[Text]"/>
      <dgm:spPr/>
      <dgm:t>
        <a:bodyPr/>
        <a:lstStyle/>
        <a:p>
          <a:r>
            <a:rPr lang="en-IN" dirty="0"/>
            <a:t>Gentle jumper</a:t>
          </a:r>
        </a:p>
      </dgm:t>
    </dgm:pt>
    <dgm:pt modelId="{E4272776-34DB-45B9-BA17-6B2C560BD7B2}" cxnId="{AA5955EE-8150-4D31-89A9-B91A4019A89D}" type="parTrans">
      <dgm:prSet/>
      <dgm:spPr/>
      <dgm:t>
        <a:bodyPr/>
        <a:lstStyle/>
        <a:p>
          <a:endParaRPr lang="en-IN"/>
        </a:p>
      </dgm:t>
    </dgm:pt>
    <dgm:pt modelId="{D915C9BD-9EA5-4BBB-95E1-125C209E2346}" cxnId="{AA5955EE-8150-4D31-89A9-B91A4019A89D}" type="sibTrans">
      <dgm:prSet/>
      <dgm:spPr/>
      <dgm:t>
        <a:bodyPr/>
        <a:lstStyle/>
        <a:p>
          <a:endParaRPr lang="en-IN"/>
        </a:p>
      </dgm:t>
    </dgm:pt>
    <dgm:pt modelId="{7A6FBBD6-AADF-4925-9EAC-BB991B956E64}">
      <dgm:prSet phldrT="[Text]"/>
      <dgm:spPr/>
      <dgm:t>
        <a:bodyPr/>
        <a:lstStyle/>
        <a:p>
          <a:r>
            <a:rPr lang="en-IN" dirty="0" err="1"/>
            <a:t>Forsus</a:t>
          </a:r>
          <a:r>
            <a:rPr lang="en-IN" dirty="0"/>
            <a:t> nitinol flat spring</a:t>
          </a:r>
        </a:p>
      </dgm:t>
    </dgm:pt>
    <dgm:pt modelId="{057F6BD1-4A7C-4F11-846E-244155DF204A}" cxnId="{8341D9FF-8ADB-4092-834D-1EFF38229BB5}" type="parTrans">
      <dgm:prSet/>
      <dgm:spPr/>
      <dgm:t>
        <a:bodyPr/>
        <a:lstStyle/>
        <a:p>
          <a:endParaRPr lang="en-IN"/>
        </a:p>
      </dgm:t>
    </dgm:pt>
    <dgm:pt modelId="{B1FA70F6-741E-42FE-9D1F-520A9A3C08FA}" cxnId="{8341D9FF-8ADB-4092-834D-1EFF38229BB5}" type="sibTrans">
      <dgm:prSet/>
      <dgm:spPr/>
      <dgm:t>
        <a:bodyPr/>
        <a:lstStyle/>
        <a:p>
          <a:endParaRPr lang="en-IN"/>
        </a:p>
      </dgm:t>
    </dgm:pt>
    <dgm:pt modelId="{65E26128-BF89-4688-8482-52BFAE745289}">
      <dgm:prSet phldrT="[Text]"/>
      <dgm:spPr/>
      <dgm:t>
        <a:bodyPr/>
        <a:lstStyle/>
        <a:p>
          <a:r>
            <a:rPr lang="en-IN" dirty="0" err="1"/>
            <a:t>Forsus</a:t>
          </a:r>
          <a:r>
            <a:rPr lang="en-IN" dirty="0"/>
            <a:t> fatigue resistant device</a:t>
          </a:r>
        </a:p>
      </dgm:t>
    </dgm:pt>
    <dgm:pt modelId="{4E3B970C-5CD8-4402-A395-E4AB5E1B0817}" cxnId="{B238C181-65BE-4C3D-8E04-EE0366114E92}" type="parTrans">
      <dgm:prSet/>
      <dgm:spPr/>
      <dgm:t>
        <a:bodyPr/>
        <a:lstStyle/>
        <a:p>
          <a:endParaRPr lang="en-IN"/>
        </a:p>
      </dgm:t>
    </dgm:pt>
    <dgm:pt modelId="{53E18DED-3756-42E9-96A3-EE8860BE0419}" cxnId="{B238C181-65BE-4C3D-8E04-EE0366114E92}" type="sibTrans">
      <dgm:prSet/>
      <dgm:spPr/>
      <dgm:t>
        <a:bodyPr/>
        <a:lstStyle/>
        <a:p>
          <a:endParaRPr lang="en-IN"/>
        </a:p>
      </dgm:t>
    </dgm:pt>
    <dgm:pt modelId="{25771503-52AE-47BE-B01C-1800D3ADAA96}">
      <dgm:prSet phldrT="[Text]"/>
      <dgm:spPr/>
      <dgm:t>
        <a:bodyPr/>
        <a:lstStyle/>
        <a:p>
          <a:r>
            <a:rPr lang="en-IN" dirty="0"/>
            <a:t>Ribbon jumper</a:t>
          </a:r>
        </a:p>
      </dgm:t>
    </dgm:pt>
    <dgm:pt modelId="{807660DE-9FAF-4872-BFF7-AC51143D1C63}" cxnId="{888DB8BD-A988-4EE9-8E8E-507B06F109F7}" type="parTrans">
      <dgm:prSet/>
      <dgm:spPr/>
      <dgm:t>
        <a:bodyPr/>
        <a:lstStyle/>
        <a:p>
          <a:endParaRPr lang="en-IN"/>
        </a:p>
      </dgm:t>
    </dgm:pt>
    <dgm:pt modelId="{BD610C7B-0A81-4494-9621-9F4E485FB9E2}" cxnId="{888DB8BD-A988-4EE9-8E8E-507B06F109F7}" type="sibTrans">
      <dgm:prSet/>
      <dgm:spPr/>
      <dgm:t>
        <a:bodyPr/>
        <a:lstStyle/>
        <a:p>
          <a:endParaRPr lang="en-IN"/>
        </a:p>
      </dgm:t>
    </dgm:pt>
    <dgm:pt modelId="{E1D35B88-871A-4090-B565-AFBA59B96904}">
      <dgm:prSet phldrT="[Text]"/>
      <dgm:spPr/>
      <dgm:t>
        <a:bodyPr/>
        <a:lstStyle/>
        <a:p>
          <a:r>
            <a:rPr lang="en-IN" dirty="0"/>
            <a:t>Twin force bite corrector</a:t>
          </a:r>
        </a:p>
      </dgm:t>
    </dgm:pt>
    <dgm:pt modelId="{3E1BF4CA-20DE-4ED3-95E8-6D40900AAEA8}" cxnId="{670E5072-F797-428A-ACB8-0ADD10A4A2B1}" type="parTrans">
      <dgm:prSet/>
      <dgm:spPr/>
      <dgm:t>
        <a:bodyPr/>
        <a:lstStyle/>
        <a:p>
          <a:endParaRPr lang="en-IN"/>
        </a:p>
      </dgm:t>
    </dgm:pt>
    <dgm:pt modelId="{DCD404EB-FF89-44F7-84B1-3F40D7C47BDF}" cxnId="{670E5072-F797-428A-ACB8-0ADD10A4A2B1}" type="sibTrans">
      <dgm:prSet/>
      <dgm:spPr/>
      <dgm:t>
        <a:bodyPr/>
        <a:lstStyle/>
        <a:p>
          <a:endParaRPr lang="en-IN"/>
        </a:p>
      </dgm:t>
    </dgm:pt>
    <dgm:pt modelId="{92E94764-5364-4C1F-B0F0-7F8EFDAF1A28}">
      <dgm:prSet phldrT="[Text]"/>
      <dgm:spPr/>
      <dgm:t>
        <a:bodyPr/>
        <a:lstStyle/>
        <a:p>
          <a:r>
            <a:rPr lang="en-IN" dirty="0"/>
            <a:t>Jasper jumper</a:t>
          </a:r>
        </a:p>
      </dgm:t>
    </dgm:pt>
    <dgm:pt modelId="{0A52AA10-61EA-4ED6-8EF3-5D59FCD3D8B7}" cxnId="{C79521B3-7134-47A0-9D3C-2B74DD6D3DE6}" type="parTrans">
      <dgm:prSet/>
      <dgm:spPr/>
    </dgm:pt>
    <dgm:pt modelId="{969F030D-0663-4047-A08E-E09FE223F165}" cxnId="{C79521B3-7134-47A0-9D3C-2B74DD6D3DE6}" type="sibTrans">
      <dgm:prSet/>
      <dgm:spPr/>
    </dgm:pt>
    <dgm:pt modelId="{CAB1C154-5D59-4D8D-B5F7-103D4D178866}" type="pres">
      <dgm:prSet presAssocID="{5E5DBC07-6663-4899-9762-9000F96EDD72}" presName="Name0" presStyleCnt="0">
        <dgm:presLayoutVars>
          <dgm:dir/>
          <dgm:animLvl val="lvl"/>
          <dgm:resizeHandles val="exact"/>
        </dgm:presLayoutVars>
      </dgm:prSet>
      <dgm:spPr/>
    </dgm:pt>
    <dgm:pt modelId="{60F5D185-6EC8-4D4E-AC66-DE17A6ED1C09}" type="pres">
      <dgm:prSet presAssocID="{864FEA0B-E7B4-4103-845E-FC562266300B}" presName="composite" presStyleCnt="0"/>
      <dgm:spPr/>
    </dgm:pt>
    <dgm:pt modelId="{A5CBD255-21A4-40FB-8A91-EA296A5C72EF}" type="pres">
      <dgm:prSet presAssocID="{864FEA0B-E7B4-4103-845E-FC562266300B}" presName="parTx" presStyleLbl="alignNode1" presStyleIdx="0" presStyleCnt="3">
        <dgm:presLayoutVars>
          <dgm:chMax val="0"/>
          <dgm:chPref val="0"/>
          <dgm:bulletEnabled val="1"/>
        </dgm:presLayoutVars>
      </dgm:prSet>
      <dgm:spPr/>
    </dgm:pt>
    <dgm:pt modelId="{81B286EA-0A8E-44F9-8D1C-33B60E5ECC69}" type="pres">
      <dgm:prSet presAssocID="{864FEA0B-E7B4-4103-845E-FC562266300B}" presName="desTx" presStyleLbl="alignAccFollowNode1" presStyleIdx="0" presStyleCnt="3">
        <dgm:presLayoutVars>
          <dgm:bulletEnabled val="1"/>
        </dgm:presLayoutVars>
      </dgm:prSet>
      <dgm:spPr/>
    </dgm:pt>
    <dgm:pt modelId="{A31E0078-A0EB-4652-9622-E327F254EDF7}" type="pres">
      <dgm:prSet presAssocID="{9FF1253A-DCF6-4963-8820-D4CCED316C65}" presName="space" presStyleCnt="0"/>
      <dgm:spPr/>
    </dgm:pt>
    <dgm:pt modelId="{88FD41A3-AC50-4A3E-99DD-C2D01AF8D594}" type="pres">
      <dgm:prSet presAssocID="{60C5C61C-6185-4071-9E91-FA9819D5F75A}" presName="composite" presStyleCnt="0"/>
      <dgm:spPr/>
    </dgm:pt>
    <dgm:pt modelId="{64926398-F851-4E58-BD44-ED37875DB0D9}" type="pres">
      <dgm:prSet presAssocID="{60C5C61C-6185-4071-9E91-FA9819D5F75A}" presName="parTx" presStyleLbl="alignNode1" presStyleIdx="1" presStyleCnt="3">
        <dgm:presLayoutVars>
          <dgm:chMax val="0"/>
          <dgm:chPref val="0"/>
          <dgm:bulletEnabled val="1"/>
        </dgm:presLayoutVars>
      </dgm:prSet>
      <dgm:spPr/>
    </dgm:pt>
    <dgm:pt modelId="{88F923B7-31B6-4D0D-A05F-053C24D7ADE9}" type="pres">
      <dgm:prSet presAssocID="{60C5C61C-6185-4071-9E91-FA9819D5F75A}" presName="desTx" presStyleLbl="alignAccFollowNode1" presStyleIdx="1" presStyleCnt="3">
        <dgm:presLayoutVars>
          <dgm:bulletEnabled val="1"/>
        </dgm:presLayoutVars>
      </dgm:prSet>
      <dgm:spPr/>
    </dgm:pt>
    <dgm:pt modelId="{6737E1E9-F394-47A0-887B-D18155DA8D50}" type="pres">
      <dgm:prSet presAssocID="{BAB7A559-824D-4673-A0B0-FF4DCA5B1EC0}" presName="space" presStyleCnt="0"/>
      <dgm:spPr/>
    </dgm:pt>
    <dgm:pt modelId="{651DDB91-9F0D-4245-8679-4C3F168D817D}" type="pres">
      <dgm:prSet presAssocID="{228F55D3-E870-48D7-B36E-04847D8ACE9E}" presName="composite" presStyleCnt="0"/>
      <dgm:spPr/>
    </dgm:pt>
    <dgm:pt modelId="{43C1FC66-E068-4B7E-BEF2-FFD68FF3E58F}" type="pres">
      <dgm:prSet presAssocID="{228F55D3-E870-48D7-B36E-04847D8ACE9E}" presName="parTx" presStyleLbl="alignNode1" presStyleIdx="2" presStyleCnt="3">
        <dgm:presLayoutVars>
          <dgm:chMax val="0"/>
          <dgm:chPref val="0"/>
          <dgm:bulletEnabled val="1"/>
        </dgm:presLayoutVars>
      </dgm:prSet>
      <dgm:spPr/>
    </dgm:pt>
    <dgm:pt modelId="{AF6D6029-E0D6-41AB-A9FA-25640600151B}" type="pres">
      <dgm:prSet presAssocID="{228F55D3-E870-48D7-B36E-04847D8ACE9E}" presName="desTx" presStyleLbl="alignAccFollowNode1" presStyleIdx="2" presStyleCnt="3">
        <dgm:presLayoutVars>
          <dgm:bulletEnabled val="1"/>
        </dgm:presLayoutVars>
      </dgm:prSet>
      <dgm:spPr/>
    </dgm:pt>
  </dgm:ptLst>
  <dgm:cxnLst>
    <dgm:cxn modelId="{7E721B16-B386-4DF0-95C1-FB456E1ACF0A}" type="presOf" srcId="{1402B1C4-F12D-48AB-88AA-69BF0AB1A9BC}" destId="{81B286EA-0A8E-44F9-8D1C-33B60E5ECC69}" srcOrd="0" destOrd="2" presId="urn:microsoft.com/office/officeart/2005/8/layout/hList1"/>
    <dgm:cxn modelId="{F4F02D1F-8F80-415E-ADC6-A7EAE4156E88}" type="presOf" srcId="{25771503-52AE-47BE-B01C-1800D3ADAA96}" destId="{AF6D6029-E0D6-41AB-A9FA-25640600151B}" srcOrd="0" destOrd="2" presId="urn:microsoft.com/office/officeart/2005/8/layout/hList1"/>
    <dgm:cxn modelId="{1151672F-21EE-4AA6-9CAC-EA0B9F2111D1}" type="presOf" srcId="{60C5C61C-6185-4071-9E91-FA9819D5F75A}" destId="{64926398-F851-4E58-BD44-ED37875DB0D9}" srcOrd="0" destOrd="0" presId="urn:microsoft.com/office/officeart/2005/8/layout/hList1"/>
    <dgm:cxn modelId="{010DC93B-FB4B-4409-9276-3774150C069E}" type="presOf" srcId="{DCA711E5-D6CE-40DF-8DAB-5A0A906957D0}" destId="{88F923B7-31B6-4D0D-A05F-053C24D7ADE9}" srcOrd="0" destOrd="2" presId="urn:microsoft.com/office/officeart/2005/8/layout/hList1"/>
    <dgm:cxn modelId="{FEBC013E-4826-4B42-B8D1-72D8C8108793}" type="presOf" srcId="{E1D35B88-871A-4090-B565-AFBA59B96904}" destId="{AF6D6029-E0D6-41AB-A9FA-25640600151B}" srcOrd="0" destOrd="3" presId="urn:microsoft.com/office/officeart/2005/8/layout/hList1"/>
    <dgm:cxn modelId="{9D5E7140-52C5-46D0-AFBA-4E7400C47145}" type="presOf" srcId="{463ECE28-8750-4C79-B10E-07A4AE74CBC5}" destId="{88F923B7-31B6-4D0D-A05F-053C24D7ADE9}" srcOrd="0" destOrd="1" presId="urn:microsoft.com/office/officeart/2005/8/layout/hList1"/>
    <dgm:cxn modelId="{CB125F41-DACE-4B8C-89B5-70C3A8E64CE7}" type="presOf" srcId="{E1D835A3-6B5E-4BCF-8213-7CB857F22EFD}" destId="{AF6D6029-E0D6-41AB-A9FA-25640600151B}" srcOrd="0" destOrd="0" presId="urn:microsoft.com/office/officeart/2005/8/layout/hList1"/>
    <dgm:cxn modelId="{8E5B0363-CB01-46B1-8200-A52B21F3FDA2}" type="presOf" srcId="{7A6FBBD6-AADF-4925-9EAC-BB991B956E64}" destId="{88F923B7-31B6-4D0D-A05F-053C24D7ADE9}" srcOrd="0" destOrd="4" presId="urn:microsoft.com/office/officeart/2005/8/layout/hList1"/>
    <dgm:cxn modelId="{24223243-6D40-4946-A5F6-A901FF2D878B}" type="presOf" srcId="{228F55D3-E870-48D7-B36E-04847D8ACE9E}" destId="{43C1FC66-E068-4B7E-BEF2-FFD68FF3E58F}" srcOrd="0" destOrd="0" presId="urn:microsoft.com/office/officeart/2005/8/layout/hList1"/>
    <dgm:cxn modelId="{8B164C68-73BD-4D3E-B0B5-5049134E39EA}" srcId="{60C5C61C-6185-4071-9E91-FA9819D5F75A}" destId="{DCA711E5-D6CE-40DF-8DAB-5A0A906957D0}" srcOrd="2" destOrd="0" parTransId="{CFC31536-AD3A-4D6E-8E43-2F0BB60590D3}" sibTransId="{4CE7F6B6-8E5D-4F04-9240-036D171A9C1F}"/>
    <dgm:cxn modelId="{EF6D6F6C-4EC1-4429-AE74-56D18B8660E3}" type="presOf" srcId="{F358C886-A472-4206-B5AB-F541383D22A1}" destId="{81B286EA-0A8E-44F9-8D1C-33B60E5ECC69}" srcOrd="0" destOrd="1" presId="urn:microsoft.com/office/officeart/2005/8/layout/hList1"/>
    <dgm:cxn modelId="{670E5072-F797-428A-ACB8-0ADD10A4A2B1}" srcId="{228F55D3-E870-48D7-B36E-04847D8ACE9E}" destId="{E1D35B88-871A-4090-B565-AFBA59B96904}" srcOrd="3" destOrd="0" parTransId="{3E1BF4CA-20DE-4ED3-95E8-6D40900AAEA8}" sibTransId="{DCD404EB-FF89-44F7-84B1-3F40D7C47BDF}"/>
    <dgm:cxn modelId="{0223B872-F068-428A-A69B-4EA65EE59520}" type="presOf" srcId="{93F24387-212C-46A6-A476-0243A85D4984}" destId="{81B286EA-0A8E-44F9-8D1C-33B60E5ECC69}" srcOrd="0" destOrd="0" presId="urn:microsoft.com/office/officeart/2005/8/layout/hList1"/>
    <dgm:cxn modelId="{41C7A85A-0E40-4D8C-B7C3-73E41C2A99F9}" type="presOf" srcId="{9792DAFC-A054-4B9C-8053-936A4361ED60}" destId="{81B286EA-0A8E-44F9-8D1C-33B60E5ECC69}" srcOrd="0" destOrd="4" presId="urn:microsoft.com/office/officeart/2005/8/layout/hList1"/>
    <dgm:cxn modelId="{4125F67D-CC7F-49C3-B4B3-CB4B2C24B943}" srcId="{864FEA0B-E7B4-4103-845E-FC562266300B}" destId="{1402B1C4-F12D-48AB-88AA-69BF0AB1A9BC}" srcOrd="2" destOrd="0" parTransId="{A605F561-C4C9-46D1-8157-44DF9F1A0718}" sibTransId="{A423E299-5394-4FD5-B912-61B1B01F0BC0}"/>
    <dgm:cxn modelId="{D29FC17E-70AB-4901-A037-D3C9C2CF681B}" srcId="{864FEA0B-E7B4-4103-845E-FC562266300B}" destId="{93F24387-212C-46A6-A476-0243A85D4984}" srcOrd="0" destOrd="0" parTransId="{F3F1FF28-CA33-479F-833F-7646DEB7C70D}" sibTransId="{3BE7F760-A07A-4461-AFD3-055EE9CD64C9}"/>
    <dgm:cxn modelId="{B238C181-65BE-4C3D-8E04-EE0366114E92}" srcId="{228F55D3-E870-48D7-B36E-04847D8ACE9E}" destId="{65E26128-BF89-4688-8482-52BFAE745289}" srcOrd="1" destOrd="0" parTransId="{4E3B970C-5CD8-4402-A395-E4AB5E1B0817}" sibTransId="{53E18DED-3756-42E9-96A3-EE8860BE0419}"/>
    <dgm:cxn modelId="{539F6D84-0446-42C1-B1B1-6FDF1052E9C8}" type="presOf" srcId="{0C500871-6147-4AAD-BD16-D38AF7FB6D79}" destId="{88F923B7-31B6-4D0D-A05F-053C24D7ADE9}" srcOrd="0" destOrd="3" presId="urn:microsoft.com/office/officeart/2005/8/layout/hList1"/>
    <dgm:cxn modelId="{B6EBDF85-AAE3-4A7D-8AA5-F103C74A921D}" srcId="{228F55D3-E870-48D7-B36E-04847D8ACE9E}" destId="{E1D835A3-6B5E-4BCF-8213-7CB857F22EFD}" srcOrd="0" destOrd="0" parTransId="{FE66FE6E-B449-4F4C-9074-B396269638D3}" sibTransId="{0147BEE8-1257-4248-900C-40D9B120EBCF}"/>
    <dgm:cxn modelId="{BFF5658B-D657-4168-BF2C-BDCAEB9903ED}" srcId="{5E5DBC07-6663-4899-9762-9000F96EDD72}" destId="{228F55D3-E870-48D7-B36E-04847D8ACE9E}" srcOrd="2" destOrd="0" parTransId="{70CE8D7B-A887-4C09-9F1B-5C669604F28B}" sibTransId="{5C4AC066-4399-481D-9846-1015781E6B3D}"/>
    <dgm:cxn modelId="{68AB1E96-7843-42F5-B051-EC3913C62F32}" srcId="{60C5C61C-6185-4071-9E91-FA9819D5F75A}" destId="{463ECE28-8750-4C79-B10E-07A4AE74CBC5}" srcOrd="1" destOrd="0" parTransId="{7B1AAED9-E55E-4EAB-8504-BEC8947E8B41}" sibTransId="{246BA576-D4A8-4AE0-BFF6-ADEA303B0705}"/>
    <dgm:cxn modelId="{1D7D6BA6-DF55-4BF6-A78B-E448A1A3F764}" srcId="{5E5DBC07-6663-4899-9762-9000F96EDD72}" destId="{60C5C61C-6185-4071-9E91-FA9819D5F75A}" srcOrd="1" destOrd="0" parTransId="{F8F51C9B-E18B-463D-83DA-DCA65AF781C9}" sibTransId="{BAB7A559-824D-4673-A0B0-FF4DCA5B1EC0}"/>
    <dgm:cxn modelId="{60077CA7-1871-4576-8A98-C0E9EC0918BE}" type="presOf" srcId="{92E94764-5364-4C1F-B0F0-7F8EFDAF1A28}" destId="{88F923B7-31B6-4D0D-A05F-053C24D7ADE9}" srcOrd="0" destOrd="0" presId="urn:microsoft.com/office/officeart/2005/8/layout/hList1"/>
    <dgm:cxn modelId="{074905A8-ECA7-4DE9-9D68-A2EEB5D8FFD5}" srcId="{5E5DBC07-6663-4899-9762-9000F96EDD72}" destId="{864FEA0B-E7B4-4103-845E-FC562266300B}" srcOrd="0" destOrd="0" parTransId="{5A36994E-D9C1-409E-8C71-474909650380}" sibTransId="{9FF1253A-DCF6-4963-8820-D4CCED316C65}"/>
    <dgm:cxn modelId="{3664DEB1-01C7-482A-A40A-F50FC08779F9}" type="presOf" srcId="{5E5DBC07-6663-4899-9762-9000F96EDD72}" destId="{CAB1C154-5D59-4D8D-B5F7-103D4D178866}" srcOrd="0" destOrd="0" presId="urn:microsoft.com/office/officeart/2005/8/layout/hList1"/>
    <dgm:cxn modelId="{C79521B3-7134-47A0-9D3C-2B74DD6D3DE6}" srcId="{60C5C61C-6185-4071-9E91-FA9819D5F75A}" destId="{92E94764-5364-4C1F-B0F0-7F8EFDAF1A28}" srcOrd="0" destOrd="0" parTransId="{0A52AA10-61EA-4ED6-8EF3-5D59FCD3D8B7}" sibTransId="{969F030D-0663-4047-A08E-E09FE223F165}"/>
    <dgm:cxn modelId="{888DB8BD-A988-4EE9-8E8E-507B06F109F7}" srcId="{228F55D3-E870-48D7-B36E-04847D8ACE9E}" destId="{25771503-52AE-47BE-B01C-1800D3ADAA96}" srcOrd="2" destOrd="0" parTransId="{807660DE-9FAF-4872-BFF7-AC51143D1C63}" sibTransId="{BD610C7B-0A81-4494-9621-9F4E485FB9E2}"/>
    <dgm:cxn modelId="{BCA632CB-EF12-445D-9CD0-2A242A8732D1}" type="presOf" srcId="{65E26128-BF89-4688-8482-52BFAE745289}" destId="{AF6D6029-E0D6-41AB-A9FA-25640600151B}" srcOrd="0" destOrd="1" presId="urn:microsoft.com/office/officeart/2005/8/layout/hList1"/>
    <dgm:cxn modelId="{B1B939CB-80EC-4D8D-AB3F-38F71B7FB4E1}" srcId="{864FEA0B-E7B4-4103-845E-FC562266300B}" destId="{9792DAFC-A054-4B9C-8053-936A4361ED60}" srcOrd="4" destOrd="0" parTransId="{FF7D37B6-143C-4C5B-B595-00B76EC2F508}" sibTransId="{9C847C21-7CF3-4706-BF1B-5EA6DE684BCA}"/>
    <dgm:cxn modelId="{E53C28D6-F3C8-4DFB-95D4-0A28E00C327C}" type="presOf" srcId="{BDE36B25-EEC8-4EFC-8BC4-2DE7BC172967}" destId="{81B286EA-0A8E-44F9-8D1C-33B60E5ECC69}" srcOrd="0" destOrd="3" presId="urn:microsoft.com/office/officeart/2005/8/layout/hList1"/>
    <dgm:cxn modelId="{C25D76E1-D6AB-493C-A1C8-FE4F03BC2E59}" type="presOf" srcId="{864FEA0B-E7B4-4103-845E-FC562266300B}" destId="{A5CBD255-21A4-40FB-8A91-EA296A5C72EF}" srcOrd="0" destOrd="0" presId="urn:microsoft.com/office/officeart/2005/8/layout/hList1"/>
    <dgm:cxn modelId="{AA5955EE-8150-4D31-89A9-B91A4019A89D}" srcId="{60C5C61C-6185-4071-9E91-FA9819D5F75A}" destId="{0C500871-6147-4AAD-BD16-D38AF7FB6D79}" srcOrd="3" destOrd="0" parTransId="{E4272776-34DB-45B9-BA17-6B2C560BD7B2}" sibTransId="{D915C9BD-9EA5-4BBB-95E1-125C209E2346}"/>
    <dgm:cxn modelId="{11E895FD-F792-4B0A-B93E-30603A4918AE}" srcId="{864FEA0B-E7B4-4103-845E-FC562266300B}" destId="{F358C886-A472-4206-B5AB-F541383D22A1}" srcOrd="1" destOrd="0" parTransId="{73BA6D2B-ADF3-4FB2-A768-E82E40C3CD39}" sibTransId="{29EC3C12-7B28-4CB9-9284-8BD46FBFC83F}"/>
    <dgm:cxn modelId="{7494F5FE-0597-4F68-9AD7-61DD4D742322}" srcId="{864FEA0B-E7B4-4103-845E-FC562266300B}" destId="{BDE36B25-EEC8-4EFC-8BC4-2DE7BC172967}" srcOrd="3" destOrd="0" parTransId="{9D1A11A7-B362-4692-B56A-7BC64C71E108}" sibTransId="{205D824C-1D6F-4F63-9416-97F844002669}"/>
    <dgm:cxn modelId="{8341D9FF-8ADB-4092-834D-1EFF38229BB5}" srcId="{60C5C61C-6185-4071-9E91-FA9819D5F75A}" destId="{7A6FBBD6-AADF-4925-9EAC-BB991B956E64}" srcOrd="4" destOrd="0" parTransId="{057F6BD1-4A7C-4F11-846E-244155DF204A}" sibTransId="{B1FA70F6-741E-42FE-9D1F-520A9A3C08FA}"/>
    <dgm:cxn modelId="{4EC3E56F-369F-4C01-82CD-E5AC008F5B01}" type="presParOf" srcId="{CAB1C154-5D59-4D8D-B5F7-103D4D178866}" destId="{60F5D185-6EC8-4D4E-AC66-DE17A6ED1C09}" srcOrd="0" destOrd="0" presId="urn:microsoft.com/office/officeart/2005/8/layout/hList1"/>
    <dgm:cxn modelId="{480B1F02-7BC1-4907-B9D3-FF719ABA9627}" type="presParOf" srcId="{60F5D185-6EC8-4D4E-AC66-DE17A6ED1C09}" destId="{A5CBD255-21A4-40FB-8A91-EA296A5C72EF}" srcOrd="0" destOrd="0" presId="urn:microsoft.com/office/officeart/2005/8/layout/hList1"/>
    <dgm:cxn modelId="{E8339B4C-B652-4C28-B8FF-CFE7AA6A516B}" type="presParOf" srcId="{60F5D185-6EC8-4D4E-AC66-DE17A6ED1C09}" destId="{81B286EA-0A8E-44F9-8D1C-33B60E5ECC69}" srcOrd="1" destOrd="0" presId="urn:microsoft.com/office/officeart/2005/8/layout/hList1"/>
    <dgm:cxn modelId="{8EA49C3A-093A-46A3-94F9-EF78A41FB41F}" type="presParOf" srcId="{CAB1C154-5D59-4D8D-B5F7-103D4D178866}" destId="{A31E0078-A0EB-4652-9622-E327F254EDF7}" srcOrd="1" destOrd="0" presId="urn:microsoft.com/office/officeart/2005/8/layout/hList1"/>
    <dgm:cxn modelId="{A0AAB62A-A40B-45B4-BEE0-41EBAEDC3E8C}" type="presParOf" srcId="{CAB1C154-5D59-4D8D-B5F7-103D4D178866}" destId="{88FD41A3-AC50-4A3E-99DD-C2D01AF8D594}" srcOrd="2" destOrd="0" presId="urn:microsoft.com/office/officeart/2005/8/layout/hList1"/>
    <dgm:cxn modelId="{6C297A53-4296-43A6-8AB6-677E9E3EBD1E}" type="presParOf" srcId="{88FD41A3-AC50-4A3E-99DD-C2D01AF8D594}" destId="{64926398-F851-4E58-BD44-ED37875DB0D9}" srcOrd="0" destOrd="0" presId="urn:microsoft.com/office/officeart/2005/8/layout/hList1"/>
    <dgm:cxn modelId="{74DB551A-0C19-4480-9E42-F11F3310B3BE}" type="presParOf" srcId="{88FD41A3-AC50-4A3E-99DD-C2D01AF8D594}" destId="{88F923B7-31B6-4D0D-A05F-053C24D7ADE9}" srcOrd="1" destOrd="0" presId="urn:microsoft.com/office/officeart/2005/8/layout/hList1"/>
    <dgm:cxn modelId="{590C6658-A3F9-4B2C-BEEC-50EC040A6552}" type="presParOf" srcId="{CAB1C154-5D59-4D8D-B5F7-103D4D178866}" destId="{6737E1E9-F394-47A0-887B-D18155DA8D50}" srcOrd="3" destOrd="0" presId="urn:microsoft.com/office/officeart/2005/8/layout/hList1"/>
    <dgm:cxn modelId="{E0EB3CEE-4585-4A91-BD0C-75E9139962D8}" type="presParOf" srcId="{CAB1C154-5D59-4D8D-B5F7-103D4D178866}" destId="{651DDB91-9F0D-4245-8679-4C3F168D817D}" srcOrd="4" destOrd="0" presId="urn:microsoft.com/office/officeart/2005/8/layout/hList1"/>
    <dgm:cxn modelId="{7E345501-3210-4240-9F2A-592AAEA9F67E}" type="presParOf" srcId="{651DDB91-9F0D-4245-8679-4C3F168D817D}" destId="{43C1FC66-E068-4B7E-BEF2-FFD68FF3E58F}" srcOrd="0" destOrd="0" presId="urn:microsoft.com/office/officeart/2005/8/layout/hList1"/>
    <dgm:cxn modelId="{58439F4B-8BEE-4018-B77C-7BF19BCC7F1D}" type="presParOf" srcId="{651DDB91-9F0D-4245-8679-4C3F168D817D}" destId="{AF6D6029-E0D6-41AB-A9FA-25640600151B}"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2D614F-52B2-41D8-9087-37516EA275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D5E1E24F-7DBD-4162-8F88-71747731884D}">
      <dgm:prSet phldrT="[Text]" custT="1"/>
      <dgm:spPr/>
      <dgm:t>
        <a:bodyPr/>
        <a:lstStyle/>
        <a:p>
          <a:r>
            <a:rPr lang="en-IN" sz="1200" dirty="0">
              <a:solidFill>
                <a:schemeClr val="tx1"/>
              </a:solidFill>
            </a:rPr>
            <a:t>RIGID PALATALLY POSITIONED DISTALIZATION FORCE SYSTEM</a:t>
          </a:r>
        </a:p>
      </dgm:t>
    </dgm:pt>
    <dgm:pt modelId="{2BF3C1B1-F374-4C90-8207-DAE3AF3816FC}" cxnId="{6D546035-B363-48EE-A3B1-49549E5B5A27}" type="parTrans">
      <dgm:prSet/>
      <dgm:spPr/>
      <dgm:t>
        <a:bodyPr/>
        <a:lstStyle/>
        <a:p>
          <a:endParaRPr lang="en-IN"/>
        </a:p>
      </dgm:t>
    </dgm:pt>
    <dgm:pt modelId="{65D57F17-EE0E-445B-8D62-82E3AE75D1E8}" cxnId="{6D546035-B363-48EE-A3B1-49549E5B5A27}" type="sibTrans">
      <dgm:prSet/>
      <dgm:spPr/>
      <dgm:t>
        <a:bodyPr/>
        <a:lstStyle/>
        <a:p>
          <a:endParaRPr lang="en-IN"/>
        </a:p>
      </dgm:t>
    </dgm:pt>
    <dgm:pt modelId="{7050DAED-218C-4AB5-B1B7-671DAEA54D08}">
      <dgm:prSet phldrT="[Text]" custT="1"/>
      <dgm:spPr/>
      <dgm:t>
        <a:bodyPr/>
        <a:lstStyle/>
        <a:p>
          <a:r>
            <a:rPr lang="en-IN" sz="1200" dirty="0" err="1"/>
            <a:t>Veltri’s</a:t>
          </a:r>
          <a:r>
            <a:rPr lang="en-IN" sz="1200" dirty="0"/>
            <a:t> </a:t>
          </a:r>
          <a:r>
            <a:rPr lang="en-IN" sz="1200" dirty="0" err="1"/>
            <a:t>distalizer</a:t>
          </a:r>
          <a:endParaRPr lang="en-IN" sz="1200" dirty="0"/>
        </a:p>
      </dgm:t>
    </dgm:pt>
    <dgm:pt modelId="{464B1F70-9F19-41DE-98A3-032A01C25D1D}" cxnId="{C9197990-19F1-43AF-AAB4-AE7A95CD6238}" type="parTrans">
      <dgm:prSet/>
      <dgm:spPr/>
      <dgm:t>
        <a:bodyPr/>
        <a:lstStyle/>
        <a:p>
          <a:endParaRPr lang="en-IN"/>
        </a:p>
      </dgm:t>
    </dgm:pt>
    <dgm:pt modelId="{520F0BCF-0859-44EB-9C35-384B07A92AED}" cxnId="{C9197990-19F1-43AF-AAB4-AE7A95CD6238}" type="sibTrans">
      <dgm:prSet/>
      <dgm:spPr/>
      <dgm:t>
        <a:bodyPr/>
        <a:lstStyle/>
        <a:p>
          <a:endParaRPr lang="en-IN"/>
        </a:p>
      </dgm:t>
    </dgm:pt>
    <dgm:pt modelId="{A5ABBF8F-8238-4D1B-8668-4DA0D9A9E805}">
      <dgm:prSet phldrT="[Text]" custT="1"/>
      <dgm:spPr/>
      <dgm:t>
        <a:bodyPr/>
        <a:lstStyle/>
        <a:p>
          <a:r>
            <a:rPr lang="en-IN" sz="1200" dirty="0">
              <a:solidFill>
                <a:schemeClr val="tx1"/>
              </a:solidFill>
            </a:rPr>
            <a:t>HYBRID APPLIANCE</a:t>
          </a:r>
        </a:p>
      </dgm:t>
    </dgm:pt>
    <dgm:pt modelId="{DF0380C8-4618-41A7-B298-49D326C35416}" cxnId="{66F3EA10-572F-4909-973A-D202608B69EE}" type="parTrans">
      <dgm:prSet/>
      <dgm:spPr/>
      <dgm:t>
        <a:bodyPr/>
        <a:lstStyle/>
        <a:p>
          <a:endParaRPr lang="en-IN"/>
        </a:p>
      </dgm:t>
    </dgm:pt>
    <dgm:pt modelId="{67ED7488-A849-4E88-AF78-E4F0EDD2CFAA}" cxnId="{66F3EA10-572F-4909-973A-D202608B69EE}" type="sibTrans">
      <dgm:prSet/>
      <dgm:spPr/>
      <dgm:t>
        <a:bodyPr/>
        <a:lstStyle/>
        <a:p>
          <a:endParaRPr lang="en-IN"/>
        </a:p>
      </dgm:t>
    </dgm:pt>
    <dgm:pt modelId="{51825BDA-8F99-4C6F-AA57-84C396B122E6}">
      <dgm:prSet phldrT="[Text]" custT="1"/>
      <dgm:spPr/>
      <dgm:t>
        <a:bodyPr/>
        <a:lstStyle/>
        <a:p>
          <a:r>
            <a:rPr lang="en-IN" sz="1200" dirty="0"/>
            <a:t>First class appliance</a:t>
          </a:r>
        </a:p>
      </dgm:t>
    </dgm:pt>
    <dgm:pt modelId="{46383677-DBB4-47BF-A682-D4FA3A83552A}" cxnId="{B4D3CC94-C750-42BC-B7B4-DCD89FC626B6}" type="parTrans">
      <dgm:prSet/>
      <dgm:spPr/>
      <dgm:t>
        <a:bodyPr/>
        <a:lstStyle/>
        <a:p>
          <a:endParaRPr lang="en-IN"/>
        </a:p>
      </dgm:t>
    </dgm:pt>
    <dgm:pt modelId="{5ADBCA4F-F631-450A-B143-041FADE50EED}" cxnId="{B4D3CC94-C750-42BC-B7B4-DCD89FC626B6}" type="sibTrans">
      <dgm:prSet/>
      <dgm:spPr/>
      <dgm:t>
        <a:bodyPr/>
        <a:lstStyle/>
        <a:p>
          <a:endParaRPr lang="en-IN"/>
        </a:p>
      </dgm:t>
    </dgm:pt>
    <dgm:pt modelId="{C55BC41E-E3A6-4530-95C9-B90E4721D940}">
      <dgm:prSet phldrT="[Text]" custT="1"/>
      <dgm:spPr/>
      <dgm:t>
        <a:bodyPr/>
        <a:lstStyle/>
        <a:p>
          <a:r>
            <a:rPr lang="en-IN" sz="1200" dirty="0">
              <a:solidFill>
                <a:schemeClr val="tx1"/>
              </a:solidFill>
            </a:rPr>
            <a:t>TRANSPALATAL  ARCHES FOR MOLAR ROTATION/DISTALIZATION</a:t>
          </a:r>
        </a:p>
      </dgm:t>
    </dgm:pt>
    <dgm:pt modelId="{6F19D1DF-4890-4342-84EA-80D720D8E3EA}" cxnId="{42D07DF4-EFFE-4AD9-A495-735FA9F44075}" type="parTrans">
      <dgm:prSet/>
      <dgm:spPr/>
      <dgm:t>
        <a:bodyPr/>
        <a:lstStyle/>
        <a:p>
          <a:endParaRPr lang="en-IN"/>
        </a:p>
      </dgm:t>
    </dgm:pt>
    <dgm:pt modelId="{C541A093-AFA2-4791-9251-9C5EFFF10DC4}" cxnId="{42D07DF4-EFFE-4AD9-A495-735FA9F44075}" type="sibTrans">
      <dgm:prSet/>
      <dgm:spPr/>
      <dgm:t>
        <a:bodyPr/>
        <a:lstStyle/>
        <a:p>
          <a:endParaRPr lang="en-IN"/>
        </a:p>
      </dgm:t>
    </dgm:pt>
    <dgm:pt modelId="{6764C972-9F34-447D-9B89-F275EC135F9B}">
      <dgm:prSet phldrT="[Text]" custT="1"/>
      <dgm:spPr/>
      <dgm:t>
        <a:bodyPr/>
        <a:lstStyle/>
        <a:p>
          <a:r>
            <a:rPr lang="en-IN" sz="1200" dirty="0"/>
            <a:t>Stainless steel TPA</a:t>
          </a:r>
        </a:p>
      </dgm:t>
    </dgm:pt>
    <dgm:pt modelId="{8CC2D4D8-6695-4649-AACD-C40C14B9E1E7}" cxnId="{34EE055C-2AD2-4E3B-B46C-DFCB64995FBD}" type="parTrans">
      <dgm:prSet/>
      <dgm:spPr/>
      <dgm:t>
        <a:bodyPr/>
        <a:lstStyle/>
        <a:p>
          <a:endParaRPr lang="en-IN"/>
        </a:p>
      </dgm:t>
    </dgm:pt>
    <dgm:pt modelId="{14E7194A-B798-4F44-BF1A-43174C95183D}" cxnId="{34EE055C-2AD2-4E3B-B46C-DFCB64995FBD}" type="sibTrans">
      <dgm:prSet/>
      <dgm:spPr/>
      <dgm:t>
        <a:bodyPr/>
        <a:lstStyle/>
        <a:p>
          <a:endParaRPr lang="en-IN"/>
        </a:p>
      </dgm:t>
    </dgm:pt>
    <dgm:pt modelId="{A1AFA57A-F604-461F-BA1C-0752106895CE}">
      <dgm:prSet phldrT="[Text]" custT="1"/>
      <dgm:spPr/>
      <dgm:t>
        <a:bodyPr/>
        <a:lstStyle/>
        <a:p>
          <a:r>
            <a:rPr lang="en-IN" sz="1200" dirty="0"/>
            <a:t>New </a:t>
          </a:r>
          <a:r>
            <a:rPr lang="en-IN" sz="1200" dirty="0" err="1"/>
            <a:t>distalizer</a:t>
          </a:r>
          <a:endParaRPr lang="en-IN" sz="1200" dirty="0"/>
        </a:p>
      </dgm:t>
    </dgm:pt>
    <dgm:pt modelId="{6E27FE53-D042-4CB7-85E1-474C068830AC}" cxnId="{CA98A527-0114-4977-9FF0-2689EB2CC9D1}" type="parTrans">
      <dgm:prSet/>
      <dgm:spPr/>
      <dgm:t>
        <a:bodyPr/>
        <a:lstStyle/>
        <a:p>
          <a:endParaRPr lang="en-IN"/>
        </a:p>
      </dgm:t>
    </dgm:pt>
    <dgm:pt modelId="{C72AB847-4D9B-416C-9C25-1056553977A8}" cxnId="{CA98A527-0114-4977-9FF0-2689EB2CC9D1}" type="sibTrans">
      <dgm:prSet/>
      <dgm:spPr/>
      <dgm:t>
        <a:bodyPr/>
        <a:lstStyle/>
        <a:p>
          <a:endParaRPr lang="en-IN"/>
        </a:p>
      </dgm:t>
    </dgm:pt>
    <dgm:pt modelId="{AB8C5A17-166C-4EA6-9941-3259EB5EA91B}">
      <dgm:prSet phldrT="[Text]" custT="1"/>
      <dgm:spPr/>
      <dgm:t>
        <a:bodyPr/>
        <a:lstStyle/>
        <a:p>
          <a:r>
            <a:rPr lang="en-IN" sz="1200" dirty="0"/>
            <a:t>P-Rax molar </a:t>
          </a:r>
          <a:r>
            <a:rPr lang="en-IN" sz="1200" dirty="0" err="1"/>
            <a:t>distalizer</a:t>
          </a:r>
          <a:endParaRPr lang="en-IN" sz="1200" dirty="0"/>
        </a:p>
      </dgm:t>
    </dgm:pt>
    <dgm:pt modelId="{97C8D064-5F1B-4296-8B00-CAB28AFC3891}" cxnId="{9D449305-46C9-4CC2-8C3A-0FD8E5613076}" type="parTrans">
      <dgm:prSet/>
      <dgm:spPr/>
      <dgm:t>
        <a:bodyPr/>
        <a:lstStyle/>
        <a:p>
          <a:endParaRPr lang="en-IN"/>
        </a:p>
      </dgm:t>
    </dgm:pt>
    <dgm:pt modelId="{F11373CB-AAF8-4367-A921-E51ABA578645}" cxnId="{9D449305-46C9-4CC2-8C3A-0FD8E5613076}" type="sibTrans">
      <dgm:prSet/>
      <dgm:spPr/>
      <dgm:t>
        <a:bodyPr/>
        <a:lstStyle/>
        <a:p>
          <a:endParaRPr lang="en-IN"/>
        </a:p>
      </dgm:t>
    </dgm:pt>
    <dgm:pt modelId="{3A286A21-D119-48DC-8B26-F7250A14B827}">
      <dgm:prSet phldrT="[Text]" custT="1"/>
      <dgm:spPr/>
      <dgm:t>
        <a:bodyPr/>
        <a:lstStyle/>
        <a:p>
          <a:endParaRPr lang="en-IN" sz="1200" dirty="0"/>
        </a:p>
      </dgm:t>
    </dgm:pt>
    <dgm:pt modelId="{9F896F05-B893-45B6-B081-7C11C65BCF93}" cxnId="{1A4CE479-3E67-4E1F-9757-3A184234878B}" type="parTrans">
      <dgm:prSet/>
      <dgm:spPr/>
      <dgm:t>
        <a:bodyPr/>
        <a:lstStyle/>
        <a:p>
          <a:endParaRPr lang="en-IN"/>
        </a:p>
      </dgm:t>
    </dgm:pt>
    <dgm:pt modelId="{C909CD2F-5BEE-4E66-B0B2-CFA53BE122B9}" cxnId="{1A4CE479-3E67-4E1F-9757-3A184234878B}" type="sibTrans">
      <dgm:prSet/>
      <dgm:spPr/>
      <dgm:t>
        <a:bodyPr/>
        <a:lstStyle/>
        <a:p>
          <a:endParaRPr lang="en-IN"/>
        </a:p>
      </dgm:t>
    </dgm:pt>
    <dgm:pt modelId="{D740E572-5AFD-488E-BA6E-94AC94416449}">
      <dgm:prSet phldrT="[Text]" custT="1"/>
      <dgm:spPr/>
      <dgm:t>
        <a:bodyPr/>
        <a:lstStyle/>
        <a:p>
          <a:r>
            <a:rPr lang="en-IN" sz="1200" dirty="0"/>
            <a:t>Prefabricated TPA</a:t>
          </a:r>
        </a:p>
      </dgm:t>
    </dgm:pt>
    <dgm:pt modelId="{3E9D3FF4-FC17-461B-B8FC-A1F2D8198979}" cxnId="{74D993A7-7EBB-4A01-9465-BF60DA26365A}" type="parTrans">
      <dgm:prSet/>
      <dgm:spPr/>
      <dgm:t>
        <a:bodyPr/>
        <a:lstStyle/>
        <a:p>
          <a:endParaRPr lang="en-IN"/>
        </a:p>
      </dgm:t>
    </dgm:pt>
    <dgm:pt modelId="{4F58BD16-0499-404F-8CBB-5FC5BE79687E}" cxnId="{74D993A7-7EBB-4A01-9465-BF60DA26365A}" type="sibTrans">
      <dgm:prSet/>
      <dgm:spPr/>
      <dgm:t>
        <a:bodyPr/>
        <a:lstStyle/>
        <a:p>
          <a:endParaRPr lang="en-IN"/>
        </a:p>
      </dgm:t>
    </dgm:pt>
    <dgm:pt modelId="{578E914F-B66B-4A0C-BD40-EF55DE59285B}">
      <dgm:prSet phldrT="[Text]" custT="1"/>
      <dgm:spPr/>
      <dgm:t>
        <a:bodyPr/>
        <a:lstStyle/>
        <a:p>
          <a:r>
            <a:rPr lang="en-IN" sz="1200" dirty="0"/>
            <a:t>Palatal rotation arch</a:t>
          </a:r>
        </a:p>
      </dgm:t>
    </dgm:pt>
    <dgm:pt modelId="{2EFDFA16-B787-4B33-BBC0-5313E04E8BC9}" cxnId="{CB176C11-6B96-4950-B111-C37F42950F58}" type="parTrans">
      <dgm:prSet/>
      <dgm:spPr/>
      <dgm:t>
        <a:bodyPr/>
        <a:lstStyle/>
        <a:p>
          <a:endParaRPr lang="en-IN"/>
        </a:p>
      </dgm:t>
    </dgm:pt>
    <dgm:pt modelId="{3097282E-9FDC-41D0-9889-76A237A04EA9}" cxnId="{CB176C11-6B96-4950-B111-C37F42950F58}" type="sibTrans">
      <dgm:prSet/>
      <dgm:spPr/>
      <dgm:t>
        <a:bodyPr/>
        <a:lstStyle/>
        <a:p>
          <a:endParaRPr lang="en-IN"/>
        </a:p>
      </dgm:t>
    </dgm:pt>
    <dgm:pt modelId="{EDC8F8D4-ABF6-444E-8D49-B49AE83FB6E5}" type="pres">
      <dgm:prSet presAssocID="{232D614F-52B2-41D8-9087-37516EA27535}" presName="Name0" presStyleCnt="0">
        <dgm:presLayoutVars>
          <dgm:dir/>
          <dgm:animLvl val="lvl"/>
          <dgm:resizeHandles val="exact"/>
        </dgm:presLayoutVars>
      </dgm:prSet>
      <dgm:spPr/>
    </dgm:pt>
    <dgm:pt modelId="{7AD4FA8F-4275-4B99-B411-763370241722}" type="pres">
      <dgm:prSet presAssocID="{D5E1E24F-7DBD-4162-8F88-71747731884D}" presName="composite" presStyleCnt="0"/>
      <dgm:spPr/>
    </dgm:pt>
    <dgm:pt modelId="{7FED6C53-DD07-44B8-BFE7-3B2BE80DE10B}" type="pres">
      <dgm:prSet presAssocID="{D5E1E24F-7DBD-4162-8F88-71747731884D}" presName="parTx" presStyleLbl="alignNode1" presStyleIdx="0" presStyleCnt="3" custScaleY="131853" custLinFactNeighborX="-165" custLinFactNeighborY="-68394">
        <dgm:presLayoutVars>
          <dgm:chMax val="0"/>
          <dgm:chPref val="0"/>
          <dgm:bulletEnabled val="1"/>
        </dgm:presLayoutVars>
      </dgm:prSet>
      <dgm:spPr/>
    </dgm:pt>
    <dgm:pt modelId="{384ED118-9110-449A-86EC-1FED7251414B}" type="pres">
      <dgm:prSet presAssocID="{D5E1E24F-7DBD-4162-8F88-71747731884D}" presName="desTx" presStyleLbl="alignAccFollowNode1" presStyleIdx="0" presStyleCnt="3" custScaleY="52680" custLinFactNeighborX="-763" custLinFactNeighborY="-11288">
        <dgm:presLayoutVars>
          <dgm:bulletEnabled val="1"/>
        </dgm:presLayoutVars>
      </dgm:prSet>
      <dgm:spPr/>
    </dgm:pt>
    <dgm:pt modelId="{385B9CA6-EA74-405F-A30D-501C67A72577}" type="pres">
      <dgm:prSet presAssocID="{65D57F17-EE0E-445B-8D62-82E3AE75D1E8}" presName="space" presStyleCnt="0"/>
      <dgm:spPr/>
    </dgm:pt>
    <dgm:pt modelId="{E1C91764-15F9-49AC-849D-99190A1B7903}" type="pres">
      <dgm:prSet presAssocID="{A5ABBF8F-8238-4D1B-8668-4DA0D9A9E805}" presName="composite" presStyleCnt="0"/>
      <dgm:spPr/>
    </dgm:pt>
    <dgm:pt modelId="{A00C73F7-77BC-4157-84B9-5684682FF65F}" type="pres">
      <dgm:prSet presAssocID="{A5ABBF8F-8238-4D1B-8668-4DA0D9A9E805}" presName="parTx" presStyleLbl="alignNode1" presStyleIdx="1" presStyleCnt="3" custLinFactY="-10847" custLinFactNeighborX="1322" custLinFactNeighborY="-100000">
        <dgm:presLayoutVars>
          <dgm:chMax val="0"/>
          <dgm:chPref val="0"/>
          <dgm:bulletEnabled val="1"/>
        </dgm:presLayoutVars>
      </dgm:prSet>
      <dgm:spPr/>
    </dgm:pt>
    <dgm:pt modelId="{408F882F-B346-421D-9F19-1A27135724BD}" type="pres">
      <dgm:prSet presAssocID="{A5ABBF8F-8238-4D1B-8668-4DA0D9A9E805}" presName="desTx" presStyleLbl="alignAccFollowNode1" presStyleIdx="1" presStyleCnt="3" custLinFactY="-100000" custLinFactNeighborX="1983" custLinFactNeighborY="-187689">
        <dgm:presLayoutVars>
          <dgm:bulletEnabled val="1"/>
        </dgm:presLayoutVars>
      </dgm:prSet>
      <dgm:spPr/>
    </dgm:pt>
    <dgm:pt modelId="{9B970684-934F-45BB-873C-FEFE3C7BDD36}" type="pres">
      <dgm:prSet presAssocID="{67ED7488-A849-4E88-AF78-E4F0EDD2CFAA}" presName="space" presStyleCnt="0"/>
      <dgm:spPr/>
    </dgm:pt>
    <dgm:pt modelId="{CD7F4219-BF12-4D56-8411-A6F7D936AA30}" type="pres">
      <dgm:prSet presAssocID="{C55BC41E-E3A6-4530-95C9-B90E4721D940}" presName="composite" presStyleCnt="0"/>
      <dgm:spPr/>
    </dgm:pt>
    <dgm:pt modelId="{3ED485CF-64E7-4DCF-9895-07E1EA3DD5FC}" type="pres">
      <dgm:prSet presAssocID="{C55BC41E-E3A6-4530-95C9-B90E4721D940}" presName="parTx" presStyleLbl="alignNode1" presStyleIdx="2" presStyleCnt="3" custScaleY="192459" custLinFactNeighborX="165" custLinFactNeighborY="-82459">
        <dgm:presLayoutVars>
          <dgm:chMax val="0"/>
          <dgm:chPref val="0"/>
          <dgm:bulletEnabled val="1"/>
        </dgm:presLayoutVars>
      </dgm:prSet>
      <dgm:spPr/>
    </dgm:pt>
    <dgm:pt modelId="{CF24FD38-B798-4533-98AB-371F119E80EF}" type="pres">
      <dgm:prSet presAssocID="{C55BC41E-E3A6-4530-95C9-B90E4721D940}" presName="desTx" presStyleLbl="alignAccFollowNode1" presStyleIdx="2" presStyleCnt="3" custScaleY="66351" custLinFactNeighborX="103" custLinFactNeighborY="718">
        <dgm:presLayoutVars>
          <dgm:bulletEnabled val="1"/>
        </dgm:presLayoutVars>
      </dgm:prSet>
      <dgm:spPr/>
    </dgm:pt>
  </dgm:ptLst>
  <dgm:cxnLst>
    <dgm:cxn modelId="{9D449305-46C9-4CC2-8C3A-0FD8E5613076}" srcId="{D5E1E24F-7DBD-4162-8F88-71747731884D}" destId="{AB8C5A17-166C-4EA6-9941-3259EB5EA91B}" srcOrd="2" destOrd="0" parTransId="{97C8D064-5F1B-4296-8B00-CAB28AFC3891}" sibTransId="{F11373CB-AAF8-4367-A921-E51ABA578645}"/>
    <dgm:cxn modelId="{66F3EA10-572F-4909-973A-D202608B69EE}" srcId="{232D614F-52B2-41D8-9087-37516EA27535}" destId="{A5ABBF8F-8238-4D1B-8668-4DA0D9A9E805}" srcOrd="1" destOrd="0" parTransId="{DF0380C8-4618-41A7-B298-49D326C35416}" sibTransId="{67ED7488-A849-4E88-AF78-E4F0EDD2CFAA}"/>
    <dgm:cxn modelId="{CB176C11-6B96-4950-B111-C37F42950F58}" srcId="{C55BC41E-E3A6-4530-95C9-B90E4721D940}" destId="{578E914F-B66B-4A0C-BD40-EF55DE59285B}" srcOrd="2" destOrd="0" parTransId="{2EFDFA16-B787-4B33-BBC0-5313E04E8BC9}" sibTransId="{3097282E-9FDC-41D0-9889-76A237A04EA9}"/>
    <dgm:cxn modelId="{CA98A527-0114-4977-9FF0-2689EB2CC9D1}" srcId="{D5E1E24F-7DBD-4162-8F88-71747731884D}" destId="{A1AFA57A-F604-461F-BA1C-0752106895CE}" srcOrd="1" destOrd="0" parTransId="{6E27FE53-D042-4CB7-85E1-474C068830AC}" sibTransId="{C72AB847-4D9B-416C-9C25-1056553977A8}"/>
    <dgm:cxn modelId="{6D546035-B363-48EE-A3B1-49549E5B5A27}" srcId="{232D614F-52B2-41D8-9087-37516EA27535}" destId="{D5E1E24F-7DBD-4162-8F88-71747731884D}" srcOrd="0" destOrd="0" parTransId="{2BF3C1B1-F374-4C90-8207-DAE3AF3816FC}" sibTransId="{65D57F17-EE0E-445B-8D62-82E3AE75D1E8}"/>
    <dgm:cxn modelId="{B435A13B-42C7-4669-91AB-E488D3CA2854}" type="presOf" srcId="{D5E1E24F-7DBD-4162-8F88-71747731884D}" destId="{7FED6C53-DD07-44B8-BFE7-3B2BE80DE10B}" srcOrd="0" destOrd="0" presId="urn:microsoft.com/office/officeart/2005/8/layout/hList1"/>
    <dgm:cxn modelId="{9CCFC73E-77FB-4A0F-9858-2EC728C9EC31}" type="presOf" srcId="{A1AFA57A-F604-461F-BA1C-0752106895CE}" destId="{384ED118-9110-449A-86EC-1FED7251414B}" srcOrd="0" destOrd="1" presId="urn:microsoft.com/office/officeart/2005/8/layout/hList1"/>
    <dgm:cxn modelId="{1F46015C-067F-4547-B8F3-9A40F153FCF2}" type="presOf" srcId="{232D614F-52B2-41D8-9087-37516EA27535}" destId="{EDC8F8D4-ABF6-444E-8D49-B49AE83FB6E5}" srcOrd="0" destOrd="0" presId="urn:microsoft.com/office/officeart/2005/8/layout/hList1"/>
    <dgm:cxn modelId="{34EE055C-2AD2-4E3B-B46C-DFCB64995FBD}" srcId="{C55BC41E-E3A6-4530-95C9-B90E4721D940}" destId="{6764C972-9F34-447D-9B89-F275EC135F9B}" srcOrd="0" destOrd="0" parTransId="{8CC2D4D8-6695-4649-AACD-C40C14B9E1E7}" sibTransId="{14E7194A-B798-4F44-BF1A-43174C95183D}"/>
    <dgm:cxn modelId="{1D1F1441-18C0-4F8A-B976-F73FC12DA36D}" type="presOf" srcId="{C55BC41E-E3A6-4530-95C9-B90E4721D940}" destId="{3ED485CF-64E7-4DCF-9895-07E1EA3DD5FC}" srcOrd="0" destOrd="0" presId="urn:microsoft.com/office/officeart/2005/8/layout/hList1"/>
    <dgm:cxn modelId="{8AC57753-81CB-4371-944B-FBB16D8AF6E9}" type="presOf" srcId="{3A286A21-D119-48DC-8B26-F7250A14B827}" destId="{408F882F-B346-421D-9F19-1A27135724BD}" srcOrd="0" destOrd="1" presId="urn:microsoft.com/office/officeart/2005/8/layout/hList1"/>
    <dgm:cxn modelId="{1A4CE479-3E67-4E1F-9757-3A184234878B}" srcId="{A5ABBF8F-8238-4D1B-8668-4DA0D9A9E805}" destId="{3A286A21-D119-48DC-8B26-F7250A14B827}" srcOrd="1" destOrd="0" parTransId="{9F896F05-B893-45B6-B081-7C11C65BCF93}" sibTransId="{C909CD2F-5BEE-4E66-B0B2-CFA53BE122B9}"/>
    <dgm:cxn modelId="{34D53888-351E-40FE-8E20-4BC4382E1050}" type="presOf" srcId="{7050DAED-218C-4AB5-B1B7-671DAEA54D08}" destId="{384ED118-9110-449A-86EC-1FED7251414B}" srcOrd="0" destOrd="0" presId="urn:microsoft.com/office/officeart/2005/8/layout/hList1"/>
    <dgm:cxn modelId="{C9197990-19F1-43AF-AAB4-AE7A95CD6238}" srcId="{D5E1E24F-7DBD-4162-8F88-71747731884D}" destId="{7050DAED-218C-4AB5-B1B7-671DAEA54D08}" srcOrd="0" destOrd="0" parTransId="{464B1F70-9F19-41DE-98A3-032A01C25D1D}" sibTransId="{520F0BCF-0859-44EB-9C35-384B07A92AED}"/>
    <dgm:cxn modelId="{B4D3CC94-C750-42BC-B7B4-DCD89FC626B6}" srcId="{A5ABBF8F-8238-4D1B-8668-4DA0D9A9E805}" destId="{51825BDA-8F99-4C6F-AA57-84C396B122E6}" srcOrd="0" destOrd="0" parTransId="{46383677-DBB4-47BF-A682-D4FA3A83552A}" sibTransId="{5ADBCA4F-F631-450A-B143-041FADE50EED}"/>
    <dgm:cxn modelId="{74D993A7-7EBB-4A01-9465-BF60DA26365A}" srcId="{C55BC41E-E3A6-4530-95C9-B90E4721D940}" destId="{D740E572-5AFD-488E-BA6E-94AC94416449}" srcOrd="1" destOrd="0" parTransId="{3E9D3FF4-FC17-461B-B8FC-A1F2D8198979}" sibTransId="{4F58BD16-0499-404F-8CBB-5FC5BE79687E}"/>
    <dgm:cxn modelId="{E60A29A9-751D-4205-A381-9DE1FD56BBF4}" type="presOf" srcId="{578E914F-B66B-4A0C-BD40-EF55DE59285B}" destId="{CF24FD38-B798-4533-98AB-371F119E80EF}" srcOrd="0" destOrd="2" presId="urn:microsoft.com/office/officeart/2005/8/layout/hList1"/>
    <dgm:cxn modelId="{205C47B7-0956-49AB-9821-3C3675E87F67}" type="presOf" srcId="{51825BDA-8F99-4C6F-AA57-84C396B122E6}" destId="{408F882F-B346-421D-9F19-1A27135724BD}" srcOrd="0" destOrd="0" presId="urn:microsoft.com/office/officeart/2005/8/layout/hList1"/>
    <dgm:cxn modelId="{DEEA05B8-EDA0-42A4-ACA9-9E9D80B731B6}" type="presOf" srcId="{A5ABBF8F-8238-4D1B-8668-4DA0D9A9E805}" destId="{A00C73F7-77BC-4157-84B9-5684682FF65F}" srcOrd="0" destOrd="0" presId="urn:microsoft.com/office/officeart/2005/8/layout/hList1"/>
    <dgm:cxn modelId="{6E1A23DB-2FC0-4F6F-B41C-AE0D4E98165B}" type="presOf" srcId="{6764C972-9F34-447D-9B89-F275EC135F9B}" destId="{CF24FD38-B798-4533-98AB-371F119E80EF}" srcOrd="0" destOrd="0" presId="urn:microsoft.com/office/officeart/2005/8/layout/hList1"/>
    <dgm:cxn modelId="{8F65B1EF-FF6E-4647-AAE3-0D62B6089A35}" type="presOf" srcId="{D740E572-5AFD-488E-BA6E-94AC94416449}" destId="{CF24FD38-B798-4533-98AB-371F119E80EF}" srcOrd="0" destOrd="1" presId="urn:microsoft.com/office/officeart/2005/8/layout/hList1"/>
    <dgm:cxn modelId="{42D07DF4-EFFE-4AD9-A495-735FA9F44075}" srcId="{232D614F-52B2-41D8-9087-37516EA27535}" destId="{C55BC41E-E3A6-4530-95C9-B90E4721D940}" srcOrd="2" destOrd="0" parTransId="{6F19D1DF-4890-4342-84EA-80D720D8E3EA}" sibTransId="{C541A093-AFA2-4791-9251-9C5EFFF10DC4}"/>
    <dgm:cxn modelId="{407F5DF6-BE49-4BC6-AC3E-49FAD08C0EB3}" type="presOf" srcId="{AB8C5A17-166C-4EA6-9941-3259EB5EA91B}" destId="{384ED118-9110-449A-86EC-1FED7251414B}" srcOrd="0" destOrd="2" presId="urn:microsoft.com/office/officeart/2005/8/layout/hList1"/>
    <dgm:cxn modelId="{0D35EDDE-6B67-46B9-8EE6-92712FBA8F9A}" type="presParOf" srcId="{EDC8F8D4-ABF6-444E-8D49-B49AE83FB6E5}" destId="{7AD4FA8F-4275-4B99-B411-763370241722}" srcOrd="0" destOrd="0" presId="urn:microsoft.com/office/officeart/2005/8/layout/hList1"/>
    <dgm:cxn modelId="{0C82443E-398F-4FE7-A565-579C7FD43919}" type="presParOf" srcId="{7AD4FA8F-4275-4B99-B411-763370241722}" destId="{7FED6C53-DD07-44B8-BFE7-3B2BE80DE10B}" srcOrd="0" destOrd="0" presId="urn:microsoft.com/office/officeart/2005/8/layout/hList1"/>
    <dgm:cxn modelId="{68D83DD6-F4DF-40BF-9DD0-FB2A83F4482A}" type="presParOf" srcId="{7AD4FA8F-4275-4B99-B411-763370241722}" destId="{384ED118-9110-449A-86EC-1FED7251414B}" srcOrd="1" destOrd="0" presId="urn:microsoft.com/office/officeart/2005/8/layout/hList1"/>
    <dgm:cxn modelId="{DC3E7941-9076-4A19-9F72-80126E03C636}" type="presParOf" srcId="{EDC8F8D4-ABF6-444E-8D49-B49AE83FB6E5}" destId="{385B9CA6-EA74-405F-A30D-501C67A72577}" srcOrd="1" destOrd="0" presId="urn:microsoft.com/office/officeart/2005/8/layout/hList1"/>
    <dgm:cxn modelId="{B0299B3C-E3E2-4038-988F-C4BB85862025}" type="presParOf" srcId="{EDC8F8D4-ABF6-444E-8D49-B49AE83FB6E5}" destId="{E1C91764-15F9-49AC-849D-99190A1B7903}" srcOrd="2" destOrd="0" presId="urn:microsoft.com/office/officeart/2005/8/layout/hList1"/>
    <dgm:cxn modelId="{947C5226-A450-4237-B5E1-178637D98A4C}" type="presParOf" srcId="{E1C91764-15F9-49AC-849D-99190A1B7903}" destId="{A00C73F7-77BC-4157-84B9-5684682FF65F}" srcOrd="0" destOrd="0" presId="urn:microsoft.com/office/officeart/2005/8/layout/hList1"/>
    <dgm:cxn modelId="{B6D591F6-3DFE-4643-8639-995EFEB6E8F9}" type="presParOf" srcId="{E1C91764-15F9-49AC-849D-99190A1B7903}" destId="{408F882F-B346-421D-9F19-1A27135724BD}" srcOrd="1" destOrd="0" presId="urn:microsoft.com/office/officeart/2005/8/layout/hList1"/>
    <dgm:cxn modelId="{EBE48CE2-F60F-4DFA-8014-DA04260211F3}" type="presParOf" srcId="{EDC8F8D4-ABF6-444E-8D49-B49AE83FB6E5}" destId="{9B970684-934F-45BB-873C-FEFE3C7BDD36}" srcOrd="3" destOrd="0" presId="urn:microsoft.com/office/officeart/2005/8/layout/hList1"/>
    <dgm:cxn modelId="{18C85A0D-2490-4DA3-AB75-248296A622CF}" type="presParOf" srcId="{EDC8F8D4-ABF6-444E-8D49-B49AE83FB6E5}" destId="{CD7F4219-BF12-4D56-8411-A6F7D936AA30}" srcOrd="4" destOrd="0" presId="urn:microsoft.com/office/officeart/2005/8/layout/hList1"/>
    <dgm:cxn modelId="{D4A2091B-B8A5-4800-8457-551984A0E310}" type="presParOf" srcId="{CD7F4219-BF12-4D56-8411-A6F7D936AA30}" destId="{3ED485CF-64E7-4DCF-9895-07E1EA3DD5FC}" srcOrd="0" destOrd="0" presId="urn:microsoft.com/office/officeart/2005/8/layout/hList1"/>
    <dgm:cxn modelId="{2543C552-4DA8-44DF-B103-47287C325F9C}" type="presParOf" srcId="{CD7F4219-BF12-4D56-8411-A6F7D936AA30}" destId="{CF24FD38-B798-4533-98AB-371F119E80EF}"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B42ECA-C239-49D2-B36F-3EC956A07B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32843F91-DAC0-4589-A3D1-4E7183716EE6}">
      <dgm:prSet phldrT="[Text]" custT="1"/>
      <dgm:spPr/>
      <dgm:t>
        <a:bodyPr/>
        <a:lstStyle/>
        <a:p>
          <a:r>
            <a:rPr lang="en-IN" sz="1200" dirty="0">
              <a:solidFill>
                <a:schemeClr val="tx1"/>
              </a:solidFill>
            </a:rPr>
            <a:t>FLEXIBLE PALATALLY POSITIONED DISTALIZATION FORRCE SYSTEM</a:t>
          </a:r>
        </a:p>
      </dgm:t>
    </dgm:pt>
    <dgm:pt modelId="{3176EAD6-65A4-41EF-B87A-15B7B88BD5DE}" cxnId="{965EFD24-D8C6-448D-B1C8-5D4A9672D312}" type="parTrans">
      <dgm:prSet/>
      <dgm:spPr/>
      <dgm:t>
        <a:bodyPr/>
        <a:lstStyle/>
        <a:p>
          <a:endParaRPr lang="en-IN"/>
        </a:p>
      </dgm:t>
    </dgm:pt>
    <dgm:pt modelId="{1F4072C6-000A-4AA3-9DE6-85A059DB37B3}" cxnId="{965EFD24-D8C6-448D-B1C8-5D4A9672D312}" type="sibTrans">
      <dgm:prSet/>
      <dgm:spPr/>
      <dgm:t>
        <a:bodyPr/>
        <a:lstStyle/>
        <a:p>
          <a:endParaRPr lang="en-IN"/>
        </a:p>
      </dgm:t>
    </dgm:pt>
    <dgm:pt modelId="{21D4A351-0689-43A5-AFBF-E36B8407B7AC}">
      <dgm:prSet phldrT="[Text]" custT="1"/>
      <dgm:spPr/>
      <dgm:t>
        <a:bodyPr/>
        <a:lstStyle/>
        <a:p>
          <a:r>
            <a:rPr lang="en-IN" sz="1200" dirty="0"/>
            <a:t>Pendulum appliance</a:t>
          </a:r>
        </a:p>
      </dgm:t>
    </dgm:pt>
    <dgm:pt modelId="{5EAA968D-8843-4719-9D72-505623ADE3B5}" cxnId="{4D571158-828D-4648-A837-414CF9D42E3F}" type="parTrans">
      <dgm:prSet/>
      <dgm:spPr/>
      <dgm:t>
        <a:bodyPr/>
        <a:lstStyle/>
        <a:p>
          <a:endParaRPr lang="en-IN"/>
        </a:p>
      </dgm:t>
    </dgm:pt>
    <dgm:pt modelId="{88413C6E-69B0-4AEA-A807-414C2A41F7C8}" cxnId="{4D571158-828D-4648-A837-414CF9D42E3F}" type="sibTrans">
      <dgm:prSet/>
      <dgm:spPr/>
      <dgm:t>
        <a:bodyPr/>
        <a:lstStyle/>
        <a:p>
          <a:endParaRPr lang="en-IN"/>
        </a:p>
      </dgm:t>
    </dgm:pt>
    <dgm:pt modelId="{1A4670E8-361E-4C45-84C7-8BC19F4A1599}">
      <dgm:prSet phldrT="[Text]" custT="1"/>
      <dgm:spPr/>
      <dgm:t>
        <a:bodyPr/>
        <a:lstStyle/>
        <a:p>
          <a:r>
            <a:rPr lang="en-IN" sz="1200" dirty="0">
              <a:solidFill>
                <a:schemeClr val="tx1"/>
              </a:solidFill>
            </a:rPr>
            <a:t>FLEXIBLE BUCCALLY POSITIONED DISTALIZATION FORRCE SYSTEM</a:t>
          </a:r>
        </a:p>
      </dgm:t>
    </dgm:pt>
    <dgm:pt modelId="{DD100DDF-4FBA-403B-B86C-64715941372B}" cxnId="{ED694D98-AA92-44DD-A5DF-9BD176009068}" type="parTrans">
      <dgm:prSet/>
      <dgm:spPr/>
      <dgm:t>
        <a:bodyPr/>
        <a:lstStyle/>
        <a:p>
          <a:endParaRPr lang="en-IN"/>
        </a:p>
      </dgm:t>
    </dgm:pt>
    <dgm:pt modelId="{C291DDF3-02FD-4D2F-AE13-FECE0CAC761E}" cxnId="{ED694D98-AA92-44DD-A5DF-9BD176009068}" type="sibTrans">
      <dgm:prSet/>
      <dgm:spPr/>
      <dgm:t>
        <a:bodyPr/>
        <a:lstStyle/>
        <a:p>
          <a:endParaRPr lang="en-IN"/>
        </a:p>
      </dgm:t>
    </dgm:pt>
    <dgm:pt modelId="{32E74502-0A83-4735-9E92-B57F20B874ED}">
      <dgm:prSet phldrT="[Text]" custT="1"/>
      <dgm:spPr/>
      <dgm:t>
        <a:bodyPr/>
        <a:lstStyle/>
        <a:p>
          <a:r>
            <a:rPr lang="en-IN" sz="1200" dirty="0">
              <a:solidFill>
                <a:schemeClr val="tx1"/>
              </a:solidFill>
            </a:rPr>
            <a:t>FLEXIBLE BUCCALLY &amp; PALATALLY POSITIONED DISTALIZATION FORCE SYSTEM</a:t>
          </a:r>
        </a:p>
      </dgm:t>
    </dgm:pt>
    <dgm:pt modelId="{0906CF76-B595-4F56-9427-1436C9ECA9B0}" cxnId="{887901C0-A01D-4F77-88BA-51CECE447905}" type="parTrans">
      <dgm:prSet/>
      <dgm:spPr/>
      <dgm:t>
        <a:bodyPr/>
        <a:lstStyle/>
        <a:p>
          <a:endParaRPr lang="en-IN"/>
        </a:p>
      </dgm:t>
    </dgm:pt>
    <dgm:pt modelId="{C362708F-8282-4C16-B909-B2508366D5B9}" cxnId="{887901C0-A01D-4F77-88BA-51CECE447905}" type="sibTrans">
      <dgm:prSet/>
      <dgm:spPr/>
      <dgm:t>
        <a:bodyPr/>
        <a:lstStyle/>
        <a:p>
          <a:endParaRPr lang="en-IN"/>
        </a:p>
      </dgm:t>
    </dgm:pt>
    <dgm:pt modelId="{62838969-86D3-400E-A99C-2D550F9C4F5E}">
      <dgm:prSet phldrT="[Text]" custT="1"/>
      <dgm:spPr/>
      <dgm:t>
        <a:bodyPr/>
        <a:lstStyle/>
        <a:p>
          <a:r>
            <a:rPr lang="en-IN" sz="1200" dirty="0"/>
            <a:t>Piston appliance</a:t>
          </a:r>
        </a:p>
      </dgm:t>
    </dgm:pt>
    <dgm:pt modelId="{68BD4C07-3F8A-4381-B1D0-7DAB35349D68}" cxnId="{537B1224-7DA8-43F4-B95F-DD5B94D2D4B6}" type="parTrans">
      <dgm:prSet/>
      <dgm:spPr/>
      <dgm:t>
        <a:bodyPr/>
        <a:lstStyle/>
        <a:p>
          <a:endParaRPr lang="en-IN"/>
        </a:p>
      </dgm:t>
    </dgm:pt>
    <dgm:pt modelId="{A465E9A7-D423-41C1-A682-738EC765F5A9}" cxnId="{537B1224-7DA8-43F4-B95F-DD5B94D2D4B6}" type="sibTrans">
      <dgm:prSet/>
      <dgm:spPr/>
      <dgm:t>
        <a:bodyPr/>
        <a:lstStyle/>
        <a:p>
          <a:endParaRPr lang="en-IN"/>
        </a:p>
      </dgm:t>
    </dgm:pt>
    <dgm:pt modelId="{3C8BE8FC-0D4E-4691-9865-630DC231624A}">
      <dgm:prSet phldrT="[Text]" custT="1"/>
      <dgm:spPr/>
      <dgm:t>
        <a:bodyPr/>
        <a:lstStyle/>
        <a:p>
          <a:r>
            <a:rPr lang="en-IN" sz="1200" dirty="0"/>
            <a:t>Distal jet appliance</a:t>
          </a:r>
        </a:p>
      </dgm:t>
    </dgm:pt>
    <dgm:pt modelId="{297BC2DC-8AD8-4D1F-9BDD-EBDF30DDB59F}" cxnId="{52BC82D6-0186-43F3-9A49-18F19AFBC5AC}" type="parTrans">
      <dgm:prSet/>
      <dgm:spPr/>
      <dgm:t>
        <a:bodyPr/>
        <a:lstStyle/>
        <a:p>
          <a:endParaRPr lang="en-IN"/>
        </a:p>
      </dgm:t>
    </dgm:pt>
    <dgm:pt modelId="{BD6678A1-BDBF-49A4-9580-4B8E6CB327AA}" cxnId="{52BC82D6-0186-43F3-9A49-18F19AFBC5AC}" type="sibTrans">
      <dgm:prSet/>
      <dgm:spPr/>
      <dgm:t>
        <a:bodyPr/>
        <a:lstStyle/>
        <a:p>
          <a:endParaRPr lang="en-IN"/>
        </a:p>
      </dgm:t>
    </dgm:pt>
    <dgm:pt modelId="{8594AB7C-C989-4407-B0D4-753B1024186E}">
      <dgm:prSet phldrT="[Text]" custT="1"/>
      <dgm:spPr/>
      <dgm:t>
        <a:bodyPr/>
        <a:lstStyle/>
        <a:p>
          <a:r>
            <a:rPr lang="en-IN" sz="1200" dirty="0" err="1"/>
            <a:t>Keles</a:t>
          </a:r>
          <a:r>
            <a:rPr lang="en-IN" sz="1200" dirty="0"/>
            <a:t> slider</a:t>
          </a:r>
        </a:p>
      </dgm:t>
    </dgm:pt>
    <dgm:pt modelId="{51007BC5-4507-4E51-BBB4-2C7CA75A469D}" cxnId="{0C355DA2-0E6A-4579-BD39-DE8862F69CF0}" type="parTrans">
      <dgm:prSet/>
      <dgm:spPr/>
      <dgm:t>
        <a:bodyPr/>
        <a:lstStyle/>
        <a:p>
          <a:endParaRPr lang="en-IN"/>
        </a:p>
      </dgm:t>
    </dgm:pt>
    <dgm:pt modelId="{BFCED8B3-5C3D-4975-AB97-CCAC6CFA1111}" cxnId="{0C355DA2-0E6A-4579-BD39-DE8862F69CF0}" type="sibTrans">
      <dgm:prSet/>
      <dgm:spPr/>
      <dgm:t>
        <a:bodyPr/>
        <a:lstStyle/>
        <a:p>
          <a:endParaRPr lang="en-IN"/>
        </a:p>
      </dgm:t>
    </dgm:pt>
    <dgm:pt modelId="{B04B7FA9-315F-4A20-9105-8571218038BF}">
      <dgm:prSet phldrT="[Text]" custT="1"/>
      <dgm:spPr/>
      <dgm:t>
        <a:bodyPr/>
        <a:lstStyle/>
        <a:p>
          <a:r>
            <a:rPr lang="en-IN" sz="1200" dirty="0"/>
            <a:t>Nance appliance with </a:t>
          </a:r>
          <a:r>
            <a:rPr lang="en-IN" sz="1200" dirty="0" err="1"/>
            <a:t>NiTi</a:t>
          </a:r>
          <a:r>
            <a:rPr lang="en-IN" sz="1200" dirty="0"/>
            <a:t> coil spring</a:t>
          </a:r>
        </a:p>
      </dgm:t>
    </dgm:pt>
    <dgm:pt modelId="{7E28C7D5-89F0-4073-A91A-BA7C13B67ECF}" cxnId="{681CA209-5520-4774-9B1B-AB84EC2BF0FD}" type="parTrans">
      <dgm:prSet/>
      <dgm:spPr/>
      <dgm:t>
        <a:bodyPr/>
        <a:lstStyle/>
        <a:p>
          <a:endParaRPr lang="en-IN"/>
        </a:p>
      </dgm:t>
    </dgm:pt>
    <dgm:pt modelId="{10B4D16C-0ACC-4CC7-AF8F-9B5D5FFF1329}" cxnId="{681CA209-5520-4774-9B1B-AB84EC2BF0FD}" type="sibTrans">
      <dgm:prSet/>
      <dgm:spPr/>
      <dgm:t>
        <a:bodyPr/>
        <a:lstStyle/>
        <a:p>
          <a:endParaRPr lang="en-IN"/>
        </a:p>
      </dgm:t>
    </dgm:pt>
    <dgm:pt modelId="{8408ADAC-5D11-491F-ADFE-0E3D8BA7AD7E}">
      <dgm:prSet phldrT="[Text]" custT="1"/>
      <dgm:spPr/>
      <dgm:t>
        <a:bodyPr/>
        <a:lstStyle/>
        <a:p>
          <a:r>
            <a:rPr lang="en-IN" sz="1200" dirty="0"/>
            <a:t>Jones jig</a:t>
          </a:r>
        </a:p>
      </dgm:t>
    </dgm:pt>
    <dgm:pt modelId="{6509592D-7005-4AAC-B531-F57D5950D464}" cxnId="{B93F4A9D-0B82-40C9-BBFD-B6772F52CA1E}" type="parTrans">
      <dgm:prSet/>
      <dgm:spPr/>
      <dgm:t>
        <a:bodyPr/>
        <a:lstStyle/>
        <a:p>
          <a:endParaRPr lang="en-IN"/>
        </a:p>
      </dgm:t>
    </dgm:pt>
    <dgm:pt modelId="{2F080461-56BA-4C7A-8A79-51244A8C6627}" cxnId="{B93F4A9D-0B82-40C9-BBFD-B6772F52CA1E}" type="sibTrans">
      <dgm:prSet/>
      <dgm:spPr/>
      <dgm:t>
        <a:bodyPr/>
        <a:lstStyle/>
        <a:p>
          <a:endParaRPr lang="en-IN"/>
        </a:p>
      </dgm:t>
    </dgm:pt>
    <dgm:pt modelId="{8B0EC9AC-D7DD-4C96-8097-C22A84ED469F}">
      <dgm:prSet phldrT="[Text]" custT="1"/>
      <dgm:spPr/>
      <dgm:t>
        <a:bodyPr/>
        <a:lstStyle/>
        <a:p>
          <a:r>
            <a:rPr lang="en-IN" sz="1200" dirty="0"/>
            <a:t>Repelling magnet</a:t>
          </a:r>
        </a:p>
      </dgm:t>
    </dgm:pt>
    <dgm:pt modelId="{7797BB84-8564-48E4-B0EE-CA6E65056392}" cxnId="{1C061533-CE10-4F60-8951-BCCC9E3B8818}" type="parTrans">
      <dgm:prSet/>
      <dgm:spPr/>
      <dgm:t>
        <a:bodyPr/>
        <a:lstStyle/>
        <a:p>
          <a:endParaRPr lang="en-IN"/>
        </a:p>
      </dgm:t>
    </dgm:pt>
    <dgm:pt modelId="{8379FE87-633F-4A68-8D78-8F26E30D9475}" cxnId="{1C061533-CE10-4F60-8951-BCCC9E3B8818}" type="sibTrans">
      <dgm:prSet/>
      <dgm:spPr/>
      <dgm:t>
        <a:bodyPr/>
        <a:lstStyle/>
        <a:p>
          <a:endParaRPr lang="en-IN"/>
        </a:p>
      </dgm:t>
    </dgm:pt>
    <dgm:pt modelId="{CA1624EF-3247-410E-8853-BDDE9ABCC25B}">
      <dgm:prSet phldrT="[Text]" custT="1"/>
      <dgm:spPr/>
      <dgm:t>
        <a:bodyPr/>
        <a:lstStyle/>
        <a:p>
          <a:r>
            <a:rPr lang="en-IN" sz="1200" dirty="0" err="1"/>
            <a:t>NiTi</a:t>
          </a:r>
          <a:r>
            <a:rPr lang="en-IN" sz="1200" dirty="0"/>
            <a:t> wires</a:t>
          </a:r>
        </a:p>
      </dgm:t>
    </dgm:pt>
    <dgm:pt modelId="{E905DD22-CFF8-4C10-9DCC-84E678455A86}" cxnId="{496F8CBC-0625-4E3B-8A77-104DEE8AFA8D}" type="parTrans">
      <dgm:prSet/>
      <dgm:spPr/>
      <dgm:t>
        <a:bodyPr/>
        <a:lstStyle/>
        <a:p>
          <a:endParaRPr lang="en-IN"/>
        </a:p>
      </dgm:t>
    </dgm:pt>
    <dgm:pt modelId="{CCF9BA2B-90C4-44FF-8A79-8C831E3B2FA4}" cxnId="{496F8CBC-0625-4E3B-8A77-104DEE8AFA8D}" type="sibTrans">
      <dgm:prSet/>
      <dgm:spPr/>
      <dgm:t>
        <a:bodyPr/>
        <a:lstStyle/>
        <a:p>
          <a:endParaRPr lang="en-IN"/>
        </a:p>
      </dgm:t>
    </dgm:pt>
    <dgm:pt modelId="{E9AB407F-E407-4E42-A477-0631B1E649FD}">
      <dgm:prSet phldrT="[Text]" custT="1"/>
      <dgm:spPr/>
      <dgm:t>
        <a:bodyPr/>
        <a:lstStyle/>
        <a:p>
          <a:r>
            <a:rPr lang="en-IN" sz="1200" dirty="0"/>
            <a:t>Nance appliance with </a:t>
          </a:r>
          <a:r>
            <a:rPr lang="en-IN" sz="1200" dirty="0" err="1"/>
            <a:t>NiTi</a:t>
          </a:r>
          <a:r>
            <a:rPr lang="en-IN" sz="1200" dirty="0"/>
            <a:t> coil spring</a:t>
          </a:r>
        </a:p>
      </dgm:t>
    </dgm:pt>
    <dgm:pt modelId="{9B3AC953-0AF6-47B3-AE7C-483416BA2680}" cxnId="{8EE971C7-808C-41E6-AB1A-8F5FC68A9F81}" type="parTrans">
      <dgm:prSet/>
      <dgm:spPr/>
      <dgm:t>
        <a:bodyPr/>
        <a:lstStyle/>
        <a:p>
          <a:endParaRPr lang="en-IN"/>
        </a:p>
      </dgm:t>
    </dgm:pt>
    <dgm:pt modelId="{2E2C310F-42A9-46A8-BF40-67CC7FB98878}" cxnId="{8EE971C7-808C-41E6-AB1A-8F5FC68A9F81}" type="sibTrans">
      <dgm:prSet/>
      <dgm:spPr/>
      <dgm:t>
        <a:bodyPr/>
        <a:lstStyle/>
        <a:p>
          <a:endParaRPr lang="en-IN"/>
        </a:p>
      </dgm:t>
    </dgm:pt>
    <dgm:pt modelId="{68628199-DD6D-4C82-B92A-E31DB3A02CDF}">
      <dgm:prSet phldrT="[Text]" custT="1"/>
      <dgm:spPr/>
      <dgm:t>
        <a:bodyPr/>
        <a:lstStyle/>
        <a:p>
          <a:r>
            <a:rPr lang="en-IN" sz="1200" dirty="0" err="1"/>
            <a:t>NiTi</a:t>
          </a:r>
          <a:r>
            <a:rPr lang="en-IN" sz="1200" dirty="0"/>
            <a:t> coil spring</a:t>
          </a:r>
        </a:p>
      </dgm:t>
    </dgm:pt>
    <dgm:pt modelId="{0BDF3165-8798-4B39-B209-258A84578DD2}" cxnId="{E2174442-5124-4950-8B3F-933134227389}" type="parTrans">
      <dgm:prSet/>
      <dgm:spPr/>
      <dgm:t>
        <a:bodyPr/>
        <a:lstStyle/>
        <a:p>
          <a:endParaRPr lang="en-IN"/>
        </a:p>
      </dgm:t>
    </dgm:pt>
    <dgm:pt modelId="{46A88ACC-94CC-43FE-B2AF-4A0068D194B2}" cxnId="{E2174442-5124-4950-8B3F-933134227389}" type="sibTrans">
      <dgm:prSet/>
      <dgm:spPr/>
      <dgm:t>
        <a:bodyPr/>
        <a:lstStyle/>
        <a:p>
          <a:endParaRPr lang="en-IN"/>
        </a:p>
      </dgm:t>
    </dgm:pt>
    <dgm:pt modelId="{19951A45-BE4E-4036-8BFD-97230C37821E}" type="pres">
      <dgm:prSet presAssocID="{D4B42ECA-C239-49D2-B36F-3EC956A07BD8}" presName="Name0" presStyleCnt="0">
        <dgm:presLayoutVars>
          <dgm:dir/>
          <dgm:animLvl val="lvl"/>
          <dgm:resizeHandles val="exact"/>
        </dgm:presLayoutVars>
      </dgm:prSet>
      <dgm:spPr/>
    </dgm:pt>
    <dgm:pt modelId="{ACED957B-AD64-457D-AD78-438D7481419F}" type="pres">
      <dgm:prSet presAssocID="{32843F91-DAC0-4589-A3D1-4E7183716EE6}" presName="composite" presStyleCnt="0"/>
      <dgm:spPr/>
    </dgm:pt>
    <dgm:pt modelId="{9906067E-8E72-49CD-8922-D909EE9E58BF}" type="pres">
      <dgm:prSet presAssocID="{32843F91-DAC0-4589-A3D1-4E7183716EE6}" presName="parTx" presStyleLbl="alignNode1" presStyleIdx="0" presStyleCnt="3" custScaleY="212861" custLinFactNeighborX="-217" custLinFactNeighborY="-3449">
        <dgm:presLayoutVars>
          <dgm:chMax val="0"/>
          <dgm:chPref val="0"/>
          <dgm:bulletEnabled val="1"/>
        </dgm:presLayoutVars>
      </dgm:prSet>
      <dgm:spPr/>
    </dgm:pt>
    <dgm:pt modelId="{F5257557-144A-42E7-9661-EEF3014AD6E0}" type="pres">
      <dgm:prSet presAssocID="{32843F91-DAC0-4589-A3D1-4E7183716EE6}" presName="desTx" presStyleLbl="alignAccFollowNode1" presStyleIdx="0" presStyleCnt="3" custScaleY="100000" custLinFactY="587175" custLinFactNeighborX="2575" custLinFactNeighborY="600000">
        <dgm:presLayoutVars>
          <dgm:bulletEnabled val="1"/>
        </dgm:presLayoutVars>
      </dgm:prSet>
      <dgm:spPr/>
    </dgm:pt>
    <dgm:pt modelId="{A1EBDD10-F989-4832-9F9A-4EF2082125CB}" type="pres">
      <dgm:prSet presAssocID="{1F4072C6-000A-4AA3-9DE6-85A059DB37B3}" presName="space" presStyleCnt="0"/>
      <dgm:spPr/>
    </dgm:pt>
    <dgm:pt modelId="{77A13CFE-542B-40A9-88DD-0ADD1D562796}" type="pres">
      <dgm:prSet presAssocID="{1A4670E8-361E-4C45-84C7-8BC19F4A1599}" presName="composite" presStyleCnt="0"/>
      <dgm:spPr/>
    </dgm:pt>
    <dgm:pt modelId="{C04F87F8-F2DD-4F8B-859B-BA90276ACE66}" type="pres">
      <dgm:prSet presAssocID="{1A4670E8-361E-4C45-84C7-8BC19F4A1599}" presName="parTx" presStyleLbl="alignNode1" presStyleIdx="1" presStyleCnt="3" custScaleY="224247">
        <dgm:presLayoutVars>
          <dgm:chMax val="0"/>
          <dgm:chPref val="0"/>
          <dgm:bulletEnabled val="1"/>
        </dgm:presLayoutVars>
      </dgm:prSet>
      <dgm:spPr/>
    </dgm:pt>
    <dgm:pt modelId="{16642E09-FB45-4030-B789-23E26A35EDDC}" type="pres">
      <dgm:prSet presAssocID="{1A4670E8-361E-4C45-84C7-8BC19F4A1599}" presName="desTx" presStyleLbl="alignAccFollowNode1" presStyleIdx="1" presStyleCnt="3" custLinFactNeighborX="-808" custLinFactNeighborY="29006">
        <dgm:presLayoutVars>
          <dgm:bulletEnabled val="1"/>
        </dgm:presLayoutVars>
      </dgm:prSet>
      <dgm:spPr/>
    </dgm:pt>
    <dgm:pt modelId="{4A02A457-1D28-4600-8422-E24EBD07EECE}" type="pres">
      <dgm:prSet presAssocID="{C291DDF3-02FD-4D2F-AE13-FECE0CAC761E}" presName="space" presStyleCnt="0"/>
      <dgm:spPr/>
    </dgm:pt>
    <dgm:pt modelId="{0F48C8E5-E50A-4173-AE7A-ADFDE56604C2}" type="pres">
      <dgm:prSet presAssocID="{32E74502-0A83-4735-9E92-B57F20B874ED}" presName="composite" presStyleCnt="0"/>
      <dgm:spPr/>
    </dgm:pt>
    <dgm:pt modelId="{44639EC7-436C-4C91-BC1B-390423381D5F}" type="pres">
      <dgm:prSet presAssocID="{32E74502-0A83-4735-9E92-B57F20B874ED}" presName="parTx" presStyleLbl="alignNode1" presStyleIdx="2" presStyleCnt="3" custScaleX="113469" custScaleY="261044" custLinFactNeighborX="-2692">
        <dgm:presLayoutVars>
          <dgm:chMax val="0"/>
          <dgm:chPref val="0"/>
          <dgm:bulletEnabled val="1"/>
        </dgm:presLayoutVars>
      </dgm:prSet>
      <dgm:spPr/>
    </dgm:pt>
    <dgm:pt modelId="{FCF72594-1F0B-4E43-A409-9DB9E86AA24E}" type="pres">
      <dgm:prSet presAssocID="{32E74502-0A83-4735-9E92-B57F20B874ED}" presName="desTx" presStyleLbl="alignAccFollowNode1" presStyleIdx="2" presStyleCnt="3" custScaleX="102687" custLinFactY="539523" custLinFactNeighborX="908" custLinFactNeighborY="600000">
        <dgm:presLayoutVars>
          <dgm:bulletEnabled val="1"/>
        </dgm:presLayoutVars>
      </dgm:prSet>
      <dgm:spPr/>
    </dgm:pt>
  </dgm:ptLst>
  <dgm:cxnLst>
    <dgm:cxn modelId="{681CA209-5520-4774-9B1B-AB84EC2BF0FD}" srcId="{32843F91-DAC0-4589-A3D1-4E7183716EE6}" destId="{B04B7FA9-315F-4A20-9105-8571218038BF}" srcOrd="3" destOrd="0" parTransId="{7E28C7D5-89F0-4073-A91A-BA7C13B67ECF}" sibTransId="{10B4D16C-0ACC-4CC7-AF8F-9B5D5FFF1329}"/>
    <dgm:cxn modelId="{97273E0D-DD28-4411-B986-0B5A95E5AF22}" type="presOf" srcId="{8408ADAC-5D11-491F-ADFE-0E3D8BA7AD7E}" destId="{16642E09-FB45-4030-B789-23E26A35EDDC}" srcOrd="0" destOrd="0" presId="urn:microsoft.com/office/officeart/2005/8/layout/hList1"/>
    <dgm:cxn modelId="{A6ACFF0D-6CEB-4C58-A51E-F099A855A55C}" type="presOf" srcId="{21D4A351-0689-43A5-AFBF-E36B8407B7AC}" destId="{F5257557-144A-42E7-9661-EEF3014AD6E0}" srcOrd="0" destOrd="0" presId="urn:microsoft.com/office/officeart/2005/8/layout/hList1"/>
    <dgm:cxn modelId="{C0C98116-3277-44E9-AD8D-B40C8987367F}" type="presOf" srcId="{E9AB407F-E407-4E42-A477-0631B1E649FD}" destId="{FCF72594-1F0B-4E43-A409-9DB9E86AA24E}" srcOrd="0" destOrd="1" presId="urn:microsoft.com/office/officeart/2005/8/layout/hList1"/>
    <dgm:cxn modelId="{537B1224-7DA8-43F4-B95F-DD5B94D2D4B6}" srcId="{32E74502-0A83-4735-9E92-B57F20B874ED}" destId="{62838969-86D3-400E-A99C-2D550F9C4F5E}" srcOrd="0" destOrd="0" parTransId="{68BD4C07-3F8A-4381-B1D0-7DAB35349D68}" sibTransId="{A465E9A7-D423-41C1-A682-738EC765F5A9}"/>
    <dgm:cxn modelId="{965EFD24-D8C6-448D-B1C8-5D4A9672D312}" srcId="{D4B42ECA-C239-49D2-B36F-3EC956A07BD8}" destId="{32843F91-DAC0-4589-A3D1-4E7183716EE6}" srcOrd="0" destOrd="0" parTransId="{3176EAD6-65A4-41EF-B87A-15B7B88BD5DE}" sibTransId="{1F4072C6-000A-4AA3-9DE6-85A059DB37B3}"/>
    <dgm:cxn modelId="{56AEBC29-45FB-4196-A336-E7ECBFCA8079}" type="presOf" srcId="{68628199-DD6D-4C82-B92A-E31DB3A02CDF}" destId="{16642E09-FB45-4030-B789-23E26A35EDDC}" srcOrd="0" destOrd="1" presId="urn:microsoft.com/office/officeart/2005/8/layout/hList1"/>
    <dgm:cxn modelId="{485B8E31-E110-4AFF-846D-4C78662EA1ED}" type="presOf" srcId="{8B0EC9AC-D7DD-4C96-8097-C22A84ED469F}" destId="{16642E09-FB45-4030-B789-23E26A35EDDC}" srcOrd="0" destOrd="2" presId="urn:microsoft.com/office/officeart/2005/8/layout/hList1"/>
    <dgm:cxn modelId="{15F8BF32-9DDC-46B8-BAD1-18BD5F004CC3}" type="presOf" srcId="{32E74502-0A83-4735-9E92-B57F20B874ED}" destId="{44639EC7-436C-4C91-BC1B-390423381D5F}" srcOrd="0" destOrd="0" presId="urn:microsoft.com/office/officeart/2005/8/layout/hList1"/>
    <dgm:cxn modelId="{1C061533-CE10-4F60-8951-BCCC9E3B8818}" srcId="{1A4670E8-361E-4C45-84C7-8BC19F4A1599}" destId="{8B0EC9AC-D7DD-4C96-8097-C22A84ED469F}" srcOrd="2" destOrd="0" parTransId="{7797BB84-8564-48E4-B0EE-CA6E65056392}" sibTransId="{8379FE87-633F-4A68-8D78-8F26E30D9475}"/>
    <dgm:cxn modelId="{E2174442-5124-4950-8B3F-933134227389}" srcId="{1A4670E8-361E-4C45-84C7-8BC19F4A1599}" destId="{68628199-DD6D-4C82-B92A-E31DB3A02CDF}" srcOrd="1" destOrd="0" parTransId="{0BDF3165-8798-4B39-B209-258A84578DD2}" sibTransId="{46A88ACC-94CC-43FE-B2AF-4A0068D194B2}"/>
    <dgm:cxn modelId="{4D571158-828D-4648-A837-414CF9D42E3F}" srcId="{32843F91-DAC0-4589-A3D1-4E7183716EE6}" destId="{21D4A351-0689-43A5-AFBF-E36B8407B7AC}" srcOrd="0" destOrd="0" parTransId="{5EAA968D-8843-4719-9D72-505623ADE3B5}" sibTransId="{88413C6E-69B0-4AEA-A807-414C2A41F7C8}"/>
    <dgm:cxn modelId="{D1DE0B8B-B0C3-49EF-A2FA-928EBA610625}" type="presOf" srcId="{8594AB7C-C989-4407-B0D4-753B1024186E}" destId="{F5257557-144A-42E7-9661-EEF3014AD6E0}" srcOrd="0" destOrd="2" presId="urn:microsoft.com/office/officeart/2005/8/layout/hList1"/>
    <dgm:cxn modelId="{2E23C297-8B8D-47A4-B03B-E4F2A8B60DE1}" type="presOf" srcId="{1A4670E8-361E-4C45-84C7-8BC19F4A1599}" destId="{C04F87F8-F2DD-4F8B-859B-BA90276ACE66}" srcOrd="0" destOrd="0" presId="urn:microsoft.com/office/officeart/2005/8/layout/hList1"/>
    <dgm:cxn modelId="{ED694D98-AA92-44DD-A5DF-9BD176009068}" srcId="{D4B42ECA-C239-49D2-B36F-3EC956A07BD8}" destId="{1A4670E8-361E-4C45-84C7-8BC19F4A1599}" srcOrd="1" destOrd="0" parTransId="{DD100DDF-4FBA-403B-B86C-64715941372B}" sibTransId="{C291DDF3-02FD-4D2F-AE13-FECE0CAC761E}"/>
    <dgm:cxn modelId="{95CF6A99-4E03-4D6B-B671-3E3894868393}" type="presOf" srcId="{CA1624EF-3247-410E-8853-BDDE9ABCC25B}" destId="{16642E09-FB45-4030-B789-23E26A35EDDC}" srcOrd="0" destOrd="3" presId="urn:microsoft.com/office/officeart/2005/8/layout/hList1"/>
    <dgm:cxn modelId="{B93F4A9D-0B82-40C9-BBFD-B6772F52CA1E}" srcId="{1A4670E8-361E-4C45-84C7-8BC19F4A1599}" destId="{8408ADAC-5D11-491F-ADFE-0E3D8BA7AD7E}" srcOrd="0" destOrd="0" parTransId="{6509592D-7005-4AAC-B531-F57D5950D464}" sibTransId="{2F080461-56BA-4C7A-8A79-51244A8C6627}"/>
    <dgm:cxn modelId="{447809A2-EC1E-490B-B1FD-2F10AAAB544E}" type="presOf" srcId="{32843F91-DAC0-4589-A3D1-4E7183716EE6}" destId="{9906067E-8E72-49CD-8922-D909EE9E58BF}" srcOrd="0" destOrd="0" presId="urn:microsoft.com/office/officeart/2005/8/layout/hList1"/>
    <dgm:cxn modelId="{0C355DA2-0E6A-4579-BD39-DE8862F69CF0}" srcId="{32843F91-DAC0-4589-A3D1-4E7183716EE6}" destId="{8594AB7C-C989-4407-B0D4-753B1024186E}" srcOrd="2" destOrd="0" parTransId="{51007BC5-4507-4E51-BBB4-2C7CA75A469D}" sibTransId="{BFCED8B3-5C3D-4975-AB97-CCAC6CFA1111}"/>
    <dgm:cxn modelId="{496F8CBC-0625-4E3B-8A77-104DEE8AFA8D}" srcId="{1A4670E8-361E-4C45-84C7-8BC19F4A1599}" destId="{CA1624EF-3247-410E-8853-BDDE9ABCC25B}" srcOrd="3" destOrd="0" parTransId="{E905DD22-CFF8-4C10-9DCC-84E678455A86}" sibTransId="{CCF9BA2B-90C4-44FF-8A79-8C831E3B2FA4}"/>
    <dgm:cxn modelId="{887901C0-A01D-4F77-88BA-51CECE447905}" srcId="{D4B42ECA-C239-49D2-B36F-3EC956A07BD8}" destId="{32E74502-0A83-4735-9E92-B57F20B874ED}" srcOrd="2" destOrd="0" parTransId="{0906CF76-B595-4F56-9427-1436C9ECA9B0}" sibTransId="{C362708F-8282-4C16-B909-B2508366D5B9}"/>
    <dgm:cxn modelId="{8EE971C7-808C-41E6-AB1A-8F5FC68A9F81}" srcId="{32E74502-0A83-4735-9E92-B57F20B874ED}" destId="{E9AB407F-E407-4E42-A477-0631B1E649FD}" srcOrd="1" destOrd="0" parTransId="{9B3AC953-0AF6-47B3-AE7C-483416BA2680}" sibTransId="{2E2C310F-42A9-46A8-BF40-67CC7FB98878}"/>
    <dgm:cxn modelId="{265BE3D0-3F69-40E4-85DC-86576E02B4AE}" type="presOf" srcId="{3C8BE8FC-0D4E-4691-9865-630DC231624A}" destId="{F5257557-144A-42E7-9661-EEF3014AD6E0}" srcOrd="0" destOrd="1" presId="urn:microsoft.com/office/officeart/2005/8/layout/hList1"/>
    <dgm:cxn modelId="{75755FD2-C194-4C1B-ACB6-46E3A7658498}" type="presOf" srcId="{D4B42ECA-C239-49D2-B36F-3EC956A07BD8}" destId="{19951A45-BE4E-4036-8BFD-97230C37821E}" srcOrd="0" destOrd="0" presId="urn:microsoft.com/office/officeart/2005/8/layout/hList1"/>
    <dgm:cxn modelId="{52BC82D6-0186-43F3-9A49-18F19AFBC5AC}" srcId="{32843F91-DAC0-4589-A3D1-4E7183716EE6}" destId="{3C8BE8FC-0D4E-4691-9865-630DC231624A}" srcOrd="1" destOrd="0" parTransId="{297BC2DC-8AD8-4D1F-9BDD-EBDF30DDB59F}" sibTransId="{BD6678A1-BDBF-49A4-9580-4B8E6CB327AA}"/>
    <dgm:cxn modelId="{130627DD-6A4B-45F8-BB70-6C955A8CF3DB}" type="presOf" srcId="{62838969-86D3-400E-A99C-2D550F9C4F5E}" destId="{FCF72594-1F0B-4E43-A409-9DB9E86AA24E}" srcOrd="0" destOrd="0" presId="urn:microsoft.com/office/officeart/2005/8/layout/hList1"/>
    <dgm:cxn modelId="{32F41FE6-30AE-402D-B025-3D40163C9765}" type="presOf" srcId="{B04B7FA9-315F-4A20-9105-8571218038BF}" destId="{F5257557-144A-42E7-9661-EEF3014AD6E0}" srcOrd="0" destOrd="3" presId="urn:microsoft.com/office/officeart/2005/8/layout/hList1"/>
    <dgm:cxn modelId="{E304AB55-8760-483A-88BB-1A0A2FD99F9C}" type="presParOf" srcId="{19951A45-BE4E-4036-8BFD-97230C37821E}" destId="{ACED957B-AD64-457D-AD78-438D7481419F}" srcOrd="0" destOrd="0" presId="urn:microsoft.com/office/officeart/2005/8/layout/hList1"/>
    <dgm:cxn modelId="{84E1FD51-6998-4F3F-8455-71EAC964179D}" type="presParOf" srcId="{ACED957B-AD64-457D-AD78-438D7481419F}" destId="{9906067E-8E72-49CD-8922-D909EE9E58BF}" srcOrd="0" destOrd="0" presId="urn:microsoft.com/office/officeart/2005/8/layout/hList1"/>
    <dgm:cxn modelId="{CF95834F-2DDB-4BB3-9DE6-BA011780826C}" type="presParOf" srcId="{ACED957B-AD64-457D-AD78-438D7481419F}" destId="{F5257557-144A-42E7-9661-EEF3014AD6E0}" srcOrd="1" destOrd="0" presId="urn:microsoft.com/office/officeart/2005/8/layout/hList1"/>
    <dgm:cxn modelId="{4621A771-58EF-4A31-A6CF-82A38FA55A1D}" type="presParOf" srcId="{19951A45-BE4E-4036-8BFD-97230C37821E}" destId="{A1EBDD10-F989-4832-9F9A-4EF2082125CB}" srcOrd="1" destOrd="0" presId="urn:microsoft.com/office/officeart/2005/8/layout/hList1"/>
    <dgm:cxn modelId="{1DC0091E-8CD5-4E8F-8CDA-542D9B6372FE}" type="presParOf" srcId="{19951A45-BE4E-4036-8BFD-97230C37821E}" destId="{77A13CFE-542B-40A9-88DD-0ADD1D562796}" srcOrd="2" destOrd="0" presId="urn:microsoft.com/office/officeart/2005/8/layout/hList1"/>
    <dgm:cxn modelId="{0D1D77B2-EE1A-4E1A-BEEB-24AFEAB3B35E}" type="presParOf" srcId="{77A13CFE-542B-40A9-88DD-0ADD1D562796}" destId="{C04F87F8-F2DD-4F8B-859B-BA90276ACE66}" srcOrd="0" destOrd="0" presId="urn:microsoft.com/office/officeart/2005/8/layout/hList1"/>
    <dgm:cxn modelId="{1C689D63-AA39-4336-8D65-D0D45890A8D7}" type="presParOf" srcId="{77A13CFE-542B-40A9-88DD-0ADD1D562796}" destId="{16642E09-FB45-4030-B789-23E26A35EDDC}" srcOrd="1" destOrd="0" presId="urn:microsoft.com/office/officeart/2005/8/layout/hList1"/>
    <dgm:cxn modelId="{E6219DB3-6848-46C2-B0B3-DDB59F39DE98}" type="presParOf" srcId="{19951A45-BE4E-4036-8BFD-97230C37821E}" destId="{4A02A457-1D28-4600-8422-E24EBD07EECE}" srcOrd="3" destOrd="0" presId="urn:microsoft.com/office/officeart/2005/8/layout/hList1"/>
    <dgm:cxn modelId="{F1B45A59-69CD-4B40-B453-1579678244A9}" type="presParOf" srcId="{19951A45-BE4E-4036-8BFD-97230C37821E}" destId="{0F48C8E5-E50A-4173-AE7A-ADFDE56604C2}" srcOrd="4" destOrd="0" presId="urn:microsoft.com/office/officeart/2005/8/layout/hList1"/>
    <dgm:cxn modelId="{4ADD58EA-9CA1-4359-B7E5-B3886BA19E26}" type="presParOf" srcId="{0F48C8E5-E50A-4173-AE7A-ADFDE56604C2}" destId="{44639EC7-436C-4C91-BC1B-390423381D5F}" srcOrd="0" destOrd="0" presId="urn:microsoft.com/office/officeart/2005/8/layout/hList1"/>
    <dgm:cxn modelId="{FF6091D6-EA44-4C07-AFCF-9634FCADC5F6}" type="presParOf" srcId="{0F48C8E5-E50A-4173-AE7A-ADFDE56604C2}" destId="{FCF72594-1F0B-4E43-A409-9DB9E86AA24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A0ABE-A19D-4E30-9D2E-3A53B52D7E7D}">
      <dsp:nvSpPr>
        <dsp:cNvPr id="0" name=""/>
        <dsp:cNvSpPr/>
      </dsp:nvSpPr>
      <dsp:spPr>
        <a:xfrm>
          <a:off x="3048000" y="1050012"/>
          <a:ext cx="1269578" cy="440680"/>
        </a:xfrm>
        <a:custGeom>
          <a:avLst/>
          <a:gdLst/>
          <a:ahLst/>
          <a:cxnLst/>
          <a:rect l="0" t="0" r="0" b="0"/>
          <a:pathLst>
            <a:path>
              <a:moveTo>
                <a:pt x="0" y="0"/>
              </a:moveTo>
              <a:lnTo>
                <a:pt x="0" y="220340"/>
              </a:lnTo>
              <a:lnTo>
                <a:pt x="1269578" y="220340"/>
              </a:lnTo>
              <a:lnTo>
                <a:pt x="1269578" y="4406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12F72-B4F0-49AE-9CE3-38581311DF26}">
      <dsp:nvSpPr>
        <dsp:cNvPr id="0" name=""/>
        <dsp:cNvSpPr/>
      </dsp:nvSpPr>
      <dsp:spPr>
        <a:xfrm>
          <a:off x="1280694" y="1050012"/>
          <a:ext cx="1767305" cy="440680"/>
        </a:xfrm>
        <a:custGeom>
          <a:avLst/>
          <a:gdLst/>
          <a:ahLst/>
          <a:cxnLst/>
          <a:rect l="0" t="0" r="0" b="0"/>
          <a:pathLst>
            <a:path>
              <a:moveTo>
                <a:pt x="1767305" y="0"/>
              </a:moveTo>
              <a:lnTo>
                <a:pt x="1767305" y="220340"/>
              </a:lnTo>
              <a:lnTo>
                <a:pt x="0" y="220340"/>
              </a:lnTo>
              <a:lnTo>
                <a:pt x="0" y="4406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5706F-23A6-43EA-B840-726141B9B95D}">
      <dsp:nvSpPr>
        <dsp:cNvPr id="0" name=""/>
        <dsp:cNvSpPr/>
      </dsp:nvSpPr>
      <dsp:spPr>
        <a:xfrm>
          <a:off x="1107517" y="774"/>
          <a:ext cx="3880964" cy="1049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DISTALIZATION</a:t>
          </a:r>
        </a:p>
      </dsp:txBody>
      <dsp:txXfrm>
        <a:off x="1107517" y="774"/>
        <a:ext cx="3880964" cy="1049238"/>
      </dsp:txXfrm>
    </dsp:sp>
    <dsp:sp modelId="{DEB53CDE-9208-4E00-A435-F4ABACA588F4}">
      <dsp:nvSpPr>
        <dsp:cNvPr id="0" name=""/>
        <dsp:cNvSpPr/>
      </dsp:nvSpPr>
      <dsp:spPr>
        <a:xfrm>
          <a:off x="231456" y="1490692"/>
          <a:ext cx="2098476" cy="1049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Extraoral</a:t>
          </a:r>
        </a:p>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(Headgear)</a:t>
          </a:r>
        </a:p>
      </dsp:txBody>
      <dsp:txXfrm>
        <a:off x="231456" y="1490692"/>
        <a:ext cx="2098476" cy="1049238"/>
      </dsp:txXfrm>
    </dsp:sp>
    <dsp:sp modelId="{7B34DFF1-7E70-4108-A6E3-B94AB59B75D9}">
      <dsp:nvSpPr>
        <dsp:cNvPr id="0" name=""/>
        <dsp:cNvSpPr/>
      </dsp:nvSpPr>
      <dsp:spPr>
        <a:xfrm>
          <a:off x="2770612" y="1490692"/>
          <a:ext cx="3093930" cy="2572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Intraoral </a:t>
          </a:r>
        </a:p>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1. Intermaxillary</a:t>
          </a:r>
          <a:br>
            <a:rPr lang="en-IN" sz="2200" kern="1200" dirty="0">
              <a:latin typeface="Times New Roman" panose="02020603050405020304" pitchFamily="18" charset="0"/>
              <a:cs typeface="Times New Roman" panose="02020603050405020304" pitchFamily="18" charset="0"/>
            </a:rPr>
          </a:br>
          <a:r>
            <a:rPr lang="en-IN" sz="2200" kern="1200" dirty="0">
              <a:latin typeface="Times New Roman" panose="02020603050405020304" pitchFamily="18" charset="0"/>
              <a:cs typeface="Times New Roman" panose="02020603050405020304" pitchFamily="18" charset="0"/>
            </a:rPr>
            <a:t>(</a:t>
          </a:r>
          <a:r>
            <a:rPr lang="en-IN" sz="2200" kern="1200" dirty="0" err="1">
              <a:latin typeface="Times New Roman" panose="02020603050405020304" pitchFamily="18" charset="0"/>
              <a:cs typeface="Times New Roman" panose="02020603050405020304" pitchFamily="18" charset="0"/>
            </a:rPr>
            <a:t>herbst</a:t>
          </a:r>
          <a:r>
            <a:rPr lang="en-IN" sz="2200" kern="1200" dirty="0">
              <a:latin typeface="Times New Roman" panose="02020603050405020304" pitchFamily="18" charset="0"/>
              <a:cs typeface="Times New Roman" panose="02020603050405020304" pitchFamily="18" charset="0"/>
            </a:rPr>
            <a:t> appliance, jasper jumper, adjustable bite corrector</a:t>
          </a:r>
        </a:p>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2. Intramaxillary </a:t>
          </a:r>
          <a:br>
            <a:rPr lang="en-IN" sz="2200" kern="1200" dirty="0">
              <a:latin typeface="Times New Roman" panose="02020603050405020304" pitchFamily="18" charset="0"/>
              <a:cs typeface="Times New Roman" panose="02020603050405020304" pitchFamily="18" charset="0"/>
            </a:rPr>
          </a:br>
          <a:r>
            <a:rPr lang="en-IN" sz="2200" kern="1200" dirty="0">
              <a:latin typeface="Times New Roman" panose="02020603050405020304" pitchFamily="18" charset="0"/>
              <a:cs typeface="Times New Roman" panose="02020603050405020304" pitchFamily="18" charset="0"/>
            </a:rPr>
            <a:t>(pendulum appliance, distal jet)</a:t>
          </a:r>
        </a:p>
      </dsp:txBody>
      <dsp:txXfrm>
        <a:off x="2770612" y="1490692"/>
        <a:ext cx="3093930" cy="2572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BD255-21A4-40FB-8A91-EA296A5C72EF}">
      <dsp:nvSpPr>
        <dsp:cNvPr id="0" name=""/>
        <dsp:cNvSpPr/>
      </dsp:nvSpPr>
      <dsp:spPr>
        <a:xfrm>
          <a:off x="1905" y="418655"/>
          <a:ext cx="1857374" cy="7150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kern="1200" dirty="0"/>
            <a:t>Rigid intermaxillary appliance</a:t>
          </a:r>
        </a:p>
      </dsp:txBody>
      <dsp:txXfrm>
        <a:off x="1905" y="418655"/>
        <a:ext cx="1857374" cy="715013"/>
      </dsp:txXfrm>
    </dsp:sp>
    <dsp:sp modelId="{81B286EA-0A8E-44F9-8D1C-33B60E5ECC69}">
      <dsp:nvSpPr>
        <dsp:cNvPr id="0" name=""/>
        <dsp:cNvSpPr/>
      </dsp:nvSpPr>
      <dsp:spPr>
        <a:xfrm>
          <a:off x="1905" y="1133669"/>
          <a:ext cx="1857374" cy="25116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kern="1200" dirty="0"/>
            <a:t>Herbst appliance</a:t>
          </a:r>
        </a:p>
        <a:p>
          <a:pPr marL="114300" lvl="1" indent="-114300" algn="l" defTabSz="666750">
            <a:lnSpc>
              <a:spcPct val="90000"/>
            </a:lnSpc>
            <a:spcBef>
              <a:spcPct val="0"/>
            </a:spcBef>
            <a:spcAft>
              <a:spcPct val="15000"/>
            </a:spcAft>
            <a:buChar char="•"/>
          </a:pPr>
          <a:r>
            <a:rPr lang="en-IN" sz="1500" kern="1200" dirty="0" err="1"/>
            <a:t>Biopedic</a:t>
          </a:r>
          <a:r>
            <a:rPr lang="en-IN" sz="1500" kern="1200" dirty="0"/>
            <a:t> appliance</a:t>
          </a:r>
        </a:p>
        <a:p>
          <a:pPr marL="114300" lvl="1" indent="-114300" algn="l" defTabSz="666750">
            <a:lnSpc>
              <a:spcPct val="90000"/>
            </a:lnSpc>
            <a:spcBef>
              <a:spcPct val="0"/>
            </a:spcBef>
            <a:spcAft>
              <a:spcPct val="15000"/>
            </a:spcAft>
            <a:buChar char="•"/>
          </a:pPr>
          <a:r>
            <a:rPr lang="en-IN" sz="1500" kern="1200" dirty="0" err="1"/>
            <a:t>Rito</a:t>
          </a:r>
          <a:r>
            <a:rPr lang="en-IN" sz="1500" kern="1200" dirty="0"/>
            <a:t> appliance</a:t>
          </a:r>
        </a:p>
        <a:p>
          <a:pPr marL="114300" lvl="1" indent="-114300" algn="l" defTabSz="666750">
            <a:lnSpc>
              <a:spcPct val="90000"/>
            </a:lnSpc>
            <a:spcBef>
              <a:spcPct val="0"/>
            </a:spcBef>
            <a:spcAft>
              <a:spcPct val="15000"/>
            </a:spcAft>
            <a:buChar char="•"/>
          </a:pPr>
          <a:r>
            <a:rPr lang="en-IN" sz="1500" kern="1200" dirty="0"/>
            <a:t>Mandibular anterior repositioning appliance</a:t>
          </a:r>
        </a:p>
        <a:p>
          <a:pPr marL="114300" lvl="1" indent="-114300" algn="l" defTabSz="666750">
            <a:lnSpc>
              <a:spcPct val="90000"/>
            </a:lnSpc>
            <a:spcBef>
              <a:spcPct val="0"/>
            </a:spcBef>
            <a:spcAft>
              <a:spcPct val="15000"/>
            </a:spcAft>
            <a:buChar char="•"/>
          </a:pPr>
          <a:r>
            <a:rPr lang="en-IN" sz="1500" kern="1200" dirty="0"/>
            <a:t>Functional mandibular  advancer</a:t>
          </a:r>
        </a:p>
      </dsp:txBody>
      <dsp:txXfrm>
        <a:off x="1905" y="1133669"/>
        <a:ext cx="1857374" cy="2511675"/>
      </dsp:txXfrm>
    </dsp:sp>
    <dsp:sp modelId="{64926398-F851-4E58-BD44-ED37875DB0D9}">
      <dsp:nvSpPr>
        <dsp:cNvPr id="0" name=""/>
        <dsp:cNvSpPr/>
      </dsp:nvSpPr>
      <dsp:spPr>
        <a:xfrm>
          <a:off x="2119312" y="418655"/>
          <a:ext cx="1857374" cy="7150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kern="1200" dirty="0"/>
            <a:t>Flexible intermaxillary appliance</a:t>
          </a:r>
        </a:p>
      </dsp:txBody>
      <dsp:txXfrm>
        <a:off x="2119312" y="418655"/>
        <a:ext cx="1857374" cy="715013"/>
      </dsp:txXfrm>
    </dsp:sp>
    <dsp:sp modelId="{88F923B7-31B6-4D0D-A05F-053C24D7ADE9}">
      <dsp:nvSpPr>
        <dsp:cNvPr id="0" name=""/>
        <dsp:cNvSpPr/>
      </dsp:nvSpPr>
      <dsp:spPr>
        <a:xfrm>
          <a:off x="2119312" y="1133669"/>
          <a:ext cx="1857374" cy="25116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kern="1200" dirty="0"/>
            <a:t>Jasper jumper</a:t>
          </a:r>
        </a:p>
        <a:p>
          <a:pPr marL="114300" lvl="1" indent="-114300" algn="l" defTabSz="666750">
            <a:lnSpc>
              <a:spcPct val="90000"/>
            </a:lnSpc>
            <a:spcBef>
              <a:spcPct val="0"/>
            </a:spcBef>
            <a:spcAft>
              <a:spcPct val="15000"/>
            </a:spcAft>
            <a:buChar char="•"/>
          </a:pPr>
          <a:r>
            <a:rPr lang="en-IN" sz="1500" kern="1200" dirty="0"/>
            <a:t>Adjustable bite corrector</a:t>
          </a:r>
        </a:p>
        <a:p>
          <a:pPr marL="114300" lvl="1" indent="-114300" algn="l" defTabSz="666750">
            <a:lnSpc>
              <a:spcPct val="90000"/>
            </a:lnSpc>
            <a:spcBef>
              <a:spcPct val="0"/>
            </a:spcBef>
            <a:spcAft>
              <a:spcPct val="15000"/>
            </a:spcAft>
            <a:buChar char="•"/>
          </a:pPr>
          <a:r>
            <a:rPr lang="en-IN" sz="1500" kern="1200" dirty="0"/>
            <a:t>Bite fixer</a:t>
          </a:r>
        </a:p>
        <a:p>
          <a:pPr marL="114300" lvl="1" indent="-114300" algn="l" defTabSz="666750">
            <a:lnSpc>
              <a:spcPct val="90000"/>
            </a:lnSpc>
            <a:spcBef>
              <a:spcPct val="0"/>
            </a:spcBef>
            <a:spcAft>
              <a:spcPct val="15000"/>
            </a:spcAft>
            <a:buChar char="•"/>
          </a:pPr>
          <a:r>
            <a:rPr lang="en-IN" sz="1500" kern="1200" dirty="0"/>
            <a:t>Gentle jumper</a:t>
          </a:r>
        </a:p>
        <a:p>
          <a:pPr marL="114300" lvl="1" indent="-114300" algn="l" defTabSz="666750">
            <a:lnSpc>
              <a:spcPct val="90000"/>
            </a:lnSpc>
            <a:spcBef>
              <a:spcPct val="0"/>
            </a:spcBef>
            <a:spcAft>
              <a:spcPct val="15000"/>
            </a:spcAft>
            <a:buChar char="•"/>
          </a:pPr>
          <a:r>
            <a:rPr lang="en-IN" sz="1500" kern="1200" dirty="0" err="1"/>
            <a:t>Forsus</a:t>
          </a:r>
          <a:r>
            <a:rPr lang="en-IN" sz="1500" kern="1200" dirty="0"/>
            <a:t> nitinol flat spring</a:t>
          </a:r>
        </a:p>
      </dsp:txBody>
      <dsp:txXfrm>
        <a:off x="2119312" y="1133669"/>
        <a:ext cx="1857374" cy="2511675"/>
      </dsp:txXfrm>
    </dsp:sp>
    <dsp:sp modelId="{43C1FC66-E068-4B7E-BEF2-FFD68FF3E58F}">
      <dsp:nvSpPr>
        <dsp:cNvPr id="0" name=""/>
        <dsp:cNvSpPr/>
      </dsp:nvSpPr>
      <dsp:spPr>
        <a:xfrm>
          <a:off x="4236719" y="418655"/>
          <a:ext cx="1857374" cy="7150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IN" sz="1500" kern="1200" dirty="0"/>
            <a:t>Hybrid </a:t>
          </a:r>
        </a:p>
      </dsp:txBody>
      <dsp:txXfrm>
        <a:off x="4236719" y="418655"/>
        <a:ext cx="1857374" cy="715013"/>
      </dsp:txXfrm>
    </dsp:sp>
    <dsp:sp modelId="{AF6D6029-E0D6-41AB-A9FA-25640600151B}">
      <dsp:nvSpPr>
        <dsp:cNvPr id="0" name=""/>
        <dsp:cNvSpPr/>
      </dsp:nvSpPr>
      <dsp:spPr>
        <a:xfrm>
          <a:off x="4236719" y="1133669"/>
          <a:ext cx="1857374" cy="25116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IN" sz="1500" kern="1200" dirty="0"/>
            <a:t>Eureka spring</a:t>
          </a:r>
        </a:p>
        <a:p>
          <a:pPr marL="114300" lvl="1" indent="-114300" algn="l" defTabSz="666750">
            <a:lnSpc>
              <a:spcPct val="90000"/>
            </a:lnSpc>
            <a:spcBef>
              <a:spcPct val="0"/>
            </a:spcBef>
            <a:spcAft>
              <a:spcPct val="15000"/>
            </a:spcAft>
            <a:buChar char="•"/>
          </a:pPr>
          <a:r>
            <a:rPr lang="en-IN" sz="1500" kern="1200" dirty="0" err="1"/>
            <a:t>Forsus</a:t>
          </a:r>
          <a:r>
            <a:rPr lang="en-IN" sz="1500" kern="1200" dirty="0"/>
            <a:t> fatigue resistant device</a:t>
          </a:r>
        </a:p>
        <a:p>
          <a:pPr marL="114300" lvl="1" indent="-114300" algn="l" defTabSz="666750">
            <a:lnSpc>
              <a:spcPct val="90000"/>
            </a:lnSpc>
            <a:spcBef>
              <a:spcPct val="0"/>
            </a:spcBef>
            <a:spcAft>
              <a:spcPct val="15000"/>
            </a:spcAft>
            <a:buChar char="•"/>
          </a:pPr>
          <a:r>
            <a:rPr lang="en-IN" sz="1500" kern="1200" dirty="0"/>
            <a:t>Ribbon jumper</a:t>
          </a:r>
        </a:p>
        <a:p>
          <a:pPr marL="114300" lvl="1" indent="-114300" algn="l" defTabSz="666750">
            <a:lnSpc>
              <a:spcPct val="90000"/>
            </a:lnSpc>
            <a:spcBef>
              <a:spcPct val="0"/>
            </a:spcBef>
            <a:spcAft>
              <a:spcPct val="15000"/>
            </a:spcAft>
            <a:buChar char="•"/>
          </a:pPr>
          <a:r>
            <a:rPr lang="en-IN" sz="1500" kern="1200" dirty="0"/>
            <a:t>Twin force bite corrector</a:t>
          </a:r>
        </a:p>
      </dsp:txBody>
      <dsp:txXfrm>
        <a:off x="4236719" y="1133669"/>
        <a:ext cx="1857374" cy="251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D6C53-DD07-44B8-BFE7-3B2BE80DE10B}">
      <dsp:nvSpPr>
        <dsp:cNvPr id="0" name=""/>
        <dsp:cNvSpPr/>
      </dsp:nvSpPr>
      <dsp:spPr>
        <a:xfrm>
          <a:off x="2412" y="914337"/>
          <a:ext cx="1503609" cy="7170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rPr>
            <a:t>RIGID PALATALLY POSITIONED DISTALIZATION FORCE SYSTEM</a:t>
          </a:r>
        </a:p>
      </dsp:txBody>
      <dsp:txXfrm>
        <a:off x="2412" y="914337"/>
        <a:ext cx="1503609" cy="717052"/>
      </dsp:txXfrm>
    </dsp:sp>
    <dsp:sp modelId="{384ED118-9110-449A-86EC-1FED7251414B}">
      <dsp:nvSpPr>
        <dsp:cNvPr id="0" name=""/>
        <dsp:cNvSpPr/>
      </dsp:nvSpPr>
      <dsp:spPr>
        <a:xfrm>
          <a:off x="0" y="1924806"/>
          <a:ext cx="1503609" cy="344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err="1"/>
            <a:t>Veltri’s</a:t>
          </a:r>
          <a:r>
            <a:rPr lang="en-IN" sz="1200" kern="1200" dirty="0"/>
            <a:t> </a:t>
          </a:r>
          <a:r>
            <a:rPr lang="en-IN" sz="1200" kern="1200" dirty="0" err="1"/>
            <a:t>distalizer</a:t>
          </a:r>
          <a:endParaRPr lang="en-IN" sz="1200" kern="1200" dirty="0"/>
        </a:p>
        <a:p>
          <a:pPr marL="114300" lvl="1" indent="-114300" algn="l" defTabSz="533400">
            <a:lnSpc>
              <a:spcPct val="90000"/>
            </a:lnSpc>
            <a:spcBef>
              <a:spcPct val="0"/>
            </a:spcBef>
            <a:spcAft>
              <a:spcPct val="15000"/>
            </a:spcAft>
            <a:buChar char="•"/>
          </a:pPr>
          <a:r>
            <a:rPr lang="en-IN" sz="1200" kern="1200" dirty="0"/>
            <a:t>New </a:t>
          </a:r>
          <a:r>
            <a:rPr lang="en-IN" sz="1200" kern="1200" dirty="0" err="1"/>
            <a:t>distalizer</a:t>
          </a:r>
          <a:endParaRPr lang="en-IN" sz="1200" kern="1200" dirty="0"/>
        </a:p>
        <a:p>
          <a:pPr marL="114300" lvl="1" indent="-114300" algn="l" defTabSz="533400">
            <a:lnSpc>
              <a:spcPct val="90000"/>
            </a:lnSpc>
            <a:spcBef>
              <a:spcPct val="0"/>
            </a:spcBef>
            <a:spcAft>
              <a:spcPct val="15000"/>
            </a:spcAft>
            <a:buChar char="•"/>
          </a:pPr>
          <a:r>
            <a:rPr lang="en-IN" sz="1200" kern="1200" dirty="0"/>
            <a:t>P-Rax molar </a:t>
          </a:r>
          <a:r>
            <a:rPr lang="en-IN" sz="1200" kern="1200" dirty="0" err="1"/>
            <a:t>distalizer</a:t>
          </a:r>
          <a:endParaRPr lang="en-IN" sz="1200" kern="1200" dirty="0"/>
        </a:p>
      </dsp:txBody>
      <dsp:txXfrm>
        <a:off x="0" y="1924806"/>
        <a:ext cx="1503609" cy="34418"/>
      </dsp:txXfrm>
    </dsp:sp>
    <dsp:sp modelId="{A00C73F7-77BC-4157-84B9-5684682FF65F}">
      <dsp:nvSpPr>
        <dsp:cNvPr id="0" name=""/>
        <dsp:cNvSpPr/>
      </dsp:nvSpPr>
      <dsp:spPr>
        <a:xfrm>
          <a:off x="1738661" y="737411"/>
          <a:ext cx="1502141" cy="5438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rPr>
            <a:t>HYBRID APPLIANCE</a:t>
          </a:r>
        </a:p>
      </dsp:txBody>
      <dsp:txXfrm>
        <a:off x="1738661" y="737411"/>
        <a:ext cx="1502141" cy="543827"/>
      </dsp:txXfrm>
    </dsp:sp>
    <dsp:sp modelId="{408F882F-B346-421D-9F19-1A27135724BD}">
      <dsp:nvSpPr>
        <dsp:cNvPr id="0" name=""/>
        <dsp:cNvSpPr/>
      </dsp:nvSpPr>
      <dsp:spPr>
        <a:xfrm>
          <a:off x="1748590" y="1696093"/>
          <a:ext cx="1502141" cy="653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First class appliance</a:t>
          </a:r>
        </a:p>
        <a:p>
          <a:pPr marL="114300" lvl="1" indent="-114300" algn="l" defTabSz="533400">
            <a:lnSpc>
              <a:spcPct val="90000"/>
            </a:lnSpc>
            <a:spcBef>
              <a:spcPct val="0"/>
            </a:spcBef>
            <a:spcAft>
              <a:spcPct val="15000"/>
            </a:spcAft>
            <a:buChar char="•"/>
          </a:pPr>
          <a:endParaRPr lang="en-IN" sz="1200" kern="1200" dirty="0"/>
        </a:p>
      </dsp:txBody>
      <dsp:txXfrm>
        <a:off x="1748590" y="1696093"/>
        <a:ext cx="1502141" cy="65335"/>
      </dsp:txXfrm>
    </dsp:sp>
    <dsp:sp modelId="{3ED485CF-64E7-4DCF-9895-07E1EA3DD5FC}">
      <dsp:nvSpPr>
        <dsp:cNvPr id="0" name=""/>
        <dsp:cNvSpPr/>
      </dsp:nvSpPr>
      <dsp:spPr>
        <a:xfrm>
          <a:off x="3433725" y="673051"/>
          <a:ext cx="1503609" cy="10466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rPr>
            <a:t>TRANSPALATAL  ARCHES FOR MOLAR ROTATION/DISTALIZATION</a:t>
          </a:r>
        </a:p>
      </dsp:txBody>
      <dsp:txXfrm>
        <a:off x="3433725" y="673051"/>
        <a:ext cx="1503609" cy="1046645"/>
      </dsp:txXfrm>
    </dsp:sp>
    <dsp:sp modelId="{CF24FD38-B798-4533-98AB-371F119E80EF}">
      <dsp:nvSpPr>
        <dsp:cNvPr id="0" name=""/>
        <dsp:cNvSpPr/>
      </dsp:nvSpPr>
      <dsp:spPr>
        <a:xfrm>
          <a:off x="3432793" y="1924327"/>
          <a:ext cx="1503609" cy="287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Stainless steel TPA</a:t>
          </a:r>
        </a:p>
        <a:p>
          <a:pPr marL="114300" lvl="1" indent="-114300" algn="l" defTabSz="533400">
            <a:lnSpc>
              <a:spcPct val="90000"/>
            </a:lnSpc>
            <a:spcBef>
              <a:spcPct val="0"/>
            </a:spcBef>
            <a:spcAft>
              <a:spcPct val="15000"/>
            </a:spcAft>
            <a:buChar char="•"/>
          </a:pPr>
          <a:r>
            <a:rPr lang="en-IN" sz="1200" kern="1200" dirty="0"/>
            <a:t>Prefabricated TPA</a:t>
          </a:r>
        </a:p>
        <a:p>
          <a:pPr marL="114300" lvl="1" indent="-114300" algn="l" defTabSz="533400">
            <a:lnSpc>
              <a:spcPct val="90000"/>
            </a:lnSpc>
            <a:spcBef>
              <a:spcPct val="0"/>
            </a:spcBef>
            <a:spcAft>
              <a:spcPct val="15000"/>
            </a:spcAft>
            <a:buChar char="•"/>
          </a:pPr>
          <a:r>
            <a:rPr lang="en-IN" sz="1200" kern="1200" dirty="0"/>
            <a:t>Palatal rotation arch</a:t>
          </a:r>
        </a:p>
      </dsp:txBody>
      <dsp:txXfrm>
        <a:off x="3432793" y="1924327"/>
        <a:ext cx="1503609" cy="28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067E-8E72-49CD-8922-D909EE9E58BF}">
      <dsp:nvSpPr>
        <dsp:cNvPr id="0" name=""/>
        <dsp:cNvSpPr/>
      </dsp:nvSpPr>
      <dsp:spPr>
        <a:xfrm>
          <a:off x="2053" y="731838"/>
          <a:ext cx="1228460" cy="17868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rPr>
            <a:t>FLEXIBLE PALATALLY POSITIONED DISTALIZATION FORRCE SYSTEM</a:t>
          </a:r>
        </a:p>
      </dsp:txBody>
      <dsp:txXfrm>
        <a:off x="2053" y="731838"/>
        <a:ext cx="1228460" cy="178680"/>
      </dsp:txXfrm>
    </dsp:sp>
    <dsp:sp modelId="{F5257557-144A-42E7-9661-EEF3014AD6E0}">
      <dsp:nvSpPr>
        <dsp:cNvPr id="0" name=""/>
        <dsp:cNvSpPr/>
      </dsp:nvSpPr>
      <dsp:spPr>
        <a:xfrm>
          <a:off x="36352" y="1556271"/>
          <a:ext cx="1228460" cy="1674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Pendulum appliance</a:t>
          </a:r>
        </a:p>
        <a:p>
          <a:pPr marL="114300" lvl="1" indent="-114300" algn="l" defTabSz="533400">
            <a:lnSpc>
              <a:spcPct val="90000"/>
            </a:lnSpc>
            <a:spcBef>
              <a:spcPct val="0"/>
            </a:spcBef>
            <a:spcAft>
              <a:spcPct val="15000"/>
            </a:spcAft>
            <a:buChar char="•"/>
          </a:pPr>
          <a:r>
            <a:rPr lang="en-IN" sz="1200" kern="1200" dirty="0"/>
            <a:t>Distal jet appliance</a:t>
          </a:r>
        </a:p>
        <a:p>
          <a:pPr marL="114300" lvl="1" indent="-114300" algn="l" defTabSz="533400">
            <a:lnSpc>
              <a:spcPct val="90000"/>
            </a:lnSpc>
            <a:spcBef>
              <a:spcPct val="0"/>
            </a:spcBef>
            <a:spcAft>
              <a:spcPct val="15000"/>
            </a:spcAft>
            <a:buChar char="•"/>
          </a:pPr>
          <a:r>
            <a:rPr lang="en-IN" sz="1200" kern="1200" dirty="0" err="1"/>
            <a:t>Keles</a:t>
          </a:r>
          <a:r>
            <a:rPr lang="en-IN" sz="1200" kern="1200" dirty="0"/>
            <a:t> slider</a:t>
          </a:r>
        </a:p>
        <a:p>
          <a:pPr marL="114300" lvl="1" indent="-114300" algn="l" defTabSz="533400">
            <a:lnSpc>
              <a:spcPct val="90000"/>
            </a:lnSpc>
            <a:spcBef>
              <a:spcPct val="0"/>
            </a:spcBef>
            <a:spcAft>
              <a:spcPct val="15000"/>
            </a:spcAft>
            <a:buChar char="•"/>
          </a:pPr>
          <a:r>
            <a:rPr lang="en-IN" sz="1200" kern="1200" dirty="0"/>
            <a:t>Nance appliance with </a:t>
          </a:r>
          <a:r>
            <a:rPr lang="en-IN" sz="1200" kern="1200" dirty="0" err="1"/>
            <a:t>NiTi</a:t>
          </a:r>
          <a:r>
            <a:rPr lang="en-IN" sz="1200" kern="1200" dirty="0"/>
            <a:t> coil spring</a:t>
          </a:r>
        </a:p>
      </dsp:txBody>
      <dsp:txXfrm>
        <a:off x="36352" y="1556271"/>
        <a:ext cx="1228460" cy="1674449"/>
      </dsp:txXfrm>
    </dsp:sp>
    <dsp:sp modelId="{C04F87F8-F2DD-4F8B-859B-BA90276ACE66}">
      <dsp:nvSpPr>
        <dsp:cNvPr id="0" name=""/>
        <dsp:cNvSpPr/>
      </dsp:nvSpPr>
      <dsp:spPr>
        <a:xfrm>
          <a:off x="1405164" y="730949"/>
          <a:ext cx="1228460" cy="1983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rPr>
            <a:t>FLEXIBLE BUCCALLY POSITIONED DISTALIZATION FORRCE SYSTEM</a:t>
          </a:r>
        </a:p>
      </dsp:txBody>
      <dsp:txXfrm>
        <a:off x="1405164" y="730949"/>
        <a:ext cx="1228460" cy="198307"/>
      </dsp:txXfrm>
    </dsp:sp>
    <dsp:sp modelId="{16642E09-FB45-4030-B789-23E26A35EDDC}">
      <dsp:nvSpPr>
        <dsp:cNvPr id="0" name=""/>
        <dsp:cNvSpPr/>
      </dsp:nvSpPr>
      <dsp:spPr>
        <a:xfrm>
          <a:off x="1395238" y="1311012"/>
          <a:ext cx="1228460" cy="1674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Jones jig</a:t>
          </a:r>
        </a:p>
        <a:p>
          <a:pPr marL="114300" lvl="1" indent="-114300" algn="l" defTabSz="533400">
            <a:lnSpc>
              <a:spcPct val="90000"/>
            </a:lnSpc>
            <a:spcBef>
              <a:spcPct val="0"/>
            </a:spcBef>
            <a:spcAft>
              <a:spcPct val="15000"/>
            </a:spcAft>
            <a:buChar char="•"/>
          </a:pPr>
          <a:r>
            <a:rPr lang="en-IN" sz="1200" kern="1200" dirty="0" err="1"/>
            <a:t>NiTi</a:t>
          </a:r>
          <a:r>
            <a:rPr lang="en-IN" sz="1200" kern="1200" dirty="0"/>
            <a:t> coil spring</a:t>
          </a:r>
        </a:p>
        <a:p>
          <a:pPr marL="114300" lvl="1" indent="-114300" algn="l" defTabSz="533400">
            <a:lnSpc>
              <a:spcPct val="90000"/>
            </a:lnSpc>
            <a:spcBef>
              <a:spcPct val="0"/>
            </a:spcBef>
            <a:spcAft>
              <a:spcPct val="15000"/>
            </a:spcAft>
            <a:buChar char="•"/>
          </a:pPr>
          <a:r>
            <a:rPr lang="en-IN" sz="1200" kern="1200" dirty="0"/>
            <a:t>Repelling magnet</a:t>
          </a:r>
        </a:p>
        <a:p>
          <a:pPr marL="114300" lvl="1" indent="-114300" algn="l" defTabSz="533400">
            <a:lnSpc>
              <a:spcPct val="90000"/>
            </a:lnSpc>
            <a:spcBef>
              <a:spcPct val="0"/>
            </a:spcBef>
            <a:spcAft>
              <a:spcPct val="15000"/>
            </a:spcAft>
            <a:buChar char="•"/>
          </a:pPr>
          <a:r>
            <a:rPr lang="en-IN" sz="1200" kern="1200" dirty="0" err="1"/>
            <a:t>NiTi</a:t>
          </a:r>
          <a:r>
            <a:rPr lang="en-IN" sz="1200" kern="1200" dirty="0"/>
            <a:t> wires</a:t>
          </a:r>
        </a:p>
      </dsp:txBody>
      <dsp:txXfrm>
        <a:off x="1395238" y="1311012"/>
        <a:ext cx="1228460" cy="1674449"/>
      </dsp:txXfrm>
    </dsp:sp>
    <dsp:sp modelId="{44639EC7-436C-4C91-BC1B-390423381D5F}">
      <dsp:nvSpPr>
        <dsp:cNvPr id="0" name=""/>
        <dsp:cNvSpPr/>
      </dsp:nvSpPr>
      <dsp:spPr>
        <a:xfrm>
          <a:off x="2772540" y="716971"/>
          <a:ext cx="1393922" cy="2687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IN" sz="1200" kern="1200" dirty="0">
              <a:solidFill>
                <a:schemeClr val="tx1"/>
              </a:solidFill>
            </a:rPr>
            <a:t>FLEXIBLE BUCCALLY &amp; PALATALLY POSITIONED DISTALIZATION FORCE SYSTEM</a:t>
          </a:r>
        </a:p>
      </dsp:txBody>
      <dsp:txXfrm>
        <a:off x="2772540" y="716971"/>
        <a:ext cx="1393922" cy="268727"/>
      </dsp:txXfrm>
    </dsp:sp>
    <dsp:sp modelId="{FCF72594-1F0B-4E43-A409-9DB9E86AA24E}">
      <dsp:nvSpPr>
        <dsp:cNvPr id="0" name=""/>
        <dsp:cNvSpPr/>
      </dsp:nvSpPr>
      <dsp:spPr>
        <a:xfrm>
          <a:off x="2882990" y="1556271"/>
          <a:ext cx="1261469" cy="1674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IN" sz="1200" kern="1200" dirty="0"/>
            <a:t>Piston appliance</a:t>
          </a:r>
        </a:p>
        <a:p>
          <a:pPr marL="114300" lvl="1" indent="-114300" algn="l" defTabSz="533400">
            <a:lnSpc>
              <a:spcPct val="90000"/>
            </a:lnSpc>
            <a:spcBef>
              <a:spcPct val="0"/>
            </a:spcBef>
            <a:spcAft>
              <a:spcPct val="15000"/>
            </a:spcAft>
            <a:buChar char="•"/>
          </a:pPr>
          <a:r>
            <a:rPr lang="en-IN" sz="1200" kern="1200" dirty="0"/>
            <a:t>Nance appliance with </a:t>
          </a:r>
          <a:r>
            <a:rPr lang="en-IN" sz="1200" kern="1200" dirty="0" err="1"/>
            <a:t>NiTi</a:t>
          </a:r>
          <a:r>
            <a:rPr lang="en-IN" sz="1200" kern="1200" dirty="0"/>
            <a:t> coil spring</a:t>
          </a:r>
        </a:p>
      </dsp:txBody>
      <dsp:txXfrm>
        <a:off x="2882990" y="1556271"/>
        <a:ext cx="1261469" cy="16744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solidFill>
                  <a:srgbClr val="231F20"/>
                </a:solidFill>
                <a:effectLst/>
                <a:latin typeface="Sabon-Roman"/>
              </a:rPr>
              <a:t>Occipital force was used in all those cases where molar vertical control was important. </a:t>
            </a:r>
            <a:endParaRPr lang="en-US" sz="1100" dirty="0">
              <a:solidFill>
                <a:srgbClr val="231F20"/>
              </a:solidFill>
              <a:effectLst/>
              <a:latin typeface="Sabon-Roman"/>
            </a:endParaRPr>
          </a:p>
          <a:p>
            <a:r>
              <a:rPr lang="en-US" sz="1100" dirty="0">
                <a:solidFill>
                  <a:srgbClr val="231F20"/>
                </a:solidFill>
                <a:effectLst/>
                <a:latin typeface="Sabon-Roman"/>
              </a:rPr>
              <a:t>Malocclusions with dental </a:t>
            </a:r>
            <a:r>
              <a:rPr lang="en-US" sz="1100" dirty="0" err="1">
                <a:solidFill>
                  <a:srgbClr val="231F20"/>
                </a:solidFill>
                <a:effectLst/>
                <a:latin typeface="Sabon-Roman"/>
              </a:rPr>
              <a:t>openbite</a:t>
            </a:r>
            <a:r>
              <a:rPr lang="en-US" sz="1100" dirty="0">
                <a:solidFill>
                  <a:srgbClr val="231F20"/>
                </a:solidFill>
                <a:effectLst/>
                <a:latin typeface="Sabon-Roman"/>
              </a:rPr>
              <a:t> tendencies, hyperdivergent skeletal patterns, and biomechanical systems that tended to extrude upper molars were some of the more common clinical conditions that might require a high-pull headgear.</a:t>
            </a:r>
            <a:endParaRPr lang="en-IN" dirty="0"/>
          </a:p>
          <a:p>
            <a:endParaRPr lang="en-I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panose="020B0604020202020204"/>
              <a:buChar char="●"/>
              <a:defRPr/>
            </a:pPr>
            <a:r>
              <a:rPr lang="en-US" sz="1100" dirty="0">
                <a:solidFill>
                  <a:srgbClr val="231F20"/>
                </a:solidFill>
                <a:effectLst/>
                <a:latin typeface="Sabon-Roman"/>
              </a:rPr>
              <a:t>Cervical force was used in cases involving a dental deep bite and a skeletal hypodivergent pattern or, generally, when vertical control of the upper molars was not crucial. </a:t>
            </a:r>
            <a:endParaRPr lang="en-US" sz="1100" dirty="0">
              <a:solidFill>
                <a:srgbClr val="231F20"/>
              </a:solidFill>
              <a:latin typeface="Sabon-Roman"/>
            </a:endParaRPr>
          </a:p>
          <a:p>
            <a:endParaRPr lang="en-I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IN"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solidFill>
                  <a:srgbClr val="231F20"/>
                </a:solidFill>
                <a:effectLst/>
                <a:latin typeface="Sabon-Roman"/>
              </a:rPr>
              <a:t>However, its forces might tend to incline molar crowns distally and extrude the molars. </a:t>
            </a:r>
            <a:endParaRPr lang="en-US" sz="1100" dirty="0">
              <a:solidFill>
                <a:srgbClr val="231F20"/>
              </a:solidFill>
              <a:latin typeface="Sabon-Roman"/>
            </a:endParaRPr>
          </a:p>
          <a:p>
            <a:r>
              <a:rPr lang="en-US" sz="1100" dirty="0">
                <a:solidFill>
                  <a:srgbClr val="231F20"/>
                </a:solidFill>
                <a:effectLst/>
                <a:latin typeface="Sabon-Roman"/>
              </a:rPr>
              <a:t>For this reason, it always had to be used in conjunction with an extraoral force to control molar roots, ensure vertical control, and thus obtain the desired distal bodily movement of the molars.</a:t>
            </a:r>
            <a:endParaRPr lang="en-IN" dirty="0"/>
          </a:p>
          <a:p>
            <a:endParaRPr lang="en-I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8950" indent="-400050">
              <a:buFont typeface="+mj-lt"/>
              <a:buAutoNum type="romanLcPeriod"/>
            </a:pPr>
            <a:r>
              <a:rPr lang="en-US" i="1" u="sng" dirty="0">
                <a:solidFill>
                  <a:srgbClr val="231F20"/>
                </a:solidFill>
                <a:effectLst/>
                <a:latin typeface="Times New Roman" panose="02020603050405020304" pitchFamily="18" charset="0"/>
                <a:cs typeface="Times New Roman" panose="02020603050405020304" pitchFamily="18" charset="0"/>
              </a:rPr>
              <a:t>The active part</a:t>
            </a:r>
            <a:r>
              <a:rPr lang="en-US" i="1" dirty="0">
                <a:solidFill>
                  <a:srgbClr val="231F20"/>
                </a:solidFill>
                <a:effectLst/>
                <a:latin typeface="Times New Roman" panose="02020603050405020304" pitchFamily="18" charset="0"/>
                <a:cs typeface="Times New Roman" panose="02020603050405020304" pitchFamily="18" charset="0"/>
              </a:rPr>
              <a:t>:</a:t>
            </a:r>
            <a:r>
              <a:rPr lang="en-US" dirty="0">
                <a:solidFill>
                  <a:srgbClr val="231F20"/>
                </a:solidFill>
                <a:effectLst/>
                <a:latin typeface="Times New Roman" panose="02020603050405020304" pitchFamily="18" charset="0"/>
                <a:cs typeface="Times New Roman" panose="02020603050405020304" pitchFamily="18" charset="0"/>
              </a:rPr>
              <a:t> two 0.028-inch stainless steel </a:t>
            </a:r>
            <a:r>
              <a:rPr lang="en-US" dirty="0" err="1">
                <a:solidFill>
                  <a:srgbClr val="231F20"/>
                </a:solidFill>
                <a:effectLst/>
                <a:latin typeface="Times New Roman" panose="02020603050405020304" pitchFamily="18" charset="0"/>
                <a:cs typeface="Times New Roman" panose="02020603050405020304" pitchFamily="18" charset="0"/>
              </a:rPr>
              <a:t>distalizing</a:t>
            </a:r>
            <a:r>
              <a:rPr lang="en-US" dirty="0">
                <a:solidFill>
                  <a:srgbClr val="231F20"/>
                </a:solidFill>
                <a:effectLst/>
                <a:latin typeface="Times New Roman" panose="02020603050405020304" pitchFamily="18" charset="0"/>
                <a:cs typeface="Times New Roman" panose="02020603050405020304" pitchFamily="18" charset="0"/>
              </a:rPr>
              <a:t> springs with arms that lay against the mesial surface at the gingival level of the upper first permanent molars </a:t>
            </a:r>
            <a:endParaRPr lang="en-US" dirty="0">
              <a:solidFill>
                <a:srgbClr val="231F20"/>
              </a:solidFill>
              <a:effectLst/>
              <a:latin typeface="Times New Roman" panose="02020603050405020304" pitchFamily="18" charset="0"/>
              <a:cs typeface="Times New Roman" panose="02020603050405020304" pitchFamily="18" charset="0"/>
            </a:endParaRPr>
          </a:p>
          <a:p>
            <a:pPr marL="488950" indent="-400050">
              <a:buFont typeface="+mj-lt"/>
              <a:buAutoNum type="romanLcPeriod"/>
            </a:pPr>
            <a:endParaRPr lang="en-US" dirty="0">
              <a:latin typeface="Times New Roman" panose="02020603050405020304" pitchFamily="18" charset="0"/>
              <a:cs typeface="Times New Roman" panose="02020603050405020304" pitchFamily="18" charset="0"/>
            </a:endParaRPr>
          </a:p>
          <a:p>
            <a:pPr marL="488950" indent="-400050">
              <a:buFont typeface="+mj-lt"/>
              <a:buAutoNum type="romanLcPeriod"/>
            </a:pPr>
            <a:r>
              <a:rPr lang="en-US" i="1" u="sng" dirty="0">
                <a:solidFill>
                  <a:srgbClr val="231F20"/>
                </a:solidFill>
                <a:effectLst/>
                <a:latin typeface="Times New Roman" panose="02020603050405020304" pitchFamily="18" charset="0"/>
                <a:cs typeface="Times New Roman" panose="02020603050405020304" pitchFamily="18" charset="0"/>
              </a:rPr>
              <a:t>The retention part</a:t>
            </a:r>
            <a:endParaRPr lang="en-I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panose="020B0604020202020204"/>
              <a:buChar char="●"/>
              <a:defRPr/>
            </a:pPr>
            <a:r>
              <a:rPr lang="en-US" sz="1100" dirty="0">
                <a:solidFill>
                  <a:srgbClr val="231F20"/>
                </a:solidFill>
                <a:effectLst/>
                <a:latin typeface="Sabon-Roman"/>
              </a:rPr>
              <a:t>The arm of the spring had never to be bent buccally around the molars because this prevented spontaneous lateral movement of the molars.</a:t>
            </a:r>
            <a:endParaRPr lang="en-IN" dirty="0"/>
          </a:p>
          <a:p>
            <a:endParaRPr lang="en-I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Rigid intermaxillary</a:t>
            </a:r>
            <a:endParaRPr lang="en-I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err="1"/>
              <a:t>Pancherz</a:t>
            </a:r>
            <a:r>
              <a:rPr lang="en-IN" dirty="0"/>
              <a:t> noted that substantial rebound immediately post treatment hence suggested its use in early permanent dentition when changes are more localised to the protrusion of mandible and not in mixed dentition because it can produce max posterior dental intrusion, it provides better result when used in pt with normal or slightly long ant facial height</a:t>
            </a:r>
            <a:endParaRPr lang="en-I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Can be banded (original design) or cast splint</a:t>
            </a:r>
            <a:endParaRPr lang="en-IN" dirty="0"/>
          </a:p>
          <a:p>
            <a:r>
              <a:rPr lang="en-IN" dirty="0"/>
              <a:t>Banded </a:t>
            </a:r>
            <a:r>
              <a:rPr lang="en-IN" dirty="0" err="1"/>
              <a:t>herbst</a:t>
            </a:r>
            <a:r>
              <a:rPr lang="en-IN" dirty="0"/>
              <a:t> appliance  upper and lower framework</a:t>
            </a:r>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COMPLIANCE OF THE PATIENT</a:t>
            </a:r>
            <a:endParaRPr lang="en-I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r>
              <a:rPr lang="en-US" b="0" dirty="0"/>
              <a:t>bilateral telescopic mechanism attached to orthodontic bands on the maxillary first permanent molars and mandibular first premolars, which maintains the mandible in a continuous protruded position</a:t>
            </a:r>
            <a:endParaRPr lang="en-US" b="0" dirty="0"/>
          </a:p>
          <a:p>
            <a:pPr marL="457200" indent="-317500"/>
            <a:r>
              <a:rPr lang="en-US" b="0" dirty="0"/>
              <a:t>A more recent version of the Herbst appliance was developed by </a:t>
            </a:r>
            <a:r>
              <a:rPr lang="en-US" b="0" dirty="0" err="1"/>
              <a:t>Pancherz</a:t>
            </a:r>
            <a:r>
              <a:rPr lang="en-US" b="0" dirty="0"/>
              <a:t>, in which the bands are replaced by cast splints (cast splint Herbst design), which fit precisely and cover the teeth in their lateral segments, fabricated from chromium-cobalt and cemented with glass ionomer cement to the teeth</a:t>
            </a:r>
            <a:endParaRPr lang="en-US" b="0" dirty="0"/>
          </a:p>
          <a:p>
            <a:pPr marL="457200" indent="-317500"/>
            <a:r>
              <a:rPr lang="en-US" b="0" dirty="0"/>
              <a:t>Each telescopic mechanism consists of a tube and a plunger which it together, two pivots, and two locking screws. </a:t>
            </a:r>
            <a:endParaRPr lang="en-US" b="0" dirty="0"/>
          </a:p>
          <a:p>
            <a:pPr marL="457200" indent="-317500"/>
            <a:r>
              <a:rPr lang="en-US" b="0" dirty="0"/>
              <a:t>The pivot for the tube is soldered to the maxillary first molar band and the pivot for the plunger to the mandibular first premolar band.</a:t>
            </a:r>
            <a:endParaRPr lang="en-US" b="0" dirty="0"/>
          </a:p>
          <a:p>
            <a:pPr marL="457200" indent="-317500"/>
            <a:r>
              <a:rPr lang="en-US" b="0" dirty="0"/>
              <a:t>The tubes and plungers are attached to the pivots with locking screws and can freely rotate around their point of attachment</a:t>
            </a:r>
            <a:endParaRPr lang="en-US" b="0" dirty="0"/>
          </a:p>
          <a:p>
            <a:pPr marL="457200" indent="-317500"/>
            <a:r>
              <a:rPr lang="en-US" b="0" dirty="0"/>
              <a:t>The upper pivots should be positioned distally on the molar bands and the lower pivots </a:t>
            </a:r>
            <a:r>
              <a:rPr lang="en-US" b="0" dirty="0" err="1"/>
              <a:t>mesially</a:t>
            </a:r>
            <a:r>
              <a:rPr lang="en-US" b="0" dirty="0"/>
              <a:t> on the premolar bands. In addition, the plunger should be as long as possible to prevent its slippage out of the tube</a:t>
            </a:r>
            <a:endParaRPr lang="en-US" b="0" dirty="0"/>
          </a:p>
          <a:p>
            <a:pPr marL="457200" indent="-317500"/>
            <a:r>
              <a:rPr lang="en-US" b="0" dirty="0"/>
              <a:t>If the plunger is too short it may slip out of the tube when patients </a:t>
            </a:r>
            <a:r>
              <a:rPr lang="en-US" b="0" dirty="0" err="1"/>
              <a:t>opentheir</a:t>
            </a:r>
            <a:r>
              <a:rPr lang="en-US" b="0" dirty="0"/>
              <a:t> mouth wide.</a:t>
            </a:r>
            <a:endParaRPr lang="en-IN"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It attempts to restrict the mandibular lateral movements that occur with </a:t>
            </a:r>
            <a:r>
              <a:rPr lang="en-IN" dirty="0" err="1"/>
              <a:t>herbst</a:t>
            </a:r>
            <a:r>
              <a:rPr lang="en-IN" dirty="0"/>
              <a:t> appliance</a:t>
            </a:r>
            <a:endParaRPr lang="en-I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To determine the correct length of the module, the distance between the mesial of the upper permanent molar tube and the point of insertion to the mandibular arch is measured and 12mm is added to give the appropriate length of the jumper</a:t>
            </a:r>
            <a:endParaRPr lang="en-I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(4 mm for play,4 mm for the headgear tube and 4-5 mm for the activation</a:t>
            </a:r>
            <a:endParaRPr lang="en-I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t>
            </a:r>
            <a:r>
              <a:rPr lang="en-US" dirty="0" err="1"/>
              <a:t>Forsus</a:t>
            </a:r>
            <a:r>
              <a:rPr lang="en-US" dirty="0"/>
              <a:t> Fatigue-Resistant Device has also been used instead of the Bite Fixer springs in the Class Il spring appliance, described above. This version is known as the crossbow appliance.</a:t>
            </a:r>
            <a:endParaRPr lang="en-I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solidFill>
                  <a:srgbClr val="231F20"/>
                </a:solidFill>
                <a:effectLst/>
                <a:latin typeface="Sabon-Roman"/>
              </a:rPr>
              <a:t>PB is made of a 0.036-inch stainless steel (spring temper) wire, doubled back at the ends to be inserted in a 0.036- </a:t>
            </a:r>
            <a:r>
              <a:rPr lang="en-US" sz="1800" dirty="0">
                <a:solidFill>
                  <a:srgbClr val="231F20"/>
                </a:solidFill>
                <a:effectLst/>
                <a:latin typeface="SymbolNew-Medium"/>
              </a:rPr>
              <a:t>×</a:t>
            </a:r>
            <a:r>
              <a:rPr lang="en-US" sz="1800" dirty="0">
                <a:solidFill>
                  <a:srgbClr val="231F20"/>
                </a:solidFill>
                <a:effectLst/>
                <a:latin typeface="Sabon-Roman"/>
              </a:rPr>
              <a:t> 0.072-inch horizontal lingual sheath, which is soldered to molar bands </a:t>
            </a:r>
            <a:endParaRPr lang="en-US" sz="1800" dirty="0">
              <a:solidFill>
                <a:srgbClr val="231F20"/>
              </a:solidFill>
              <a:effectLst/>
              <a:latin typeface="Sabon-Roman"/>
            </a:endParaRPr>
          </a:p>
          <a:p>
            <a:r>
              <a:rPr lang="en-US" sz="1800" dirty="0">
                <a:solidFill>
                  <a:srgbClr val="231F20"/>
                </a:solidFill>
                <a:effectLst/>
                <a:latin typeface="Sabon-Roman"/>
              </a:rPr>
              <a:t>lingual sheaths have an 8-degree mesial offset that facilitates insertion and removal of the PB, preventing blocking behind premolars after molar rotation. </a:t>
            </a:r>
            <a:endParaRPr lang="en-US" sz="1800" dirty="0">
              <a:solidFill>
                <a:srgbClr val="231F20"/>
              </a:solidFill>
              <a:effectLst/>
              <a:latin typeface="Sabon-Roman"/>
            </a:endParaRPr>
          </a:p>
          <a:p>
            <a:r>
              <a:rPr lang="en-US" sz="1800" dirty="0">
                <a:solidFill>
                  <a:srgbClr val="231F20"/>
                </a:solidFill>
                <a:effectLst/>
                <a:latin typeface="Sabon-Roman"/>
              </a:rPr>
              <a:t>A distal latching indent and a gingival hook help to tie </a:t>
            </a:r>
            <a:endParaRPr lang="en-I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1" dirty="0" err="1">
                <a:solidFill>
                  <a:srgbClr val="231F20"/>
                </a:solidFill>
                <a:effectLst/>
                <a:latin typeface="Sabon-Roman"/>
              </a:rPr>
              <a:t>Distalization</a:t>
            </a:r>
            <a:r>
              <a:rPr lang="en-US" sz="1100" b="0" i="1" dirty="0">
                <a:solidFill>
                  <a:srgbClr val="231F20"/>
                </a:solidFill>
                <a:effectLst/>
                <a:latin typeface="Sabon-Roman"/>
              </a:rPr>
              <a:t> is the only unilateral acti</a:t>
            </a:r>
            <a:r>
              <a:rPr lang="en-US" sz="1100" b="0" dirty="0">
                <a:solidFill>
                  <a:srgbClr val="231F20"/>
                </a:solidFill>
                <a:effectLst/>
                <a:latin typeface="Sabon-Roman"/>
              </a:rPr>
              <a:t>vation of the PB. </a:t>
            </a:r>
            <a:endParaRPr lang="en-US" sz="1100" b="0" dirty="0">
              <a:solidFill>
                <a:srgbClr val="231F20"/>
              </a:solidFill>
              <a:effectLst/>
              <a:latin typeface="Sabon-Roman"/>
            </a:endParaRPr>
          </a:p>
          <a:p>
            <a:r>
              <a:rPr lang="en-US" sz="1100" b="0" dirty="0">
                <a:solidFill>
                  <a:srgbClr val="231F20"/>
                </a:solidFill>
                <a:effectLst/>
                <a:latin typeface="Sabon-Roman"/>
              </a:rPr>
              <a:t>It can be used in two clinical situations:</a:t>
            </a:r>
            <a:endParaRPr lang="en-US" sz="1100" b="0" dirty="0">
              <a:solidFill>
                <a:srgbClr val="231F20"/>
              </a:solidFill>
              <a:effectLst/>
              <a:latin typeface="Sabon-Roman"/>
            </a:endParaRPr>
          </a:p>
          <a:p>
            <a:pPr marL="482600" indent="-342900">
              <a:buFont typeface="+mj-lt"/>
              <a:buAutoNum type="arabicPeriod"/>
            </a:pPr>
            <a:r>
              <a:rPr lang="en-US" sz="1100" b="0" dirty="0">
                <a:solidFill>
                  <a:srgbClr val="231F20"/>
                </a:solidFill>
                <a:effectLst/>
                <a:latin typeface="Sabon-Roman"/>
              </a:rPr>
              <a:t>when, in a malocclusion, there is a Class II molar relationship on one side and the other side is normal or </a:t>
            </a:r>
            <a:endParaRPr lang="en-US" sz="800" b="0" dirty="0">
              <a:solidFill>
                <a:srgbClr val="000000"/>
              </a:solidFill>
              <a:effectLst/>
              <a:latin typeface="Arial" panose="020B0604020202020204"/>
            </a:endParaRPr>
          </a:p>
          <a:p>
            <a:pPr marL="482600" indent="-342900">
              <a:buFont typeface="+mj-lt"/>
              <a:buAutoNum type="arabicPeriod"/>
            </a:pPr>
            <a:r>
              <a:rPr lang="en-US" sz="1100" b="0" dirty="0">
                <a:solidFill>
                  <a:srgbClr val="231F20"/>
                </a:solidFill>
                <a:effectLst/>
                <a:latin typeface="Sabon-Roman"/>
              </a:rPr>
              <a:t>when both upper molars must be </a:t>
            </a:r>
            <a:r>
              <a:rPr lang="en-US" sz="1100" b="0" dirty="0" err="1">
                <a:solidFill>
                  <a:srgbClr val="231F20"/>
                </a:solidFill>
                <a:effectLst/>
                <a:latin typeface="Sabon-Roman"/>
              </a:rPr>
              <a:t>distalized</a:t>
            </a:r>
            <a:r>
              <a:rPr lang="en-US" sz="1100" b="0" dirty="0">
                <a:solidFill>
                  <a:srgbClr val="231F20"/>
                </a:solidFill>
                <a:effectLst/>
                <a:latin typeface="Sabon-Roman"/>
              </a:rPr>
              <a:t> and the patient does not want to wear headgear. </a:t>
            </a:r>
            <a:endParaRPr lang="en-US" b="0" dirty="0"/>
          </a:p>
          <a:p>
            <a:endParaRPr lang="en-I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panose="020B0604020202020204"/>
              <a:buChar char="●"/>
              <a:defRPr/>
            </a:pPr>
            <a:r>
              <a:rPr lang="en-US" dirty="0">
                <a:solidFill>
                  <a:srgbClr val="000000"/>
                </a:solidFill>
                <a:effectLst/>
                <a:latin typeface="Times New Roman" panose="02020603050405020304" pitchFamily="18" charset="0"/>
              </a:rPr>
              <a:t>Activation of this device is done extra orally, the spring should be parallel to </a:t>
            </a:r>
            <a:r>
              <a:rPr lang="en-US" dirty="0" err="1">
                <a:solidFill>
                  <a:srgbClr val="000000"/>
                </a:solidFill>
                <a:effectLst/>
                <a:latin typeface="Times New Roman" panose="02020603050405020304" pitchFamily="18" charset="0"/>
              </a:rPr>
              <a:t>midsagital</a:t>
            </a:r>
            <a:r>
              <a:rPr lang="en-US" dirty="0">
                <a:solidFill>
                  <a:srgbClr val="000000"/>
                </a:solidFill>
                <a:effectLst/>
                <a:latin typeface="Times New Roman" panose="02020603050405020304" pitchFamily="18" charset="0"/>
              </a:rPr>
              <a:t> plane when the device is place inside the mouth. </a:t>
            </a:r>
            <a:endParaRPr lang="en-US" dirty="0">
              <a:solidFill>
                <a:srgbClr val="000000"/>
              </a:solidFill>
              <a:effectLst/>
              <a:latin typeface="Times New Roman" panose="02020603050405020304" pitchFamily="18" charset="0"/>
            </a:endParaRPr>
          </a:p>
          <a:p>
            <a:endParaRPr lang="en-I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r>
              <a:rPr lang="en-IN" dirty="0"/>
              <a:t>Acrylic </a:t>
            </a:r>
            <a:r>
              <a:rPr lang="en-IN" dirty="0" err="1"/>
              <a:t>nance</a:t>
            </a:r>
            <a:r>
              <a:rPr lang="en-IN" dirty="0"/>
              <a:t> button on anterior palate</a:t>
            </a:r>
            <a:endParaRPr lang="en-IN" dirty="0"/>
          </a:p>
          <a:p>
            <a:pPr marL="457200" indent="-317500"/>
            <a:r>
              <a:rPr lang="en-IN" dirty="0"/>
              <a:t>Serves for anchorage and attachment for two posteriorly extending arms</a:t>
            </a:r>
            <a:endParaRPr lang="en-IN" dirty="0"/>
          </a:p>
          <a:p>
            <a:pPr marL="457200" indent="-317500"/>
            <a:r>
              <a:rPr lang="en-IN" dirty="0"/>
              <a:t>In passive state these arms extend posteriorly parallel to </a:t>
            </a:r>
            <a:r>
              <a:rPr lang="en-IN" dirty="0" err="1"/>
              <a:t>midpalatal</a:t>
            </a:r>
            <a:r>
              <a:rPr lang="en-IN" dirty="0"/>
              <a:t> suture</a:t>
            </a:r>
            <a:endParaRPr lang="en-IN" dirty="0"/>
          </a:p>
          <a:p>
            <a:pPr marL="457200" indent="-317500"/>
            <a:r>
              <a:rPr lang="en-IN" dirty="0"/>
              <a:t>Springs are activated by attaching their free ends into lingual sheath on the molars and a </a:t>
            </a:r>
            <a:r>
              <a:rPr lang="en-IN" dirty="0" err="1"/>
              <a:t>distalizing</a:t>
            </a:r>
            <a:r>
              <a:rPr lang="en-IN" dirty="0"/>
              <a:t> component of the force is created.</a:t>
            </a:r>
            <a:endParaRPr lang="en-IN" dirty="0"/>
          </a:p>
          <a:p>
            <a:pPr marL="457200" indent="-317500"/>
            <a:endParaRPr lang="en-IN" dirty="0"/>
          </a:p>
          <a:p>
            <a:pPr marL="457200" indent="-317500"/>
            <a:r>
              <a:rPr lang="en-IN" dirty="0" err="1"/>
              <a:t>Distalization</a:t>
            </a:r>
            <a:r>
              <a:rPr lang="en-IN" dirty="0"/>
              <a:t> generated by PA is rapid and 1-2 mm  space is created within 6 weeks of insertion</a:t>
            </a:r>
            <a:endParaRPr lang="en-IN"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panose="020B0604020202020204"/>
              <a:buChar char="●"/>
              <a:defRPr/>
            </a:pPr>
            <a:r>
              <a:rPr lang="en-US" dirty="0">
                <a:solidFill>
                  <a:srgbClr val="000000"/>
                </a:solidFill>
                <a:effectLst/>
                <a:latin typeface="Times New Roman" panose="02020603050405020304" pitchFamily="18" charset="0"/>
              </a:rPr>
              <a:t>Activation of this device is done extra orally, the spring should be parallel to </a:t>
            </a:r>
            <a:r>
              <a:rPr lang="en-US" dirty="0" err="1">
                <a:solidFill>
                  <a:srgbClr val="000000"/>
                </a:solidFill>
                <a:effectLst/>
                <a:latin typeface="Times New Roman" panose="02020603050405020304" pitchFamily="18" charset="0"/>
              </a:rPr>
              <a:t>midsagital</a:t>
            </a:r>
            <a:r>
              <a:rPr lang="en-US" dirty="0">
                <a:solidFill>
                  <a:srgbClr val="000000"/>
                </a:solidFill>
                <a:effectLst/>
                <a:latin typeface="Times New Roman" panose="02020603050405020304" pitchFamily="18" charset="0"/>
              </a:rPr>
              <a:t> plane when the device is place inside the mouth. </a:t>
            </a:r>
            <a:endParaRPr lang="en-US" dirty="0">
              <a:solidFill>
                <a:srgbClr val="000000"/>
              </a:solidFill>
              <a:effectLst/>
              <a:latin typeface="Times New Roman" panose="02020603050405020304" pitchFamily="18" charset="0"/>
            </a:endParaRPr>
          </a:p>
          <a:p>
            <a:pPr marL="457200" indent="-317500"/>
            <a:endParaRPr lang="en-I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TMA wire can be activated twice as much as stainless steel before it undergoes permanent deformation. </a:t>
            </a:r>
            <a:endParaRPr lang="en-US" dirty="0"/>
          </a:p>
          <a:p>
            <a:r>
              <a:rPr lang="en-US" dirty="0"/>
              <a:t>A loop made of TMA also produces less than half the force of one made with stainless steel.</a:t>
            </a:r>
            <a:endParaRPr lang="en-US" dirty="0"/>
          </a:p>
          <a:p>
            <a:r>
              <a:rPr lang="en-US" dirty="0"/>
              <a:t>The 20° bends in the appliance legs produce moments that counteract the tipping moments created by the force of the appliance, and these moments are reinforced by the moment of activation as the loop is squeezed into place.</a:t>
            </a:r>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Headgear has two parts</a:t>
            </a:r>
            <a:br>
              <a:rPr lang="en-IN" dirty="0"/>
            </a:br>
            <a:r>
              <a:rPr lang="en-IN" dirty="0"/>
              <a:t>- facebow  applied to the first molar </a:t>
            </a:r>
            <a:br>
              <a:rPr lang="en-IN" dirty="0"/>
            </a:br>
            <a:r>
              <a:rPr lang="en-IN" dirty="0"/>
              <a:t>- </a:t>
            </a:r>
            <a:r>
              <a:rPr lang="en-IN" dirty="0" err="1"/>
              <a:t>neckstrap</a:t>
            </a:r>
            <a:r>
              <a:rPr lang="en-IN" dirty="0"/>
              <a:t>/headcap</a:t>
            </a:r>
            <a:endParaRPr lang="en-IN" dirty="0"/>
          </a:p>
          <a:p>
            <a:endParaRPr lang="en-I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Each stop should be well defined and about 1.5mm long. </a:t>
            </a:r>
            <a:endParaRPr lang="en-US" dirty="0"/>
          </a:p>
          <a:p>
            <a:r>
              <a:rPr lang="en-US" dirty="0"/>
              <a:t>These bends help keep the appliance away from the </a:t>
            </a:r>
            <a:r>
              <a:rPr lang="en-US" dirty="0" err="1"/>
              <a:t>mucobuccal</a:t>
            </a:r>
            <a:r>
              <a:rPr lang="en-US" dirty="0"/>
              <a:t> fold, allowing a 2mm activation of the K-loop</a:t>
            </a:r>
            <a:endParaRPr lang="en-US" dirty="0"/>
          </a:p>
          <a:p>
            <a:r>
              <a:rPr lang="en-US" sz="1800" dirty="0">
                <a:solidFill>
                  <a:srgbClr val="000000"/>
                </a:solidFill>
                <a:effectLst/>
                <a:latin typeface="Century Gothic" panose="020B0502020202020204" pitchFamily="34" charset="0"/>
              </a:rPr>
              <a:t>The 20° bends in the appliance legs produce moments that counteract the tipping moments created by the force of the appliance, and these moments are reinforced by the moment of activation as the loop is squeezed into place. </a:t>
            </a:r>
            <a:endParaRPr lang="en-US" sz="1800" dirty="0">
              <a:solidFill>
                <a:srgbClr val="000000"/>
              </a:solidFill>
              <a:effectLst/>
              <a:latin typeface="Century Gothic" panose="020B0502020202020204" pitchFamily="34" charset="0"/>
            </a:endParaRPr>
          </a:p>
          <a:p>
            <a:r>
              <a:rPr lang="en-US" sz="1800" dirty="0">
                <a:solidFill>
                  <a:srgbClr val="000000"/>
                </a:solidFill>
                <a:effectLst/>
                <a:latin typeface="Century Gothic" panose="020B0502020202020204" pitchFamily="34" charset="0"/>
              </a:rPr>
              <a:t>Thus, the molar undergoes a translatory movement instead of tipping</a:t>
            </a:r>
            <a:endParaRPr lang="en-I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additional molar movement, the appliance is reactivated 2mm after six to eight weeks.</a:t>
            </a:r>
            <a:endParaRPr lang="en-US" dirty="0"/>
          </a:p>
          <a:p>
            <a:r>
              <a:rPr lang="en-US" dirty="0"/>
              <a:t>In most cases, one reactivation</a:t>
            </a:r>
            <a:r>
              <a:rPr lang="en-US"/>
              <a:t>, producing </a:t>
            </a:r>
            <a:r>
              <a:rPr lang="en-US" dirty="0"/>
              <a:t>a total of as much as 4mm of distal molar movement, is sufficient</a:t>
            </a:r>
            <a:endParaRPr lang="en-US" dirty="0"/>
          </a:p>
          <a:p>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panose="020B0604020202020204"/>
              <a:buChar char="●"/>
              <a:defRPr/>
            </a:pPr>
            <a:r>
              <a:rPr lang="en-US" sz="1100" dirty="0">
                <a:solidFill>
                  <a:srgbClr val="231F20"/>
                </a:solidFill>
                <a:effectLst/>
                <a:latin typeface="Sabon-Roman"/>
              </a:rPr>
              <a:t>tubes have a 4-degree mesial offset to facilitate insertion and a </a:t>
            </a:r>
            <a:r>
              <a:rPr lang="en-US" sz="1100" dirty="0" err="1">
                <a:solidFill>
                  <a:srgbClr val="231F20"/>
                </a:solidFill>
                <a:effectLst/>
                <a:latin typeface="Sabon-Roman"/>
              </a:rPr>
              <a:t>stepout</a:t>
            </a:r>
            <a:r>
              <a:rPr lang="en-US" sz="1100" dirty="0">
                <a:solidFill>
                  <a:srgbClr val="231F20"/>
                </a:solidFill>
                <a:effectLst/>
                <a:latin typeface="Sabon-Roman"/>
              </a:rPr>
              <a:t> to prevent gingival impingement.</a:t>
            </a:r>
            <a:endParaRPr lang="en-IN" dirty="0"/>
          </a:p>
          <a:p>
            <a:endParaRPr lang="en-I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panose="020B0604020202020204"/>
              <a:buChar char="●"/>
              <a:defRPr/>
            </a:pPr>
            <a:r>
              <a:rPr lang="en-IN" dirty="0"/>
              <a:t>‘</a:t>
            </a:r>
            <a:r>
              <a:rPr lang="en-IN" dirty="0">
                <a:latin typeface="Times New Roman" panose="02020603050405020304" pitchFamily="18" charset="0"/>
                <a:cs typeface="Times New Roman" panose="02020603050405020304" pitchFamily="18" charset="0"/>
              </a:rPr>
              <a:t>Anchorage loss;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for every 4mm of molar </a:t>
            </a:r>
            <a:r>
              <a:rPr lang="en-IN" dirty="0" err="1">
                <a:latin typeface="Times New Roman" panose="02020603050405020304" pitchFamily="18" charset="0"/>
                <a:cs typeface="Times New Roman" panose="02020603050405020304" pitchFamily="18" charset="0"/>
              </a:rPr>
              <a:t>distalization</a:t>
            </a:r>
            <a:r>
              <a:rPr lang="en-IN" dirty="0">
                <a:latin typeface="Times New Roman" panose="02020603050405020304" pitchFamily="18" charset="0"/>
                <a:cs typeface="Times New Roman" panose="02020603050405020304" pitchFamily="18" charset="0"/>
              </a:rPr>
              <a:t> 1mm anterior anchorage is lost</a:t>
            </a:r>
            <a:endParaRPr lang="en-IN" dirty="0">
              <a:latin typeface="Times New Roman" panose="02020603050405020304" pitchFamily="18" charset="0"/>
              <a:cs typeface="Times New Roman" panose="02020603050405020304" pitchFamily="18" charset="0"/>
            </a:endParaRPr>
          </a:p>
          <a:p>
            <a:r>
              <a:rPr lang="en-IN" dirty="0"/>
              <a:t>Anchorage loss: the force applied to move molar distally utilises premolar as an anchorage</a:t>
            </a:r>
            <a:br>
              <a:rPr lang="en-IN" dirty="0"/>
            </a:br>
            <a:r>
              <a:rPr lang="en-IN" dirty="0"/>
              <a:t>the consequence is mesial movement of anterior teeth, an increase in anterior crowding, labial movement of maxillary incisors and their buccal tipping</a:t>
            </a:r>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The more the signs of vertically excessive growth pattern the higher the direction of pull  and vice versa</a:t>
            </a:r>
            <a:endParaRPr lang="en-IN" dirty="0"/>
          </a:p>
          <a:p>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unless the line of force is through its center of resistance, rotation of the jaw (the skeletal equivalent of dental tipping) will occur. </a:t>
            </a:r>
            <a:endParaRPr lang="en-US" dirty="0"/>
          </a:p>
          <a:p>
            <a:r>
              <a:rPr lang="en-US" dirty="0"/>
              <a:t>This allows vertical force to be directed against all the maxillary teeth </a:t>
            </a:r>
            <a:endParaRPr lang="en-US" dirty="0"/>
          </a:p>
          <a:p>
            <a:r>
              <a:rPr lang="en-US" dirty="0"/>
              <a:t>Control of the line of force relative to the maxilla is easier when a splint covering all the teeth is used to apply the headgear force. </a:t>
            </a:r>
            <a:endParaRPr lang="en-US" dirty="0"/>
          </a:p>
          <a:p>
            <a:r>
              <a:rPr lang="en-US" dirty="0"/>
              <a:t>The facebow is usually attached to the splint in the premolar region so that the force can be directed through the center of resistance of the maxilla , which is estimated to be located above the premolar roots. </a:t>
            </a:r>
            <a:endParaRPr lang="en-US" dirty="0"/>
          </a:p>
          <a:p>
            <a:r>
              <a:rPr lang="en-US" dirty="0"/>
              <a:t>Distal tipping of the maxillary incisors is likely to occur, however, because the distal component of the force is delivered to these teeth.</a:t>
            </a:r>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center of resistance for a molar is estimated to be in the </a:t>
            </a:r>
            <a:r>
              <a:rPr lang="en-US" dirty="0" err="1"/>
              <a:t>midroot</a:t>
            </a:r>
            <a:r>
              <a:rPr lang="en-US" dirty="0"/>
              <a:t> region, force vectors above this point should result in distal root movement. </a:t>
            </a:r>
            <a:endParaRPr lang="en-US" dirty="0"/>
          </a:p>
          <a:p>
            <a:r>
              <a:rPr lang="en-US" dirty="0"/>
              <a:t>Forces through the center of resistance of the molar should cause bodily movement, and vectors below this point should cause distal crown tipping. </a:t>
            </a:r>
            <a:endParaRPr lang="en-US" dirty="0"/>
          </a:p>
          <a:p>
            <a:r>
              <a:rPr lang="en-US" dirty="0"/>
              <a:t>The length and position of the outer headgear bow and the form of anchorage (i.e., headcap or </a:t>
            </a:r>
            <a:r>
              <a:rPr lang="en-US" dirty="0" err="1"/>
              <a:t>neckstrap</a:t>
            </a:r>
            <a:r>
              <a:rPr lang="en-US" dirty="0"/>
              <a:t>) determine the vector of force and its relationship to the center of resistance of the tooth.</a:t>
            </a:r>
            <a:endParaRPr lang="en-IN" dirty="0"/>
          </a:p>
          <a:p>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r>
              <a:rPr lang="en-US" dirty="0"/>
              <a:t>High-pull headgear (headcap) to the first molar. To produce bodily movement of the molar (no tipping), the line of force (black arrow) must pass through the center of resistance of the molar tooth. </a:t>
            </a:r>
            <a:endParaRPr lang="en-US" dirty="0"/>
          </a:p>
          <a:p>
            <a:pPr marL="457200" indent="-317500"/>
            <a:r>
              <a:rPr lang="en-US" dirty="0"/>
              <a:t>This will produce both backward and upward movement of the molar.</a:t>
            </a:r>
            <a:endParaRPr lang="en-US" dirty="0"/>
          </a:p>
          <a:p>
            <a:pPr marL="457200" indent="-317500"/>
            <a:r>
              <a:rPr lang="en-US" dirty="0"/>
              <a:t>Note that the line of force is affected by the length and position of the outer bow, so a longer outer bow bent up or a shorter one bent down could produce the same line of force.</a:t>
            </a:r>
            <a:endParaRPr lang="en-US" dirty="0"/>
          </a:p>
          <a:p>
            <a:pPr marL="457200" indent="-317500"/>
            <a:r>
              <a:rPr lang="en-US" dirty="0"/>
              <a:t>If bow length or position produces a line of force above or below the center of resistance dashed red), the tooth will tip with the root or the crown, respectively, going distally because of the moment that is produced.</a:t>
            </a:r>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Cervical headgear(</a:t>
            </a:r>
            <a:r>
              <a:rPr lang="en-US" dirty="0" err="1"/>
              <a:t>neckstrap</a:t>
            </a:r>
            <a:r>
              <a:rPr lang="en-US" dirty="0"/>
              <a:t>) to the first molar.</a:t>
            </a:r>
            <a:endParaRPr lang="en-US" dirty="0"/>
          </a:p>
          <a:p>
            <a:r>
              <a:rPr lang="en-US" dirty="0"/>
              <a:t> Again, bodily movement is produced by an outer bow length and position that place the line of force through the center of resistance of the molar; with a lower direction of pull, the tooth is extruded as well as moved backward.</a:t>
            </a:r>
            <a:endParaRPr lang="en-US" dirty="0"/>
          </a:p>
          <a:p>
            <a:r>
              <a:rPr lang="en-US" dirty="0"/>
              <a:t> Note that the outer bow of a facebow used with cervical traction nearly always is longer than the outer bow used with a high-pull headcap. </a:t>
            </a:r>
            <a:endParaRPr lang="en-US" dirty="0"/>
          </a:p>
          <a:p>
            <a:r>
              <a:rPr lang="en-US" dirty="0"/>
              <a:t>If the line of force is above or below its center of resistance, the tooth will tip with the root or crown, respectively, going distally as indicated by the dashed arrows.</a:t>
            </a:r>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High pull headgear to a short facebow inserted into a maxillary splint</a:t>
            </a:r>
            <a:endParaRPr lang="en-IN" dirty="0"/>
          </a:p>
          <a:p>
            <a:r>
              <a:rPr lang="en-IN" dirty="0"/>
              <a:t>With all the teeth splinted it is possible to consider the maxilla as a unit and to related the line of force to the centre of resistance of the maxilla </a:t>
            </a:r>
            <a:endParaRPr lang="en-IN" dirty="0"/>
          </a:p>
          <a:p>
            <a:r>
              <a:rPr lang="en-IN" dirty="0"/>
              <a:t>As with the headgear force against the first molar, the relationship of the line of force to the centre of resistance of the maxilla determine the rotational effect on the maxilla</a:t>
            </a:r>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1pPr>
            <a:lvl2pPr lvl="1"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2pPr>
            <a:lvl3pPr lvl="2"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3pPr>
            <a:lvl4pPr lvl="3"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4pPr>
            <a:lvl5pPr lvl="4"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5pPr>
            <a:lvl6pPr lvl="5"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6pPr>
            <a:lvl7pPr lvl="6"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7pPr>
            <a:lvl8pPr lvl="7"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8pPr>
            <a:lvl9pPr lvl="8" rtl="0">
              <a:lnSpc>
                <a:spcPct val="90000"/>
              </a:lnSpc>
              <a:spcBef>
                <a:spcPts val="0"/>
              </a:spcBef>
              <a:spcAft>
                <a:spcPts val="0"/>
              </a:spcAft>
              <a:buClr>
                <a:schemeClr val="dk1"/>
              </a:buClr>
              <a:buSzPts val="3400"/>
              <a:buFont typeface="Amatic SC" panose="00000500000000000000"/>
              <a:buNone/>
              <a:defRPr sz="3400" b="1">
                <a:solidFill>
                  <a:schemeClr val="dk1"/>
                </a:solidFill>
                <a:latin typeface="Amatic SC" panose="00000500000000000000"/>
                <a:ea typeface="Amatic SC" panose="00000500000000000000"/>
                <a:cs typeface="Amatic SC" panose="00000500000000000000"/>
                <a:sym typeface="Amatic SC" panose="00000500000000000000"/>
              </a:defRPr>
            </a:lvl9pPr>
          </a:lstStyle>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1pPr>
            <a:lvl2pPr lvl="1"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2pPr>
            <a:lvl3pPr lvl="2"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3pPr>
            <a:lvl4pPr lvl="3"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4pPr>
            <a:lvl5pPr lvl="4"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5pPr>
            <a:lvl6pPr lvl="5"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6pPr>
            <a:lvl7pPr lvl="6"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7pPr>
            <a:lvl8pPr lvl="7"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8pPr>
            <a:lvl9pPr lvl="8" algn="r" rtl="0">
              <a:buNone/>
              <a:defRPr sz="1500" b="1">
                <a:solidFill>
                  <a:schemeClr val="dk2"/>
                </a:solidFill>
                <a:latin typeface="Amatic SC" panose="00000500000000000000"/>
                <a:ea typeface="Amatic SC" panose="00000500000000000000"/>
                <a:cs typeface="Amatic SC" panose="00000500000000000000"/>
                <a:sym typeface="Amatic SC"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1" Type="http://schemas.openxmlformats.org/officeDocument/2006/relationships/slideLayout" Target="../slideLayouts/slideLayout2.xml"/><Relationship Id="rId10" Type="http://schemas.microsoft.com/office/2007/relationships/diagramDrawing" Target="../diagrams/drawing4.xml"/><Relationship Id="rId1"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391175" y="85060"/>
            <a:ext cx="6361650" cy="1680600"/>
          </a:xfrm>
          <a:prstGeom prst="rect">
            <a:avLst/>
          </a:prstGeom>
        </p:spPr>
        <p:txBody>
          <a:bodyPr spcFirstLastPara="1" wrap="square" lIns="0" tIns="0" rIns="0" bIns="0" anchor="ctr" anchorCtr="0">
            <a:noAutofit/>
          </a:bodyPr>
          <a:lstStyle/>
          <a:p>
            <a:r>
              <a:rPr lang="en-IN" sz="3200" u="sng" dirty="0">
                <a:solidFill>
                  <a:schemeClr val="tx2">
                    <a:lumMod val="10000"/>
                  </a:schemeClr>
                </a:solidFill>
                <a:latin typeface="Algerian" panose="04020705040A02060702" pitchFamily="82" charset="0"/>
              </a:rPr>
              <a:t>DEPARTMENT OF ORTHODONTICS</a:t>
            </a:r>
            <a:br>
              <a:rPr lang="en-IN" sz="3200" u="sng" dirty="0">
                <a:solidFill>
                  <a:schemeClr val="tx2">
                    <a:lumMod val="10000"/>
                  </a:schemeClr>
                </a:solidFill>
                <a:latin typeface="Algerian" panose="04020705040A02060702" pitchFamily="82" charset="0"/>
              </a:rPr>
            </a:br>
            <a:br>
              <a:rPr lang="en-IN" sz="3200" u="sng" dirty="0">
                <a:solidFill>
                  <a:schemeClr val="tx2">
                    <a:lumMod val="10000"/>
                  </a:schemeClr>
                </a:solidFill>
                <a:latin typeface="Algerian" panose="04020705040A02060702" pitchFamily="82" charset="0"/>
              </a:rPr>
            </a:br>
            <a:br>
              <a:rPr lang="en-IN" sz="3200" u="sng" dirty="0">
                <a:solidFill>
                  <a:schemeClr val="tx2">
                    <a:lumMod val="10000"/>
                  </a:schemeClr>
                </a:solidFill>
                <a:latin typeface="Algerian" panose="04020705040A02060702" pitchFamily="82" charset="0"/>
              </a:rPr>
            </a:br>
            <a:r>
              <a:rPr lang="en-IN" sz="3200" u="sng" dirty="0" err="1">
                <a:solidFill>
                  <a:schemeClr val="tx2">
                    <a:lumMod val="10000"/>
                  </a:schemeClr>
                </a:solidFill>
                <a:latin typeface="Algerian" panose="04020705040A02060702" pitchFamily="82" charset="0"/>
              </a:rPr>
              <a:t>distalization</a:t>
            </a:r>
            <a:r>
              <a:rPr lang="en-IN" sz="3200" u="sng" dirty="0">
                <a:solidFill>
                  <a:schemeClr val="tx2">
                    <a:lumMod val="10000"/>
                  </a:schemeClr>
                </a:solidFill>
                <a:latin typeface="Algerian" panose="04020705040A02060702" pitchFamily="82" charset="0"/>
              </a:rPr>
              <a:t> of molar</a:t>
            </a:r>
            <a:endParaRPr sz="3200"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8679" y="1309705"/>
            <a:ext cx="6426300" cy="2840400"/>
          </a:xfrm>
        </p:spPr>
        <p:txBody>
          <a:bodyPr/>
          <a:lstStyle/>
          <a:p>
            <a:r>
              <a:rPr lang="en-US" dirty="0">
                <a:solidFill>
                  <a:srgbClr val="231F20"/>
                </a:solidFill>
                <a:effectLst/>
                <a:latin typeface="Times New Roman" panose="02020603050405020304" pitchFamily="18" charset="0"/>
                <a:cs typeface="Times New Roman" panose="02020603050405020304" pitchFamily="18" charset="0"/>
              </a:rPr>
              <a:t>Intraoral appliance &gt; Extraoral appliance to achieve distal molar movement,</a:t>
            </a:r>
            <a:br>
              <a:rPr lang="en-US" dirty="0">
                <a:solidFill>
                  <a:srgbClr val="231F20"/>
                </a:solidFill>
                <a:effectLst/>
                <a:latin typeface="Times New Roman" panose="02020603050405020304" pitchFamily="18" charset="0"/>
                <a:cs typeface="Times New Roman" panose="02020603050405020304" pitchFamily="18" charset="0"/>
              </a:rPr>
            </a:br>
            <a:r>
              <a:rPr lang="en-US" dirty="0">
                <a:solidFill>
                  <a:srgbClr val="231F20"/>
                </a:solidFill>
                <a:effectLst/>
                <a:latin typeface="Times New Roman" panose="02020603050405020304" pitchFamily="18" charset="0"/>
                <a:cs typeface="Times New Roman" panose="02020603050405020304" pitchFamily="18" charset="0"/>
              </a:rPr>
              <a:t>reason - minimal patient cooperation.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Design of IOA -  two elements: </a:t>
            </a:r>
            <a:br>
              <a:rPr lang="en-US" dirty="0">
                <a:solidFill>
                  <a:srgbClr val="231F20"/>
                </a:solidFill>
                <a:effectLst/>
                <a:latin typeface="Times New Roman" panose="02020603050405020304" pitchFamily="18" charset="0"/>
                <a:cs typeface="Times New Roman" panose="02020603050405020304" pitchFamily="18" charset="0"/>
              </a:rPr>
            </a:br>
            <a:r>
              <a:rPr lang="en-US" dirty="0">
                <a:solidFill>
                  <a:srgbClr val="231F20"/>
                </a:solidFill>
                <a:effectLst/>
                <a:latin typeface="Times New Roman" panose="02020603050405020304" pitchFamily="18" charset="0"/>
                <a:cs typeface="Times New Roman" panose="02020603050405020304" pitchFamily="18" charset="0"/>
              </a:rPr>
              <a:t>active unit ---- </a:t>
            </a:r>
            <a:r>
              <a:rPr lang="en-US" dirty="0" err="1">
                <a:solidFill>
                  <a:srgbClr val="231F20"/>
                </a:solidFill>
                <a:effectLst/>
                <a:latin typeface="Times New Roman" panose="02020603050405020304" pitchFamily="18" charset="0"/>
                <a:cs typeface="Times New Roman" panose="02020603050405020304" pitchFamily="18" charset="0"/>
              </a:rPr>
              <a:t>distalize</a:t>
            </a:r>
            <a:r>
              <a:rPr lang="en-US" dirty="0">
                <a:solidFill>
                  <a:srgbClr val="231F20"/>
                </a:solidFill>
                <a:effectLst/>
                <a:latin typeface="Times New Roman" panose="02020603050405020304" pitchFamily="18" charset="0"/>
                <a:cs typeface="Times New Roman" panose="02020603050405020304" pitchFamily="18" charset="0"/>
              </a:rPr>
              <a:t> the maxillary molars and </a:t>
            </a:r>
            <a:br>
              <a:rPr lang="en-US" dirty="0">
                <a:solidFill>
                  <a:srgbClr val="231F20"/>
                </a:solidFill>
                <a:effectLst/>
                <a:latin typeface="Times New Roman" panose="02020603050405020304" pitchFamily="18" charset="0"/>
                <a:cs typeface="Times New Roman" panose="02020603050405020304" pitchFamily="18" charset="0"/>
              </a:rPr>
            </a:br>
            <a:r>
              <a:rPr lang="en-US" dirty="0">
                <a:solidFill>
                  <a:srgbClr val="231F20"/>
                </a:solidFill>
                <a:effectLst/>
                <a:latin typeface="Times New Roman" panose="02020603050405020304" pitchFamily="18" charset="0"/>
                <a:cs typeface="Times New Roman" panose="02020603050405020304" pitchFamily="18" charset="0"/>
              </a:rPr>
              <a:t>anchorage one that countervail for the reciprocally acting force system. </a:t>
            </a: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graphicFrame>
        <p:nvGraphicFramePr>
          <p:cNvPr id="5" name="Diagram 4"/>
          <p:cNvGraphicFramePr/>
          <p:nvPr/>
        </p:nvGraphicFramePr>
        <p:xfrm>
          <a:off x="1353325" y="53975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7" name="Straight Connector 6"/>
          <p:cNvCxnSpPr/>
          <p:nvPr/>
        </p:nvCxnSpPr>
        <p:spPr>
          <a:xfrm>
            <a:off x="3834581" y="2290916"/>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graphicFrame>
        <p:nvGraphicFramePr>
          <p:cNvPr id="7" name="Diagram 6"/>
          <p:cNvGraphicFramePr/>
          <p:nvPr/>
        </p:nvGraphicFramePr>
        <p:xfrm>
          <a:off x="1524000" y="92967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1951383" y="698843"/>
            <a:ext cx="4628322" cy="461665"/>
          </a:xfrm>
          <a:prstGeom prst="rect">
            <a:avLst/>
          </a:prstGeom>
          <a:noFill/>
        </p:spPr>
        <p:txBody>
          <a:bodyPr wrap="square" rtlCol="0">
            <a:spAutoFit/>
          </a:bodyPr>
          <a:lstStyle/>
          <a:p>
            <a:pPr algn="ctr"/>
            <a:r>
              <a:rPr lang="en-IN" sz="2400" dirty="0"/>
              <a:t>INTERMAXILLARY APPLIANCE</a:t>
            </a:r>
            <a:endParaRPr lang="en-IN" sz="2400"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graphicFrame>
        <p:nvGraphicFramePr>
          <p:cNvPr id="5" name="Diagram 4"/>
          <p:cNvGraphicFramePr/>
          <p:nvPr/>
        </p:nvGraphicFramePr>
        <p:xfrm>
          <a:off x="4204252" y="1128325"/>
          <a:ext cx="4939748" cy="32896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Diagram 5"/>
          <p:cNvGraphicFramePr/>
          <p:nvPr/>
        </p:nvGraphicFramePr>
        <p:xfrm>
          <a:off x="0" y="1187222"/>
          <a:ext cx="4204252" cy="32307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p:cNvSpPr txBox="1"/>
          <p:nvPr/>
        </p:nvSpPr>
        <p:spPr>
          <a:xfrm>
            <a:off x="1908314" y="725557"/>
            <a:ext cx="4770782" cy="461665"/>
          </a:xfrm>
          <a:prstGeom prst="rect">
            <a:avLst/>
          </a:prstGeom>
          <a:noFill/>
        </p:spPr>
        <p:txBody>
          <a:bodyPr wrap="square" rtlCol="0">
            <a:spAutoFit/>
          </a:bodyPr>
          <a:lstStyle/>
          <a:p>
            <a:pPr algn="ctr"/>
            <a:r>
              <a:rPr lang="en-IN" sz="2400" dirty="0"/>
              <a:t>INTRAMAXILLARY APPLIANCE</a:t>
            </a:r>
            <a:endParaRPr lang="en-IN" sz="2400"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headgear</a:t>
            </a:r>
            <a:endParaRPr lang="en-IN" dirty="0"/>
          </a:p>
        </p:txBody>
      </p:sp>
      <p:sp>
        <p:nvSpPr>
          <p:cNvPr id="3" name="Text Placeholder 2"/>
          <p:cNvSpPr>
            <a:spLocks noGrp="1"/>
          </p:cNvSpPr>
          <p:nvPr>
            <p:ph type="body" idx="1"/>
          </p:nvPr>
        </p:nvSpPr>
        <p:spPr/>
        <p:txBody>
          <a:bodyPr/>
          <a:lstStyle/>
          <a:p>
            <a:r>
              <a:rPr lang="en-US" dirty="0">
                <a:solidFill>
                  <a:srgbClr val="231F20"/>
                </a:solidFill>
                <a:effectLst/>
                <a:latin typeface="Times New Roman" panose="02020603050405020304" pitchFamily="18" charset="0"/>
                <a:cs typeface="Times New Roman" panose="02020603050405020304" pitchFamily="18" charset="0"/>
              </a:rPr>
              <a:t>The two types of extraoral forces were the </a:t>
            </a:r>
            <a:endParaRPr lang="en-US" dirty="0">
              <a:latin typeface="Times New Roman" panose="02020603050405020304" pitchFamily="18" charset="0"/>
              <a:cs typeface="Times New Roman" panose="02020603050405020304" pitchFamily="18" charset="0"/>
            </a:endParaRPr>
          </a:p>
          <a:p>
            <a:pPr>
              <a:buFont typeface="+mj-lt"/>
              <a:buAutoNum type="alphaLcParenR"/>
            </a:pPr>
            <a:r>
              <a:rPr lang="en-US" dirty="0">
                <a:solidFill>
                  <a:srgbClr val="231F20"/>
                </a:solidFill>
                <a:effectLst/>
                <a:latin typeface="Times New Roman" panose="02020603050405020304" pitchFamily="18" charset="0"/>
                <a:cs typeface="Times New Roman" panose="02020603050405020304" pitchFamily="18" charset="0"/>
              </a:rPr>
              <a:t>occipital force (high-pull headgear) and </a:t>
            </a:r>
            <a:endParaRPr lang="en-US" dirty="0">
              <a:solidFill>
                <a:srgbClr val="231F20"/>
              </a:solidFill>
              <a:effectLst/>
              <a:latin typeface="Times New Roman" panose="02020603050405020304" pitchFamily="18" charset="0"/>
              <a:cs typeface="Times New Roman" panose="02020603050405020304" pitchFamily="18" charset="0"/>
            </a:endParaRPr>
          </a:p>
          <a:p>
            <a:pPr>
              <a:buFont typeface="+mj-lt"/>
              <a:buAutoNum type="alphaLcParenR"/>
            </a:pPr>
            <a:r>
              <a:rPr lang="en-US" dirty="0">
                <a:solidFill>
                  <a:srgbClr val="231F20"/>
                </a:solidFill>
                <a:effectLst/>
                <a:latin typeface="Times New Roman" panose="02020603050405020304" pitchFamily="18" charset="0"/>
                <a:cs typeface="Times New Roman" panose="02020603050405020304" pitchFamily="18" charset="0"/>
              </a:rPr>
              <a:t>cervical force (low-pull headgear).</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Selection of headgear</a:t>
            </a:r>
            <a:br>
              <a:rPr lang="en-IN" dirty="0">
                <a:latin typeface="Times New Roman" panose="02020603050405020304" pitchFamily="18" charset="0"/>
                <a:cs typeface="Times New Roman" panose="02020603050405020304" pitchFamily="18" charset="0"/>
              </a:rPr>
            </a:b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1.  anchorage location --- </a:t>
            </a:r>
            <a:br>
              <a:rPr lang="en-IN"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high pull headcap---- superior and distal force on the teeth and maxilla</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cervical neck strap---- inferior and distal force on the teeth and skeletal structure</a:t>
            </a: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88900" indent="0">
              <a:buNone/>
            </a:pPr>
            <a:r>
              <a:rPr lang="en-IN" dirty="0">
                <a:latin typeface="Times New Roman" panose="02020603050405020304" pitchFamily="18" charset="0"/>
                <a:cs typeface="Times New Roman" panose="02020603050405020304" pitchFamily="18" charset="0"/>
              </a:rPr>
              <a:t> 2.  headgear attachment to the dentition----- facebow attached to headgear tube in first molar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facebow attached to a removable splint or functional appliance</a:t>
            </a:r>
            <a:endParaRPr lang="en-IN" dirty="0">
              <a:latin typeface="Times New Roman" panose="02020603050405020304" pitchFamily="18" charset="0"/>
              <a:cs typeface="Times New Roman" panose="02020603050405020304" pitchFamily="18" charset="0"/>
            </a:endParaRPr>
          </a:p>
          <a:p>
            <a:pPr marL="8890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dirty="0">
                <a:latin typeface="Times New Roman" panose="02020603050405020304" pitchFamily="18" charset="0"/>
                <a:cs typeface="Times New Roman" panose="02020603050405020304" pitchFamily="18" charset="0"/>
              </a:rPr>
              <a:t>3. Bodily movement or tipping of the teeth</a:t>
            </a:r>
            <a:endParaRPr lang="en-IN"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26947" r="18104" b="60247"/>
          <a:stretch>
            <a:fillRect/>
          </a:stretch>
        </p:blipFill>
        <p:spPr>
          <a:xfrm>
            <a:off x="1740508" y="-139700"/>
            <a:ext cx="5396892" cy="4993676"/>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26631" t="39012" r="20946" b="23210"/>
          <a:stretch>
            <a:fillRect/>
          </a:stretch>
        </p:blipFill>
        <p:spPr>
          <a:xfrm>
            <a:off x="2020047" y="127000"/>
            <a:ext cx="5280185" cy="4866676"/>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content</a:t>
            </a:r>
            <a:endParaRPr lang="en-IN" dirty="0"/>
          </a:p>
        </p:txBody>
      </p:sp>
      <p:sp>
        <p:nvSpPr>
          <p:cNvPr id="3" name="Text Placeholder 2"/>
          <p:cNvSpPr>
            <a:spLocks noGrp="1"/>
          </p:cNvSpPr>
          <p:nvPr>
            <p:ph type="body" idx="1"/>
          </p:nvPr>
        </p:nvSpPr>
        <p:spPr>
          <a:xfrm>
            <a:off x="1079400" y="1300850"/>
            <a:ext cx="6426300" cy="2840400"/>
          </a:xfrm>
        </p:spPr>
        <p:txBody>
          <a:bodyPr/>
          <a:lstStyle/>
          <a:p>
            <a:r>
              <a:rPr lang="en-IN" sz="2100" dirty="0">
                <a:latin typeface="Times New Roman" panose="02020603050405020304" pitchFamily="18" charset="0"/>
                <a:cs typeface="Times New Roman" panose="02020603050405020304" pitchFamily="18" charset="0"/>
              </a:rPr>
              <a:t>Introduction</a:t>
            </a:r>
            <a:endParaRPr lang="en-IN" sz="2100" dirty="0">
              <a:latin typeface="Times New Roman" panose="02020603050405020304" pitchFamily="18" charset="0"/>
              <a:cs typeface="Times New Roman" panose="02020603050405020304" pitchFamily="18" charset="0"/>
            </a:endParaRPr>
          </a:p>
          <a:p>
            <a:r>
              <a:rPr lang="en-IN" sz="2100" dirty="0">
                <a:latin typeface="Times New Roman" panose="02020603050405020304" pitchFamily="18" charset="0"/>
                <a:cs typeface="Times New Roman" panose="02020603050405020304" pitchFamily="18" charset="0"/>
              </a:rPr>
              <a:t>Extraoral appliance</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Headgear</a:t>
            </a:r>
            <a:endParaRPr lang="en-IN" sz="2100" dirty="0">
              <a:latin typeface="Times New Roman" panose="02020603050405020304" pitchFamily="18" charset="0"/>
              <a:cs typeface="Times New Roman" panose="02020603050405020304" pitchFamily="18" charset="0"/>
            </a:endParaRPr>
          </a:p>
          <a:p>
            <a:r>
              <a:rPr lang="en-IN" sz="2100" dirty="0">
                <a:latin typeface="Times New Roman" panose="02020603050405020304" pitchFamily="18" charset="0"/>
                <a:cs typeface="Times New Roman" panose="02020603050405020304" pitchFamily="18" charset="0"/>
              </a:rPr>
              <a:t>Intraoral appliance </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Herbst appliance</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Jasper jumper </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a:t>
            </a:r>
            <a:r>
              <a:rPr lang="en-IN" sz="2100" dirty="0" err="1">
                <a:latin typeface="Times New Roman" panose="02020603050405020304" pitchFamily="18" charset="0"/>
                <a:cs typeface="Times New Roman" panose="02020603050405020304" pitchFamily="18" charset="0"/>
              </a:rPr>
              <a:t>Forsus</a:t>
            </a:r>
            <a:r>
              <a:rPr lang="en-IN" sz="2100" dirty="0">
                <a:latin typeface="Times New Roman" panose="02020603050405020304" pitchFamily="18" charset="0"/>
                <a:cs typeface="Times New Roman" panose="02020603050405020304" pitchFamily="18" charset="0"/>
              </a:rPr>
              <a:t> </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Pendulum appliance </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a:t>
            </a:r>
            <a:r>
              <a:rPr lang="en-IN" sz="2100" dirty="0" err="1">
                <a:latin typeface="Times New Roman" panose="02020603050405020304" pitchFamily="18" charset="0"/>
                <a:cs typeface="Times New Roman" panose="02020603050405020304" pitchFamily="18" charset="0"/>
              </a:rPr>
              <a:t>NiTi</a:t>
            </a:r>
            <a:r>
              <a:rPr lang="en-IN" sz="2100" dirty="0">
                <a:latin typeface="Times New Roman" panose="02020603050405020304" pitchFamily="18" charset="0"/>
                <a:cs typeface="Times New Roman" panose="02020603050405020304" pitchFamily="18" charset="0"/>
              </a:rPr>
              <a:t> coil spring</a:t>
            </a:r>
            <a:br>
              <a:rPr lang="en-IN" sz="2100">
                <a:latin typeface="Times New Roman" panose="02020603050405020304" pitchFamily="18" charset="0"/>
                <a:cs typeface="Times New Roman" panose="02020603050405020304" pitchFamily="18" charset="0"/>
              </a:rPr>
            </a:br>
            <a:r>
              <a:rPr lang="en-IN" sz="2100">
                <a:latin typeface="Times New Roman" panose="02020603050405020304" pitchFamily="18" charset="0"/>
                <a:cs typeface="Times New Roman" panose="02020603050405020304" pitchFamily="18" charset="0"/>
              </a:rPr>
              <a:t>- K </a:t>
            </a:r>
            <a:r>
              <a:rPr lang="en-IN" sz="2100" dirty="0">
                <a:latin typeface="Times New Roman" panose="02020603050405020304" pitchFamily="18" charset="0"/>
                <a:cs typeface="Times New Roman" panose="02020603050405020304" pitchFamily="18" charset="0"/>
              </a:rPr>
              <a:t>loop molar </a:t>
            </a:r>
            <a:r>
              <a:rPr lang="en-IN" sz="2100" dirty="0" err="1">
                <a:latin typeface="Times New Roman" panose="02020603050405020304" pitchFamily="18" charset="0"/>
                <a:cs typeface="Times New Roman" panose="02020603050405020304" pitchFamily="18" charset="0"/>
              </a:rPr>
              <a:t>distalizing</a:t>
            </a:r>
            <a:r>
              <a:rPr lang="en-IN" sz="2100" dirty="0">
                <a:latin typeface="Times New Roman" panose="02020603050405020304" pitchFamily="18" charset="0"/>
                <a:cs typeface="Times New Roman" panose="02020603050405020304" pitchFamily="18" charset="0"/>
              </a:rPr>
              <a:t> appliance</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Jones jig </a:t>
            </a:r>
            <a:br>
              <a:rPr lang="en-IN" sz="2100" dirty="0">
                <a:latin typeface="Times New Roman" panose="02020603050405020304" pitchFamily="18" charset="0"/>
                <a:cs typeface="Times New Roman" panose="02020603050405020304" pitchFamily="18" charset="0"/>
              </a:rPr>
            </a:br>
            <a:r>
              <a:rPr lang="en-IN" sz="2100" dirty="0">
                <a:latin typeface="Times New Roman" panose="02020603050405020304" pitchFamily="18" charset="0"/>
                <a:cs typeface="Times New Roman" panose="02020603050405020304" pitchFamily="18" charset="0"/>
              </a:rPr>
              <a:t>- Lip bumper </a:t>
            </a:r>
            <a:endParaRPr lang="en-IN" sz="2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22490" t="2963" r="26968" b="60740"/>
          <a:stretch>
            <a:fillRect/>
          </a:stretch>
        </p:blipFill>
        <p:spPr>
          <a:xfrm>
            <a:off x="1562271" y="196850"/>
            <a:ext cx="5105230" cy="4749800"/>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Occipital force</a:t>
            </a:r>
            <a:endParaRPr lang="en-IN" dirty="0"/>
          </a:p>
        </p:txBody>
      </p:sp>
      <p:sp>
        <p:nvSpPr>
          <p:cNvPr id="3" name="Text Placeholder 2"/>
          <p:cNvSpPr>
            <a:spLocks noGrp="1"/>
          </p:cNvSpPr>
          <p:nvPr>
            <p:ph type="body" idx="1"/>
          </p:nvPr>
        </p:nvSpPr>
        <p:spPr>
          <a:xfrm>
            <a:off x="1198008" y="1290041"/>
            <a:ext cx="6426300" cy="2840400"/>
          </a:xfrm>
        </p:spPr>
        <p:txBody>
          <a:bodyPr/>
          <a:lstStyle/>
          <a:p>
            <a:r>
              <a:rPr lang="en-US" dirty="0">
                <a:solidFill>
                  <a:srgbClr val="231F20"/>
                </a:solidFill>
                <a:effectLst/>
                <a:latin typeface="Times New Roman" panose="02020603050405020304" pitchFamily="18" charset="0"/>
                <a:cs typeface="Times New Roman" panose="02020603050405020304" pitchFamily="18" charset="0"/>
              </a:rPr>
              <a:t>High-pull (occipital force) headgear traction force - -------</a:t>
            </a:r>
            <a:r>
              <a:rPr lang="en-US" dirty="0">
                <a:solidFill>
                  <a:srgbClr val="231F20"/>
                </a:solidFill>
                <a:latin typeface="Times New Roman" panose="02020603050405020304" pitchFamily="18" charset="0"/>
                <a:cs typeface="Times New Roman" panose="02020603050405020304" pitchFamily="18" charset="0"/>
              </a:rPr>
              <a:t> </a:t>
            </a:r>
            <a:r>
              <a:rPr lang="en-US" dirty="0">
                <a:solidFill>
                  <a:srgbClr val="231F20"/>
                </a:solidFill>
                <a:effectLst/>
                <a:latin typeface="Times New Roman" panose="02020603050405020304" pitchFamily="18" charset="0"/>
                <a:cs typeface="Times New Roman" panose="02020603050405020304" pitchFamily="18" charset="0"/>
              </a:rPr>
              <a:t>exerted above the occlusal plane ---- producing  both </a:t>
            </a:r>
            <a:r>
              <a:rPr lang="en-US" dirty="0" err="1">
                <a:solidFill>
                  <a:srgbClr val="231F20"/>
                </a:solidFill>
                <a:effectLst/>
                <a:latin typeface="Times New Roman" panose="02020603050405020304" pitchFamily="18" charset="0"/>
                <a:cs typeface="Times New Roman" panose="02020603050405020304" pitchFamily="18" charset="0"/>
              </a:rPr>
              <a:t>distalizing</a:t>
            </a:r>
            <a:r>
              <a:rPr lang="en-US" dirty="0">
                <a:solidFill>
                  <a:srgbClr val="231F20"/>
                </a:solidFill>
                <a:effectLst/>
                <a:latin typeface="Times New Roman" panose="02020603050405020304" pitchFamily="18" charset="0"/>
                <a:cs typeface="Times New Roman" panose="02020603050405020304" pitchFamily="18" charset="0"/>
              </a:rPr>
              <a:t> and intrusive effects.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High pull ----  applied to upper first molars by means of a facebow with the outer bow of the same length of the inner bow.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Inner bow ----- passive to the molar tubes;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latin typeface="Times New Roman" panose="02020603050405020304" pitchFamily="18" charset="0"/>
                <a:cs typeface="Times New Roman" panose="02020603050405020304" pitchFamily="18" charset="0"/>
              </a:rPr>
              <a:t>Outer </a:t>
            </a:r>
            <a:r>
              <a:rPr lang="en-US" dirty="0">
                <a:solidFill>
                  <a:srgbClr val="231F20"/>
                </a:solidFill>
                <a:effectLst/>
                <a:latin typeface="Times New Roman" panose="02020603050405020304" pitchFamily="18" charset="0"/>
                <a:cs typeface="Times New Roman" panose="02020603050405020304" pitchFamily="18" charset="0"/>
              </a:rPr>
              <a:t>bow ----- bent upward so that the point of force application and the line of force lay above the upper molar center of resistance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olidFill>
                  <a:srgbClr val="231F20"/>
                </a:solidFill>
                <a:effectLst/>
                <a:latin typeface="Times New Roman" panose="02020603050405020304" pitchFamily="18" charset="0"/>
                <a:cs typeface="Times New Roman" panose="02020603050405020304" pitchFamily="18" charset="0"/>
              </a:rPr>
              <a:t>Appliance ------ adjusted to produce a force system that tended to incline the molar roots distally and intrude upper molars. </a:t>
            </a: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Cervical force</a:t>
            </a:r>
            <a:endParaRPr lang="en-IN" dirty="0"/>
          </a:p>
        </p:txBody>
      </p:sp>
      <p:sp>
        <p:nvSpPr>
          <p:cNvPr id="3" name="Text Placeholder 2"/>
          <p:cNvSpPr>
            <a:spLocks noGrp="1"/>
          </p:cNvSpPr>
          <p:nvPr>
            <p:ph type="body" idx="1"/>
          </p:nvPr>
        </p:nvSpPr>
        <p:spPr>
          <a:xfrm>
            <a:off x="1070188" y="1270376"/>
            <a:ext cx="6426300" cy="2840400"/>
          </a:xfrm>
        </p:spPr>
        <p:txBody>
          <a:bodyPr/>
          <a:lstStyle/>
          <a:p>
            <a:r>
              <a:rPr lang="en-US" dirty="0">
                <a:solidFill>
                  <a:srgbClr val="231F20"/>
                </a:solidFill>
                <a:effectLst/>
                <a:latin typeface="Times New Roman" panose="02020603050405020304" pitchFamily="18" charset="0"/>
                <a:cs typeface="Times New Roman" panose="02020603050405020304" pitchFamily="18" charset="0"/>
              </a:rPr>
              <a:t>In cervical gear ------ force exerted </a:t>
            </a:r>
            <a:r>
              <a:rPr lang="en-US" dirty="0">
                <a:solidFill>
                  <a:srgbClr val="231F20"/>
                </a:solidFill>
                <a:latin typeface="Times New Roman" panose="02020603050405020304" pitchFamily="18" charset="0"/>
                <a:cs typeface="Times New Roman" panose="02020603050405020304" pitchFamily="18" charset="0"/>
              </a:rPr>
              <a:t>from</a:t>
            </a:r>
            <a:r>
              <a:rPr lang="en-US" dirty="0">
                <a:solidFill>
                  <a:srgbClr val="231F20"/>
                </a:solidFill>
                <a:effectLst/>
                <a:latin typeface="Times New Roman" panose="02020603050405020304" pitchFamily="18" charset="0"/>
                <a:cs typeface="Times New Roman" panose="02020603050405020304" pitchFamily="18" charset="0"/>
              </a:rPr>
              <a:t> below the occlusal plane and had extrusive as well as </a:t>
            </a:r>
            <a:r>
              <a:rPr lang="en-US" dirty="0" err="1">
                <a:solidFill>
                  <a:srgbClr val="231F20"/>
                </a:solidFill>
                <a:effectLst/>
                <a:latin typeface="Times New Roman" panose="02020603050405020304" pitchFamily="18" charset="0"/>
                <a:cs typeface="Times New Roman" panose="02020603050405020304" pitchFamily="18" charset="0"/>
              </a:rPr>
              <a:t>distalizing</a:t>
            </a:r>
            <a:r>
              <a:rPr lang="en-US" dirty="0">
                <a:solidFill>
                  <a:srgbClr val="231F20"/>
                </a:solidFill>
                <a:effectLst/>
                <a:latin typeface="Times New Roman" panose="02020603050405020304" pitchFamily="18" charset="0"/>
                <a:cs typeface="Times New Roman" panose="02020603050405020304" pitchFamily="18" charset="0"/>
              </a:rPr>
              <a:t> effects.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latin typeface="Times New Roman" panose="02020603050405020304" pitchFamily="18" charset="0"/>
                <a:cs typeface="Times New Roman" panose="02020603050405020304" pitchFamily="18" charset="0"/>
              </a:rPr>
              <a:t>F</a:t>
            </a:r>
            <a:r>
              <a:rPr lang="en-US" dirty="0">
                <a:solidFill>
                  <a:srgbClr val="231F20"/>
                </a:solidFill>
                <a:effectLst/>
                <a:latin typeface="Times New Roman" panose="02020603050405020304" pitchFamily="18" charset="0"/>
                <a:cs typeface="Times New Roman" panose="02020603050405020304" pitchFamily="18" charset="0"/>
              </a:rPr>
              <a:t>acebow with outer bow longer than the inner bow and bent upward so that both the point of force application and the line of force lay above the upper molar center of resistance.</a:t>
            </a:r>
            <a:endParaRPr lang="en-US" dirty="0">
              <a:solidFill>
                <a:srgbClr val="231F20"/>
              </a:solidFill>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Clinical management of headgear</a:t>
            </a:r>
            <a:endParaRPr lang="en-IN" dirty="0"/>
          </a:p>
        </p:txBody>
      </p:sp>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As a Class Il molar relationship is corrected, the relative forward movement of the lower arch will produce a crossbite tendency unless the upper arch width is expanded.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must be taken into account from the beginning of treatment.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inner bow should be expanded by 2 mm symmetrically so that when it is placed in one tube, it rests just outside the other tube.</a:t>
            </a:r>
            <a:endParaRPr lang="en-US" dirty="0">
              <a:latin typeface="Times New Roman" panose="02020603050405020304" pitchFamily="18" charset="0"/>
              <a:cs typeface="Times New Roman" panose="02020603050405020304" pitchFamily="18" charset="0"/>
            </a:endParaRPr>
          </a:p>
          <a:p>
            <a:pPr marL="88900" indent="0">
              <a:buNone/>
            </a:pP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5048" y="1292594"/>
            <a:ext cx="6426300" cy="2840400"/>
          </a:xfrm>
        </p:spPr>
        <p:txBody>
          <a:bodyPr/>
          <a:lstStyle/>
          <a:p>
            <a:r>
              <a:rPr lang="en-US" sz="2400" dirty="0">
                <a:latin typeface="Times New Roman" panose="02020603050405020304" pitchFamily="18" charset="0"/>
                <a:cs typeface="Times New Roman" panose="02020603050405020304" pitchFamily="18" charset="0"/>
              </a:rPr>
              <a:t>The patient will need to squeeze the inner bow as it is inserted to make it fit the tubes, thus providing the appropriate molar expansion</a:t>
            </a:r>
            <a:endParaRPr lang="en-IN" sz="2400" dirty="0">
              <a:latin typeface="Times New Roman" panose="02020603050405020304" pitchFamily="18" charset="0"/>
              <a:cs typeface="Times New Roman" panose="02020603050405020304" pitchFamily="18" charset="0"/>
            </a:endParaRPr>
          </a:p>
          <a:p>
            <a:r>
              <a:rPr lang="en-US" sz="2400" dirty="0">
                <a:solidFill>
                  <a:srgbClr val="231F20"/>
                </a:solidFill>
                <a:effectLst/>
                <a:latin typeface="Times New Roman" panose="02020603050405020304" pitchFamily="18" charset="0"/>
                <a:cs typeface="Times New Roman" panose="02020603050405020304" pitchFamily="18" charset="0"/>
              </a:rPr>
              <a:t>Extraoral forces had to be about 150 </a:t>
            </a:r>
            <a:r>
              <a:rPr lang="en-US" sz="2400" i="1" dirty="0">
                <a:solidFill>
                  <a:srgbClr val="231F20"/>
                </a:solidFill>
                <a:effectLst/>
                <a:latin typeface="Times New Roman" panose="02020603050405020304" pitchFamily="18" charset="0"/>
                <a:cs typeface="Times New Roman" panose="02020603050405020304" pitchFamily="18" charset="0"/>
              </a:rPr>
              <a:t>g</a:t>
            </a:r>
            <a:r>
              <a:rPr lang="en-US" sz="2400" dirty="0">
                <a:solidFill>
                  <a:srgbClr val="231F20"/>
                </a:solidFill>
                <a:effectLst/>
                <a:latin typeface="Times New Roman" panose="02020603050405020304" pitchFamily="18" charset="0"/>
                <a:cs typeface="Times New Roman" panose="02020603050405020304" pitchFamily="18" charset="0"/>
              </a:rPr>
              <a:t> per side</a:t>
            </a:r>
            <a:endParaRPr lang="en-US" sz="2400" dirty="0">
              <a:solidFill>
                <a:srgbClr val="231F20"/>
              </a:solidFill>
              <a:effectLst/>
              <a:latin typeface="Times New Roman" panose="02020603050405020304" pitchFamily="18" charset="0"/>
              <a:cs typeface="Times New Roman" panose="02020603050405020304" pitchFamily="18" charset="0"/>
            </a:endParaRPr>
          </a:p>
          <a:p>
            <a:r>
              <a:rPr lang="en-US" sz="2400" dirty="0">
                <a:solidFill>
                  <a:srgbClr val="231F20"/>
                </a:solidFill>
                <a:effectLst/>
                <a:latin typeface="Times New Roman" panose="02020603050405020304" pitchFamily="18" charset="0"/>
                <a:cs typeface="Times New Roman" panose="02020603050405020304" pitchFamily="18" charset="0"/>
              </a:rPr>
              <a:t>worn at least 12 to 14 hours a day</a:t>
            </a:r>
            <a:endParaRPr lang="en-US" sz="2400" dirty="0">
              <a:solidFill>
                <a:srgbClr val="231F20"/>
              </a:solidFill>
              <a:latin typeface="Times New Roman" panose="02020603050405020304" pitchFamily="18" charset="0"/>
              <a:cs typeface="Times New Roman" panose="02020603050405020304" pitchFamily="18" charset="0"/>
            </a:endParaRPr>
          </a:p>
          <a:p>
            <a:r>
              <a:rPr lang="en-US" sz="2400" dirty="0">
                <a:solidFill>
                  <a:srgbClr val="231F20"/>
                </a:solidFill>
                <a:effectLst/>
                <a:latin typeface="Times New Roman" panose="02020603050405020304" pitchFamily="18" charset="0"/>
                <a:cs typeface="Times New Roman" panose="02020603050405020304" pitchFamily="18" charset="0"/>
              </a:rPr>
              <a:t>For the patient’s safety, the neck pad and the occipital cap had to have breakaway traction units.</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dirty="0">
                <a:latin typeface="Times New Roman" panose="02020603050405020304" pitchFamily="18" charset="0"/>
                <a:cs typeface="Times New Roman" panose="02020603050405020304" pitchFamily="18" charset="0"/>
              </a:rPr>
              <a:t>Uses of palatal bar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IN" dirty="0" err="1">
                <a:solidFill>
                  <a:srgbClr val="231F20"/>
                </a:solidFill>
                <a:effectLst/>
                <a:latin typeface="Times New Roman" panose="02020603050405020304" pitchFamily="18" charset="0"/>
                <a:cs typeface="Times New Roman" panose="02020603050405020304" pitchFamily="18" charset="0"/>
              </a:rPr>
              <a:t>Distalization</a:t>
            </a:r>
            <a:r>
              <a:rPr lang="en-IN" dirty="0">
                <a:solidFill>
                  <a:srgbClr val="231F20"/>
                </a:solidFill>
                <a:effectLst/>
                <a:latin typeface="Times New Roman" panose="02020603050405020304" pitchFamily="18" charset="0"/>
                <a:cs typeface="Times New Roman" panose="02020603050405020304" pitchFamily="18" charset="0"/>
              </a:rPr>
              <a:t>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IN" dirty="0">
                <a:solidFill>
                  <a:srgbClr val="231F20"/>
                </a:solidFill>
                <a:effectLst/>
                <a:latin typeface="Times New Roman" panose="02020603050405020304" pitchFamily="18" charset="0"/>
                <a:cs typeface="Times New Roman" panose="02020603050405020304" pitchFamily="18" charset="0"/>
              </a:rPr>
              <a:t> Rotation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IN" dirty="0">
                <a:solidFill>
                  <a:srgbClr val="231F20"/>
                </a:solidFill>
                <a:effectLst/>
                <a:latin typeface="Times New Roman" panose="02020603050405020304" pitchFamily="18" charset="0"/>
                <a:cs typeface="Times New Roman" panose="02020603050405020304" pitchFamily="18" charset="0"/>
              </a:rPr>
              <a:t>Expansion or constriction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IN" dirty="0">
                <a:solidFill>
                  <a:srgbClr val="231F20"/>
                </a:solidFill>
                <a:effectLst/>
                <a:latin typeface="Times New Roman" panose="02020603050405020304" pitchFamily="18" charset="0"/>
                <a:cs typeface="Times New Roman" panose="02020603050405020304" pitchFamily="18" charset="0"/>
              </a:rPr>
              <a:t>Vertical control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IN" dirty="0">
                <a:solidFill>
                  <a:srgbClr val="231F20"/>
                </a:solidFill>
                <a:effectLst/>
                <a:latin typeface="Times New Roman" panose="02020603050405020304" pitchFamily="18" charset="0"/>
                <a:cs typeface="Times New Roman" panose="02020603050405020304" pitchFamily="18" charset="0"/>
              </a:rPr>
              <a:t>Torque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IN" dirty="0">
                <a:solidFill>
                  <a:srgbClr val="231F20"/>
                </a:solidFill>
                <a:effectLst/>
                <a:latin typeface="Times New Roman" panose="02020603050405020304" pitchFamily="18" charset="0"/>
                <a:cs typeface="Times New Roman" panose="02020603050405020304" pitchFamily="18" charset="0"/>
              </a:rPr>
              <a:t>Anchorage increase</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Removable </a:t>
            </a:r>
            <a:r>
              <a:rPr lang="en-IN" dirty="0" err="1"/>
              <a:t>distalizing</a:t>
            </a:r>
            <a:r>
              <a:rPr lang="en-IN" dirty="0"/>
              <a:t> plate</a:t>
            </a:r>
            <a:endParaRPr lang="en-IN" dirty="0"/>
          </a:p>
        </p:txBody>
      </p:sp>
      <p:sp>
        <p:nvSpPr>
          <p:cNvPr id="3" name="Text Placeholder 2"/>
          <p:cNvSpPr>
            <a:spLocks noGrp="1"/>
          </p:cNvSpPr>
          <p:nvPr>
            <p:ph type="body" idx="1"/>
          </p:nvPr>
        </p:nvSpPr>
        <p:spPr/>
        <p:txBody>
          <a:bodyPr/>
          <a:lstStyle/>
          <a:p>
            <a:r>
              <a:rPr lang="en-US" dirty="0">
                <a:solidFill>
                  <a:srgbClr val="231F20"/>
                </a:solidFill>
                <a:effectLst/>
                <a:latin typeface="Times New Roman" panose="02020603050405020304" pitchFamily="18" charset="0"/>
                <a:cs typeface="Times New Roman" panose="02020603050405020304" pitchFamily="18" charset="0"/>
              </a:rPr>
              <a:t>The removable </a:t>
            </a:r>
            <a:r>
              <a:rPr lang="en-US" dirty="0" err="1">
                <a:solidFill>
                  <a:srgbClr val="231F20"/>
                </a:solidFill>
                <a:effectLst/>
                <a:latin typeface="Times New Roman" panose="02020603050405020304" pitchFamily="18" charset="0"/>
                <a:cs typeface="Times New Roman" panose="02020603050405020304" pitchFamily="18" charset="0"/>
              </a:rPr>
              <a:t>distalizing</a:t>
            </a:r>
            <a:r>
              <a:rPr lang="en-US" dirty="0">
                <a:solidFill>
                  <a:srgbClr val="231F20"/>
                </a:solidFill>
                <a:effectLst/>
                <a:latin typeface="Times New Roman" panose="02020603050405020304" pitchFamily="18" charset="0"/>
                <a:cs typeface="Times New Roman" panose="02020603050405020304" pitchFamily="18" charset="0"/>
              </a:rPr>
              <a:t> plate was used to continue </a:t>
            </a:r>
            <a:r>
              <a:rPr lang="en-US" dirty="0" err="1">
                <a:solidFill>
                  <a:srgbClr val="231F20"/>
                </a:solidFill>
                <a:effectLst/>
                <a:latin typeface="Times New Roman" panose="02020603050405020304" pitchFamily="18" charset="0"/>
                <a:cs typeface="Times New Roman" panose="02020603050405020304" pitchFamily="18" charset="0"/>
              </a:rPr>
              <a:t>distalization</a:t>
            </a:r>
            <a:r>
              <a:rPr lang="en-US" dirty="0">
                <a:solidFill>
                  <a:srgbClr val="231F20"/>
                </a:solidFill>
                <a:effectLst/>
                <a:latin typeface="Times New Roman" panose="02020603050405020304" pitchFamily="18" charset="0"/>
                <a:cs typeface="Times New Roman" panose="02020603050405020304" pitchFamily="18" charset="0"/>
              </a:rPr>
              <a:t> of the upper molars when a “super Class I” relationship could not be obtained using only Palatal bars and headgear.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This plate was designed to apply a gentle, constant force of approximately 30 </a:t>
            </a:r>
            <a:r>
              <a:rPr lang="en-US" i="1" dirty="0">
                <a:solidFill>
                  <a:srgbClr val="231F20"/>
                </a:solidFill>
                <a:effectLst/>
                <a:latin typeface="Times New Roman" panose="02020603050405020304" pitchFamily="18" charset="0"/>
                <a:cs typeface="Times New Roman" panose="02020603050405020304" pitchFamily="18" charset="0"/>
              </a:rPr>
              <a:t>g</a:t>
            </a:r>
            <a:r>
              <a:rPr lang="en-US" dirty="0">
                <a:solidFill>
                  <a:srgbClr val="231F20"/>
                </a:solidFill>
                <a:effectLst/>
                <a:latin typeface="Times New Roman" panose="02020603050405020304" pitchFamily="18" charset="0"/>
                <a:cs typeface="Times New Roman" panose="02020603050405020304" pitchFamily="18" charset="0"/>
              </a:rPr>
              <a:t> to the upper first permanent molars with minimal reaction on the upper front teeth. </a:t>
            </a: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1530" y="837757"/>
            <a:ext cx="6426300" cy="2840400"/>
          </a:xfrm>
        </p:spPr>
        <p:txBody>
          <a:bodyPr/>
          <a:lstStyle/>
          <a:p>
            <a:r>
              <a:rPr lang="en-US" dirty="0">
                <a:solidFill>
                  <a:srgbClr val="231F20"/>
                </a:solidFill>
                <a:latin typeface="Times New Roman" panose="02020603050405020304" pitchFamily="18" charset="0"/>
                <a:cs typeface="Times New Roman" panose="02020603050405020304" pitchFamily="18" charset="0"/>
              </a:rPr>
              <a:t>T</a:t>
            </a:r>
            <a:r>
              <a:rPr lang="en-US" dirty="0">
                <a:solidFill>
                  <a:srgbClr val="231F20"/>
                </a:solidFill>
                <a:effectLst/>
                <a:latin typeface="Times New Roman" panose="02020603050405020304" pitchFamily="18" charset="0"/>
                <a:cs typeface="Times New Roman" panose="02020603050405020304" pitchFamily="18" charset="0"/>
              </a:rPr>
              <a:t>hree parts </a:t>
            </a:r>
            <a:endParaRPr lang="en-US" dirty="0">
              <a:solidFill>
                <a:srgbClr val="231F20"/>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488950" indent="-400050">
              <a:buFont typeface="+mj-lt"/>
              <a:buAutoNum type="romanLcPeriod"/>
            </a:pPr>
            <a:r>
              <a:rPr lang="en-US" i="1" u="sng" dirty="0">
                <a:solidFill>
                  <a:srgbClr val="231F20"/>
                </a:solidFill>
                <a:effectLst/>
                <a:latin typeface="Times New Roman" panose="02020603050405020304" pitchFamily="18" charset="0"/>
                <a:cs typeface="Times New Roman" panose="02020603050405020304" pitchFamily="18" charset="0"/>
              </a:rPr>
              <a:t>The active part</a:t>
            </a:r>
            <a:r>
              <a:rPr lang="en-US" i="1" dirty="0">
                <a:solidFill>
                  <a:srgbClr val="231F20"/>
                </a:solidFill>
                <a:effectLst/>
                <a:latin typeface="Times New Roman" panose="02020603050405020304" pitchFamily="18" charset="0"/>
                <a:cs typeface="Times New Roman" panose="02020603050405020304" pitchFamily="18" charset="0"/>
              </a:rPr>
              <a:t>:</a:t>
            </a:r>
            <a:r>
              <a:rPr lang="en-US" dirty="0">
                <a:solidFill>
                  <a:srgbClr val="231F20"/>
                </a:solidFill>
                <a:effectLst/>
                <a:latin typeface="Times New Roman" panose="02020603050405020304" pitchFamily="18" charset="0"/>
                <a:cs typeface="Times New Roman" panose="02020603050405020304" pitchFamily="18" charset="0"/>
              </a:rPr>
              <a:t> two 0.028-inch stainless steel </a:t>
            </a:r>
            <a:r>
              <a:rPr lang="en-US" dirty="0" err="1">
                <a:solidFill>
                  <a:srgbClr val="231F20"/>
                </a:solidFill>
                <a:effectLst/>
                <a:latin typeface="Times New Roman" panose="02020603050405020304" pitchFamily="18" charset="0"/>
                <a:cs typeface="Times New Roman" panose="02020603050405020304" pitchFamily="18" charset="0"/>
              </a:rPr>
              <a:t>distalizing</a:t>
            </a:r>
            <a:r>
              <a:rPr lang="en-US" dirty="0">
                <a:solidFill>
                  <a:srgbClr val="231F20"/>
                </a:solidFill>
                <a:effectLst/>
                <a:latin typeface="Times New Roman" panose="02020603050405020304" pitchFamily="18" charset="0"/>
                <a:cs typeface="Times New Roman" panose="02020603050405020304" pitchFamily="18" charset="0"/>
              </a:rPr>
              <a:t> springs with arms that lay against the mesial surface at the gingival level of the upper first permanent molars </a:t>
            </a:r>
            <a:endParaRPr lang="en-US" dirty="0">
              <a:solidFill>
                <a:srgbClr val="231F20"/>
              </a:solidFill>
              <a:effectLst/>
              <a:latin typeface="Times New Roman" panose="02020603050405020304" pitchFamily="18" charset="0"/>
              <a:cs typeface="Times New Roman" panose="02020603050405020304" pitchFamily="18" charset="0"/>
            </a:endParaRPr>
          </a:p>
          <a:p>
            <a:pPr marL="488950" indent="-400050">
              <a:buFont typeface="+mj-lt"/>
              <a:buAutoNum type="romanLcPeriod"/>
            </a:pPr>
            <a:endParaRPr lang="en-US" dirty="0">
              <a:latin typeface="Times New Roman" panose="02020603050405020304" pitchFamily="18" charset="0"/>
              <a:cs typeface="Times New Roman" panose="02020603050405020304" pitchFamily="18" charset="0"/>
            </a:endParaRPr>
          </a:p>
          <a:p>
            <a:pPr marL="488950" indent="-400050">
              <a:buFont typeface="+mj-lt"/>
              <a:buAutoNum type="romanLcPeriod"/>
            </a:pPr>
            <a:r>
              <a:rPr lang="en-US" i="1" u="sng" dirty="0">
                <a:solidFill>
                  <a:srgbClr val="231F20"/>
                </a:solidFill>
                <a:effectLst/>
                <a:latin typeface="Times New Roman" panose="02020603050405020304" pitchFamily="18" charset="0"/>
                <a:cs typeface="Times New Roman" panose="02020603050405020304" pitchFamily="18" charset="0"/>
              </a:rPr>
              <a:t>The retention part</a:t>
            </a:r>
            <a:r>
              <a:rPr lang="en-US" i="1" dirty="0">
                <a:solidFill>
                  <a:srgbClr val="231F20"/>
                </a:solidFill>
                <a:effectLst/>
                <a:latin typeface="Times New Roman" panose="02020603050405020304" pitchFamily="18" charset="0"/>
                <a:cs typeface="Times New Roman" panose="02020603050405020304" pitchFamily="18" charset="0"/>
              </a:rPr>
              <a:t>:</a:t>
            </a:r>
            <a:r>
              <a:rPr lang="en-US" dirty="0">
                <a:solidFill>
                  <a:srgbClr val="231F20"/>
                </a:solidFill>
                <a:effectLst/>
                <a:latin typeface="Times New Roman" panose="02020603050405020304" pitchFamily="18" charset="0"/>
                <a:cs typeface="Times New Roman" panose="02020603050405020304" pitchFamily="18" charset="0"/>
              </a:rPr>
              <a:t> an anterior 0.017- × 0.025-inch arch covered by a labial screen and having two Adams clasps on the first premolars or the first deciduous molars</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8100" y="287150"/>
            <a:ext cx="6426300" cy="2840400"/>
          </a:xfrm>
        </p:spPr>
        <p:txBody>
          <a:bodyPr/>
          <a:lstStyle/>
          <a:p>
            <a:pPr marL="488950" indent="-400050">
              <a:buFont typeface="+mj-lt"/>
              <a:buAutoNum type="romanLcPeriod"/>
            </a:pPr>
            <a:endParaRPr lang="en-US" dirty="0">
              <a:latin typeface="Times New Roman" panose="02020603050405020304" pitchFamily="18" charset="0"/>
              <a:cs typeface="Times New Roman" panose="02020603050405020304" pitchFamily="18" charset="0"/>
            </a:endParaRPr>
          </a:p>
          <a:p>
            <a:pPr marL="88900" indent="0">
              <a:buNone/>
            </a:pPr>
            <a:r>
              <a:rPr lang="en-US" dirty="0">
                <a:solidFill>
                  <a:schemeClr val="accent1">
                    <a:lumMod val="75000"/>
                  </a:schemeClr>
                </a:solidFill>
                <a:effectLst/>
                <a:latin typeface="Times New Roman" panose="02020603050405020304" pitchFamily="18" charset="0"/>
                <a:cs typeface="Times New Roman" panose="02020603050405020304" pitchFamily="18" charset="0"/>
              </a:rPr>
              <a:t>iii.  </a:t>
            </a:r>
            <a:r>
              <a:rPr lang="en-US" i="1" u="sng" dirty="0">
                <a:solidFill>
                  <a:srgbClr val="231F20"/>
                </a:solidFill>
                <a:effectLst/>
                <a:latin typeface="Times New Roman" panose="02020603050405020304" pitchFamily="18" charset="0"/>
                <a:cs typeface="Times New Roman" panose="02020603050405020304" pitchFamily="18" charset="0"/>
              </a:rPr>
              <a:t>The anterior bite plane</a:t>
            </a:r>
            <a:r>
              <a:rPr lang="en-US" i="1" dirty="0">
                <a:solidFill>
                  <a:srgbClr val="231F20"/>
                </a:solidFill>
                <a:effectLst/>
                <a:latin typeface="Times New Roman" panose="02020603050405020304" pitchFamily="18" charset="0"/>
                <a:cs typeface="Times New Roman" panose="02020603050405020304" pitchFamily="18" charset="0"/>
              </a:rPr>
              <a:t>:</a:t>
            </a:r>
            <a:r>
              <a:rPr lang="en-US" dirty="0">
                <a:solidFill>
                  <a:srgbClr val="231F20"/>
                </a:solidFill>
                <a:effectLst/>
                <a:latin typeface="Times New Roman" panose="02020603050405020304" pitchFamily="18" charset="0"/>
                <a:cs typeface="Times New Roman" panose="02020603050405020304" pitchFamily="18" charset="0"/>
              </a:rPr>
              <a:t> </a:t>
            </a:r>
            <a:r>
              <a:rPr lang="en-US" dirty="0" err="1">
                <a:solidFill>
                  <a:srgbClr val="231F20"/>
                </a:solidFill>
                <a:effectLst/>
                <a:latin typeface="Times New Roman" panose="02020603050405020304" pitchFamily="18" charset="0"/>
                <a:cs typeface="Times New Roman" panose="02020603050405020304" pitchFamily="18" charset="0"/>
              </a:rPr>
              <a:t>disclusion</a:t>
            </a:r>
            <a:r>
              <a:rPr lang="en-US" dirty="0">
                <a:solidFill>
                  <a:srgbClr val="231F20"/>
                </a:solidFill>
                <a:effectLst/>
                <a:latin typeface="Times New Roman" panose="02020603050405020304" pitchFamily="18" charset="0"/>
                <a:cs typeface="Times New Roman" panose="02020603050405020304" pitchFamily="18" charset="0"/>
              </a:rPr>
              <a:t> aids in the distal </a:t>
            </a:r>
            <a:br>
              <a:rPr lang="en-US" dirty="0">
                <a:solidFill>
                  <a:srgbClr val="231F20"/>
                </a:solidFill>
                <a:effectLst/>
                <a:latin typeface="Times New Roman" panose="02020603050405020304" pitchFamily="18" charset="0"/>
                <a:cs typeface="Times New Roman" panose="02020603050405020304" pitchFamily="18" charset="0"/>
              </a:rPr>
            </a:br>
            <a:r>
              <a:rPr lang="en-US" dirty="0">
                <a:solidFill>
                  <a:srgbClr val="231F20"/>
                </a:solidFill>
                <a:effectLst/>
                <a:latin typeface="Times New Roman" panose="02020603050405020304" pitchFamily="18" charset="0"/>
                <a:cs typeface="Times New Roman" panose="02020603050405020304" pitchFamily="18" charset="0"/>
              </a:rPr>
              <a:t>      movement of the upper molars.</a:t>
            </a:r>
            <a:endParaRPr lang="en-IN"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rotWithShape="1">
          <a:blip r:embed="rId1"/>
          <a:srcRect l="14306" t="29277" r="53194" b="32584"/>
          <a:stretch>
            <a:fillRect/>
          </a:stretch>
        </p:blipFill>
        <p:spPr>
          <a:xfrm>
            <a:off x="2235200" y="1625599"/>
            <a:ext cx="4896668" cy="3230751"/>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INTRODUCTION</a:t>
            </a:r>
            <a:endParaRPr lang="en-IN" dirty="0"/>
          </a:p>
        </p:txBody>
      </p:sp>
      <p:sp>
        <p:nvSpPr>
          <p:cNvPr id="3" name="Text Placeholder 2"/>
          <p:cNvSpPr>
            <a:spLocks noGrp="1"/>
          </p:cNvSpPr>
          <p:nvPr>
            <p:ph type="body" idx="1"/>
          </p:nvPr>
        </p:nvSpPr>
        <p:spPr/>
        <p:txBody>
          <a:bodyPr/>
          <a:lstStyle/>
          <a:p>
            <a:pPr algn="l"/>
            <a:r>
              <a:rPr lang="en-US" b="0" i="0" dirty="0">
                <a:solidFill>
                  <a:srgbClr val="231F20"/>
                </a:solidFill>
                <a:effectLst/>
                <a:latin typeface="Times New Roman" panose="02020603050405020304" pitchFamily="18" charset="0"/>
                <a:cs typeface="Times New Roman" panose="02020603050405020304" pitchFamily="18" charset="0"/>
              </a:rPr>
              <a:t>In 1982 William Kingsley - first dentist to achieve correction of Class II molar relation to Class I by means of headgear. </a:t>
            </a:r>
            <a:endParaRPr lang="en-US" b="0" i="0" dirty="0">
              <a:solidFill>
                <a:srgbClr val="231F20"/>
              </a:solidFill>
              <a:effectLst/>
              <a:latin typeface="Times New Roman" panose="02020603050405020304" pitchFamily="18" charset="0"/>
              <a:cs typeface="Times New Roman" panose="02020603050405020304" pitchFamily="18" charset="0"/>
            </a:endParaRPr>
          </a:p>
          <a:p>
            <a:pPr algn="l"/>
            <a:endParaRPr lang="en-US" b="0" i="0" dirty="0">
              <a:solidFill>
                <a:srgbClr val="231F20"/>
              </a:solidFill>
              <a:effectLst/>
              <a:latin typeface="Times New Roman" panose="02020603050405020304" pitchFamily="18" charset="0"/>
              <a:cs typeface="Times New Roman" panose="02020603050405020304" pitchFamily="18" charset="0"/>
            </a:endParaRPr>
          </a:p>
          <a:p>
            <a:pPr algn="l"/>
            <a:r>
              <a:rPr lang="en-US" b="0" i="0" dirty="0">
                <a:solidFill>
                  <a:srgbClr val="231F20"/>
                </a:solidFill>
                <a:effectLst/>
                <a:latin typeface="Times New Roman" panose="02020603050405020304" pitchFamily="18" charset="0"/>
                <a:cs typeface="Times New Roman" panose="02020603050405020304" pitchFamily="18" charset="0"/>
              </a:rPr>
              <a:t>Later Oppenheim used occipital anchorage for moving maxillary teeth distally into correct relationship without disturbing mandibular teeth. </a:t>
            </a:r>
            <a:endParaRPr lang="en-US" b="0" i="0" dirty="0">
              <a:solidFill>
                <a:srgbClr val="231F20"/>
              </a:solidFill>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Clinical management</a:t>
            </a:r>
            <a:endParaRPr lang="en-IN" dirty="0"/>
          </a:p>
        </p:txBody>
      </p:sp>
      <p:sp>
        <p:nvSpPr>
          <p:cNvPr id="3" name="Text Placeholder 2"/>
          <p:cNvSpPr>
            <a:spLocks noGrp="1"/>
          </p:cNvSpPr>
          <p:nvPr>
            <p:ph type="body" idx="1"/>
          </p:nvPr>
        </p:nvSpPr>
        <p:spPr/>
        <p:txBody>
          <a:bodyPr/>
          <a:lstStyle/>
          <a:p>
            <a:r>
              <a:rPr lang="en-US" dirty="0">
                <a:solidFill>
                  <a:srgbClr val="231F20"/>
                </a:solidFill>
                <a:latin typeface="Times New Roman" panose="02020603050405020304" pitchFamily="18" charset="0"/>
                <a:cs typeface="Times New Roman" panose="02020603050405020304" pitchFamily="18" charset="0"/>
              </a:rPr>
              <a:t>W</a:t>
            </a:r>
            <a:r>
              <a:rPr lang="en-US" dirty="0">
                <a:solidFill>
                  <a:srgbClr val="231F20"/>
                </a:solidFill>
                <a:effectLst/>
                <a:latin typeface="Times New Roman" panose="02020603050405020304" pitchFamily="18" charset="0"/>
                <a:cs typeface="Times New Roman" panose="02020603050405020304" pitchFamily="18" charset="0"/>
              </a:rPr>
              <a:t>orn 24 hours a day except for meals and hygiene. It always had to be used with the extraoral force to control molar roots and obtain a distal bodily movement.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The springs had to be very lightly activated.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An activation of 2.0 to 2.5 mm per side gave approximately 30 </a:t>
            </a:r>
            <a:r>
              <a:rPr lang="en-US" i="1" dirty="0">
                <a:solidFill>
                  <a:srgbClr val="231F20"/>
                </a:solidFill>
                <a:effectLst/>
                <a:latin typeface="Times New Roman" panose="02020603050405020304" pitchFamily="18" charset="0"/>
                <a:cs typeface="Times New Roman" panose="02020603050405020304" pitchFamily="18" charset="0"/>
              </a:rPr>
              <a:t>g</a:t>
            </a:r>
            <a:r>
              <a:rPr lang="en-US" dirty="0">
                <a:solidFill>
                  <a:srgbClr val="231F20"/>
                </a:solidFill>
                <a:effectLst/>
                <a:latin typeface="Times New Roman" panose="02020603050405020304" pitchFamily="18" charset="0"/>
                <a:cs typeface="Times New Roman" panose="02020603050405020304" pitchFamily="18" charset="0"/>
              </a:rPr>
              <a:t> of distal force either bilaterally</a:t>
            </a: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HERBST APPLIANCE</a:t>
            </a:r>
            <a:endParaRPr lang="en-IN" dirty="0"/>
          </a:p>
        </p:txBody>
      </p:sp>
      <p:sp>
        <p:nvSpPr>
          <p:cNvPr id="3" name="Text Placeholder 2"/>
          <p:cNvSpPr>
            <a:spLocks noGrp="1"/>
          </p:cNvSpPr>
          <p:nvPr>
            <p:ph type="body" idx="1"/>
          </p:nvPr>
        </p:nvSpPr>
        <p:spPr>
          <a:xfrm>
            <a:off x="1099685" y="1280208"/>
            <a:ext cx="6426300" cy="2840400"/>
          </a:xfrm>
        </p:spPr>
        <p:txBody>
          <a:bodyPr/>
          <a:lstStyle/>
          <a:p>
            <a:r>
              <a:rPr lang="en-US" dirty="0">
                <a:solidFill>
                  <a:srgbClr val="000000"/>
                </a:solidFill>
                <a:effectLst/>
                <a:latin typeface="Times New Roman" panose="02020603050405020304" pitchFamily="18" charset="0"/>
              </a:rPr>
              <a:t>Emil Herbst in 1905, originally designed the appliance and was later </a:t>
            </a:r>
            <a:r>
              <a:rPr lang="en-US" dirty="0" err="1">
                <a:solidFill>
                  <a:srgbClr val="000000"/>
                </a:solidFill>
                <a:effectLst/>
                <a:latin typeface="Times New Roman" panose="02020603050405020304" pitchFamily="18" charset="0"/>
              </a:rPr>
              <a:t>popularised</a:t>
            </a:r>
            <a:r>
              <a:rPr lang="en-US" dirty="0">
                <a:solidFill>
                  <a:srgbClr val="000000"/>
                </a:solidFill>
                <a:effectLst/>
                <a:latin typeface="Times New Roman" panose="02020603050405020304" pitchFamily="18" charset="0"/>
              </a:rPr>
              <a:t> by </a:t>
            </a:r>
            <a:r>
              <a:rPr lang="en-US" dirty="0" err="1">
                <a:solidFill>
                  <a:srgbClr val="000000"/>
                </a:solidFill>
                <a:effectLst/>
                <a:latin typeface="Times New Roman" panose="02020603050405020304" pitchFamily="18" charset="0"/>
              </a:rPr>
              <a:t>Pancharz</a:t>
            </a:r>
            <a:r>
              <a:rPr lang="en-US" dirty="0">
                <a:solidFill>
                  <a:srgbClr val="000000"/>
                </a:solidFill>
                <a:effectLst/>
                <a:latin typeface="Times New Roman" panose="02020603050405020304" pitchFamily="18" charset="0"/>
              </a:rPr>
              <a:t>. .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In 1989, John R Valant used the same appliance and observed 10mm of increase in the arch length.</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olidFill>
                  <a:srgbClr val="000000"/>
                </a:solidFill>
                <a:effectLst/>
                <a:latin typeface="Times New Roman" panose="02020603050405020304" pitchFamily="18" charset="0"/>
              </a:rPr>
              <a:t>It controls the direction of mandibular growth and also has the ability to inhibit maxillary growth in the sagittal direction.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The dental changes include </a:t>
            </a:r>
            <a:r>
              <a:rPr lang="en-US" dirty="0" err="1">
                <a:solidFill>
                  <a:srgbClr val="000000"/>
                </a:solidFill>
                <a:effectLst/>
                <a:latin typeface="Times New Roman" panose="02020603050405020304" pitchFamily="18" charset="0"/>
              </a:rPr>
              <a:t>distalization</a:t>
            </a:r>
            <a:r>
              <a:rPr lang="en-US" dirty="0">
                <a:solidFill>
                  <a:srgbClr val="000000"/>
                </a:solidFill>
                <a:effectLst/>
                <a:latin typeface="Times New Roman" panose="02020603050405020304" pitchFamily="18" charset="0"/>
              </a:rPr>
              <a:t> of the maxillary molars and mesial movement of the mandibular molars and incisors</a:t>
            </a:r>
            <a:endParaRPr lang="en-US" dirty="0">
              <a:solidFill>
                <a:srgbClr val="000000"/>
              </a:solidFill>
              <a:effectLst/>
              <a:latin typeface="Times New Roman" panose="02020603050405020304" pitchFamily="18" charset="0"/>
            </a:endParaRP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8" name="Picture 7"/>
          <p:cNvPicPr>
            <a:picLocks noChangeAspect="1"/>
          </p:cNvPicPr>
          <p:nvPr/>
        </p:nvPicPr>
        <p:blipFill rotWithShape="1">
          <a:blip r:embed="rId1"/>
          <a:srcRect l="9304" t="7902" r="32632" b="73086"/>
          <a:stretch>
            <a:fillRect/>
          </a:stretch>
        </p:blipFill>
        <p:spPr>
          <a:xfrm>
            <a:off x="818725" y="1409700"/>
            <a:ext cx="7506550" cy="2755900"/>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5981" y="1303150"/>
            <a:ext cx="6426300" cy="2840400"/>
          </a:xfrm>
        </p:spPr>
        <p:txBody>
          <a:bodyPr/>
          <a:lstStyle/>
          <a:p>
            <a:r>
              <a:rPr lang="en-IN" dirty="0"/>
              <a:t>It is a rigid intermaxillary </a:t>
            </a:r>
            <a:br>
              <a:rPr lang="en-IN" dirty="0"/>
            </a:br>
            <a:r>
              <a:rPr lang="en-IN" dirty="0"/>
              <a:t>appliance</a:t>
            </a:r>
            <a:endParaRPr lang="en-IN" dirty="0"/>
          </a:p>
          <a:p>
            <a:r>
              <a:rPr lang="en-IN" dirty="0"/>
              <a:t>Telescopic mechanism</a:t>
            </a:r>
            <a:br>
              <a:rPr lang="en-IN" dirty="0"/>
            </a:br>
            <a:r>
              <a:rPr lang="en-IN" dirty="0"/>
              <a:t>- tube</a:t>
            </a:r>
            <a:br>
              <a:rPr lang="en-IN" dirty="0"/>
            </a:br>
            <a:r>
              <a:rPr lang="en-IN" dirty="0"/>
              <a:t>- plunger</a:t>
            </a:r>
            <a:br>
              <a:rPr lang="en-IN" dirty="0"/>
            </a:br>
            <a:r>
              <a:rPr lang="en-IN" dirty="0"/>
              <a:t>- 2 pivots</a:t>
            </a:r>
            <a:br>
              <a:rPr lang="en-IN" dirty="0"/>
            </a:br>
            <a:r>
              <a:rPr lang="en-IN" dirty="0"/>
              <a:t>- 2 locking screws</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rotWithShape="1">
          <a:blip r:embed="rId1"/>
          <a:srcRect l="30105" t="2469" r="39484" b="67654"/>
          <a:stretch>
            <a:fillRect/>
          </a:stretch>
        </p:blipFill>
        <p:spPr>
          <a:xfrm>
            <a:off x="4798422" y="295422"/>
            <a:ext cx="4154654" cy="4698253"/>
          </a:xfrm>
          <a:prstGeom prst="rect">
            <a:avLst/>
          </a:prstGeom>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8751" t="30371" r="1828" b="6667"/>
          <a:stretch>
            <a:fillRect/>
          </a:stretch>
        </p:blipFill>
        <p:spPr>
          <a:xfrm>
            <a:off x="1626508" y="88900"/>
            <a:ext cx="6402493" cy="5054600"/>
          </a:xfrm>
          <a:prstGeom prst="rect">
            <a:avLst/>
          </a:prstGeom>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sz="2400" dirty="0">
                <a:latin typeface="Times New Roman" panose="02020603050405020304" pitchFamily="18" charset="0"/>
                <a:cs typeface="Times New Roman" panose="02020603050405020304" pitchFamily="18" charset="0"/>
              </a:rPr>
              <a:t>Advantage:</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requires less pt compliance</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Disadvantage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breakage </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JASPER JUMPER</a:t>
            </a:r>
            <a:endParaRPr lang="en-IN" dirty="0"/>
          </a:p>
        </p:txBody>
      </p:sp>
      <p:sp>
        <p:nvSpPr>
          <p:cNvPr id="3" name="Text Placeholder 2"/>
          <p:cNvSpPr>
            <a:spLocks noGrp="1"/>
          </p:cNvSpPr>
          <p:nvPr>
            <p:ph type="body" idx="1"/>
          </p:nvPr>
        </p:nvSpPr>
        <p:spPr>
          <a:xfrm>
            <a:off x="1168511" y="1309705"/>
            <a:ext cx="6426300" cy="2840400"/>
          </a:xfrm>
        </p:spPr>
        <p:txBody>
          <a:bodyPr/>
          <a:lstStyle/>
          <a:p>
            <a:r>
              <a:rPr lang="en-US" dirty="0">
                <a:solidFill>
                  <a:srgbClr val="000000"/>
                </a:solidFill>
                <a:effectLst/>
                <a:latin typeface="Times New Roman" panose="02020603050405020304" pitchFamily="18" charset="0"/>
              </a:rPr>
              <a:t>In 1987, James J. Jasper made an appliance which was identical to the </a:t>
            </a:r>
            <a:r>
              <a:rPr lang="en-US" dirty="0" err="1">
                <a:solidFill>
                  <a:srgbClr val="000000"/>
                </a:solidFill>
                <a:effectLst/>
                <a:latin typeface="Times New Roman" panose="02020603050405020304" pitchFamily="18" charset="0"/>
              </a:rPr>
              <a:t>herbst</a:t>
            </a:r>
            <a:r>
              <a:rPr lang="en-US" dirty="0">
                <a:solidFill>
                  <a:srgbClr val="000000"/>
                </a:solidFill>
                <a:effectLst/>
                <a:latin typeface="Times New Roman" panose="02020603050405020304" pitchFamily="18" charset="0"/>
              </a:rPr>
              <a:t> device.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Flexible intermaxillary appliance</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The appliance comprises of two vinyl coated </a:t>
            </a:r>
            <a:r>
              <a:rPr lang="en-US" dirty="0" err="1">
                <a:solidFill>
                  <a:srgbClr val="000000"/>
                </a:solidFill>
                <a:effectLst/>
                <a:latin typeface="Times New Roman" panose="02020603050405020304" pitchFamily="18" charset="0"/>
              </a:rPr>
              <a:t>auxillary</a:t>
            </a:r>
            <a:r>
              <a:rPr lang="en-US" dirty="0">
                <a:solidFill>
                  <a:srgbClr val="000000"/>
                </a:solidFill>
                <a:effectLst/>
                <a:latin typeface="Times New Roman" panose="02020603050405020304" pitchFamily="18" charset="0"/>
              </a:rPr>
              <a:t> springs attached to banded upper and lower fixed appliances.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In the posterior region, the springs are fixed to maxillary first molars and anteriorly to mandibular </a:t>
            </a:r>
            <a:r>
              <a:rPr lang="en-US" dirty="0" err="1">
                <a:solidFill>
                  <a:srgbClr val="000000"/>
                </a:solidFill>
                <a:effectLst/>
                <a:latin typeface="Times New Roman" panose="02020603050405020304" pitchFamily="18" charset="0"/>
              </a:rPr>
              <a:t>archwire</a:t>
            </a:r>
            <a:r>
              <a:rPr lang="en-US" dirty="0">
                <a:solidFill>
                  <a:srgbClr val="000000"/>
                </a:solidFill>
                <a:effectLst/>
                <a:latin typeface="Times New Roman" panose="02020603050405020304" pitchFamily="18" charset="0"/>
              </a:rPr>
              <a:t>. </a:t>
            </a:r>
            <a:endParaRPr lang="en-US" dirty="0">
              <a:solidFill>
                <a:srgbClr val="000000"/>
              </a:solidFill>
              <a:effectLst/>
              <a:latin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olidFill>
                  <a:srgbClr val="000000"/>
                </a:solidFill>
                <a:effectLst/>
                <a:latin typeface="Times New Roman" panose="02020603050405020304" pitchFamily="18" charset="0"/>
              </a:rPr>
              <a:t>Transpalatal bar and lower lingual arch are used for anchorage.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This appliance is similar to Herbst appliance it controls the direction of mandibular growth and also has the ability to inhibit maxillary growth in the </a:t>
            </a:r>
            <a:r>
              <a:rPr lang="en-US" dirty="0" err="1">
                <a:solidFill>
                  <a:srgbClr val="000000"/>
                </a:solidFill>
                <a:effectLst/>
                <a:latin typeface="Times New Roman" panose="02020603050405020304" pitchFamily="18" charset="0"/>
              </a:rPr>
              <a:t>sagital</a:t>
            </a:r>
            <a:r>
              <a:rPr lang="en-US" dirty="0">
                <a:solidFill>
                  <a:srgbClr val="000000"/>
                </a:solidFill>
                <a:effectLst/>
                <a:latin typeface="Times New Roman" panose="02020603050405020304" pitchFamily="18" charset="0"/>
              </a:rPr>
              <a:t> direction.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This appliance also causes molar </a:t>
            </a:r>
            <a:r>
              <a:rPr lang="en-US" dirty="0" err="1">
                <a:solidFill>
                  <a:srgbClr val="000000"/>
                </a:solidFill>
                <a:effectLst/>
                <a:latin typeface="Times New Roman" panose="02020603050405020304" pitchFamily="18" charset="0"/>
              </a:rPr>
              <a:t>distalization</a:t>
            </a:r>
            <a:r>
              <a:rPr lang="en-US" dirty="0">
                <a:solidFill>
                  <a:srgbClr val="000000"/>
                </a:solidFill>
                <a:effectLst/>
                <a:latin typeface="Times New Roman" panose="02020603050405020304" pitchFamily="18" charset="0"/>
              </a:rPr>
              <a:t> and mesial movement of mandibular dentoalveolar segment</a:t>
            </a:r>
            <a:endParaRPr lang="en-IN" dirty="0"/>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appropriate size of the Jasper Jumper is determined by guiding the mandible in centric relation and measuring the distance between the mesial of the maxillary first molar headgear tube and the point of insertion to the mandibular arch at the distal of the small plastic beads, adding 12 mm.</a:t>
            </a:r>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solidFill>
                <a:srgbClr val="231F20"/>
              </a:solidFill>
              <a:latin typeface="Times New Roman" panose="02020603050405020304" pitchFamily="18" charset="0"/>
              <a:cs typeface="Times New Roman" panose="02020603050405020304" pitchFamily="18" charset="0"/>
            </a:endParaRPr>
          </a:p>
          <a:p>
            <a:r>
              <a:rPr lang="en-US" b="0" i="0" dirty="0">
                <a:solidFill>
                  <a:srgbClr val="231F20"/>
                </a:solidFill>
                <a:effectLst/>
                <a:latin typeface="Times New Roman" panose="02020603050405020304" pitchFamily="18" charset="0"/>
                <a:cs typeface="Times New Roman" panose="02020603050405020304" pitchFamily="18" charset="0"/>
              </a:rPr>
              <a:t>Gould (1957)  first to discuss about unilateral </a:t>
            </a:r>
            <a:r>
              <a:rPr lang="en-US" b="0" i="0" dirty="0" err="1">
                <a:solidFill>
                  <a:srgbClr val="231F20"/>
                </a:solidFill>
                <a:effectLst/>
                <a:latin typeface="Times New Roman" panose="02020603050405020304" pitchFamily="18" charset="0"/>
                <a:cs typeface="Times New Roman" panose="02020603050405020304" pitchFamily="18" charset="0"/>
              </a:rPr>
              <a:t>distalization</a:t>
            </a:r>
            <a:r>
              <a:rPr lang="en-US" b="0" i="0" dirty="0">
                <a:solidFill>
                  <a:srgbClr val="231F20"/>
                </a:solidFill>
                <a:effectLst/>
                <a:latin typeface="Times New Roman" panose="02020603050405020304" pitchFamily="18" charset="0"/>
                <a:cs typeface="Times New Roman" panose="02020603050405020304" pitchFamily="18" charset="0"/>
              </a:rPr>
              <a:t> of molars with extra-oral force. </a:t>
            </a:r>
            <a:endParaRPr lang="en-US" b="0" i="0" dirty="0">
              <a:solidFill>
                <a:srgbClr val="231F20"/>
              </a:solidFill>
              <a:effectLst/>
              <a:latin typeface="Times New Roman" panose="02020603050405020304" pitchFamily="18" charset="0"/>
              <a:cs typeface="Times New Roman" panose="02020603050405020304" pitchFamily="18" charset="0"/>
            </a:endParaRPr>
          </a:p>
          <a:p>
            <a:endParaRPr lang="en-US" b="0" i="0" dirty="0">
              <a:solidFill>
                <a:srgbClr val="231F20"/>
              </a:solidFill>
              <a:effectLst/>
              <a:latin typeface="Times New Roman" panose="02020603050405020304" pitchFamily="18" charset="0"/>
              <a:cs typeface="Times New Roman" panose="02020603050405020304" pitchFamily="18" charset="0"/>
            </a:endParaRPr>
          </a:p>
          <a:p>
            <a:r>
              <a:rPr lang="en-US" b="0" i="0" dirty="0">
                <a:solidFill>
                  <a:srgbClr val="231F20"/>
                </a:solidFill>
                <a:effectLst/>
                <a:latin typeface="Times New Roman" panose="02020603050405020304" pitchFamily="18" charset="0"/>
                <a:cs typeface="Times New Roman" panose="02020603050405020304" pitchFamily="18" charset="0"/>
              </a:rPr>
              <a:t>Graber T-M. (1969) extracted the maxillary II molar and </a:t>
            </a:r>
            <a:r>
              <a:rPr lang="en-US" b="0" i="0" dirty="0" err="1">
                <a:solidFill>
                  <a:srgbClr val="231F20"/>
                </a:solidFill>
                <a:effectLst/>
                <a:latin typeface="Times New Roman" panose="02020603050405020304" pitchFamily="18" charset="0"/>
                <a:cs typeface="Times New Roman" panose="02020603050405020304" pitchFamily="18" charset="0"/>
              </a:rPr>
              <a:t>distalized</a:t>
            </a:r>
            <a:r>
              <a:rPr lang="en-US" b="0" i="0" dirty="0">
                <a:solidFill>
                  <a:srgbClr val="231F20"/>
                </a:solidFill>
                <a:effectLst/>
                <a:latin typeface="Times New Roman" panose="02020603050405020304" pitchFamily="18" charset="0"/>
                <a:cs typeface="Times New Roman" panose="02020603050405020304" pitchFamily="18" charset="0"/>
              </a:rPr>
              <a:t> the first molar to correct class II div.1</a:t>
            </a:r>
            <a:endParaRPr lang="en-US" b="0" i="0" dirty="0">
              <a:solidFill>
                <a:srgbClr val="231F20"/>
              </a:solidFill>
              <a:effectLst/>
              <a:latin typeface="Times New Roman" panose="02020603050405020304" pitchFamily="18" charset="0"/>
              <a:cs typeface="Times New Roman" panose="02020603050405020304" pitchFamily="18" charset="0"/>
            </a:endParaRPr>
          </a:p>
          <a:p>
            <a:endParaRPr lang="en-US" b="0" i="0" dirty="0">
              <a:solidFill>
                <a:srgbClr val="231F20"/>
              </a:solidFill>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dirty="0">
                <a:latin typeface="Times New Roman" panose="02020603050405020304" pitchFamily="18" charset="0"/>
                <a:cs typeface="Times New Roman" panose="02020603050405020304" pitchFamily="18" charset="0"/>
              </a:rPr>
              <a:t>2 parts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force module ----- flexible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7 lengths available (26-38 mm)</a:t>
            </a:r>
            <a:endParaRPr lang="en-IN" dirty="0">
              <a:latin typeface="Times New Roman" panose="02020603050405020304" pitchFamily="18" charset="0"/>
              <a:cs typeface="Times New Roman" panose="02020603050405020304" pitchFamily="18" charset="0"/>
            </a:endParaRPr>
          </a:p>
          <a:p>
            <a:pPr marL="88900" indent="0">
              <a:buNone/>
            </a:pPr>
            <a:r>
              <a:rPr lang="en-IN" dirty="0">
                <a:latin typeface="Times New Roman" panose="02020603050405020304" pitchFamily="18" charset="0"/>
                <a:cs typeface="Times New Roman" panose="02020603050405020304" pitchFamily="18" charset="0"/>
              </a:rPr>
              <a:t>     - anchor parts</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8" name="Picture 7"/>
          <p:cNvPicPr>
            <a:picLocks noChangeAspect="1"/>
          </p:cNvPicPr>
          <p:nvPr/>
        </p:nvPicPr>
        <p:blipFill>
          <a:blip r:embed="rId1"/>
          <a:stretch>
            <a:fillRect/>
          </a:stretch>
        </p:blipFill>
        <p:spPr>
          <a:xfrm>
            <a:off x="1372311" y="121920"/>
            <a:ext cx="6247689" cy="5021580"/>
          </a:xfrm>
          <a:prstGeom prst="rect">
            <a:avLst/>
          </a:prstGeom>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2067" y="1351902"/>
            <a:ext cx="6426300" cy="2840400"/>
          </a:xfrm>
        </p:spPr>
        <p:txBody>
          <a:bodyPr/>
          <a:lstStyle/>
          <a:p>
            <a:r>
              <a:rPr lang="en-US" sz="2400" dirty="0">
                <a:latin typeface="Times New Roman" panose="02020603050405020304" pitchFamily="18" charset="0"/>
                <a:cs typeface="Times New Roman" panose="02020603050405020304" pitchFamily="18" charset="0"/>
              </a:rPr>
              <a:t> The force module is anchored to the upper headgear tube with a ball-pin passing through the upper hole of the jumper and through the distal end of the headgear tube.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small plastic bead is slid onto the </a:t>
            </a:r>
            <a:r>
              <a:rPr lang="en-US" sz="2400" dirty="0" err="1">
                <a:latin typeface="Times New Roman" panose="02020603050405020304" pitchFamily="18" charset="0"/>
                <a:cs typeface="Times New Roman" panose="02020603050405020304" pitchFamily="18" charset="0"/>
              </a:rPr>
              <a:t>archwire</a:t>
            </a:r>
            <a:r>
              <a:rPr lang="en-US" sz="2400" dirty="0">
                <a:latin typeface="Times New Roman" panose="02020603050405020304" pitchFamily="18" charset="0"/>
                <a:cs typeface="Times New Roman" panose="02020603050405020304" pitchFamily="18" charset="0"/>
              </a:rPr>
              <a:t> to provide an anterior stop, followed by the lower end of the jumper, and then the arch is ligated in place</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A light, continuous force</a:t>
            </a:r>
            <a:endParaRPr lang="en-I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FORSUS</a:t>
            </a:r>
            <a:endParaRPr lang="en-IN" dirty="0"/>
          </a:p>
        </p:txBody>
      </p:sp>
      <p:sp>
        <p:nvSpPr>
          <p:cNvPr id="3" name="Text Placeholder 2"/>
          <p:cNvSpPr>
            <a:spLocks noGrp="1"/>
          </p:cNvSpPr>
          <p:nvPr>
            <p:ph type="body" idx="1"/>
          </p:nvPr>
        </p:nvSpPr>
        <p:spPr/>
        <p:txBody>
          <a:bodyPr/>
          <a:lstStyle/>
          <a:p>
            <a:r>
              <a:rPr lang="en-IN" dirty="0"/>
              <a:t>FORSUS NITINOL FLAT SPRING</a:t>
            </a:r>
            <a:br>
              <a:rPr lang="en-IN" dirty="0"/>
            </a:br>
            <a:r>
              <a:rPr lang="en-IN" dirty="0"/>
              <a:t>- </a:t>
            </a:r>
            <a:r>
              <a:rPr lang="en-US" dirty="0">
                <a:latin typeface="Times New Roman" panose="02020603050405020304" pitchFamily="18" charset="0"/>
                <a:cs typeface="Times New Roman" panose="02020603050405020304" pitchFamily="18" charset="0"/>
              </a:rPr>
              <a:t>flexible intermaxillary appliance which keeps the mandible in a continuous protruded position</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0.5 x 3.0 mm </a:t>
            </a:r>
            <a:r>
              <a:rPr lang="en-US" dirty="0" err="1">
                <a:latin typeface="Times New Roman" panose="02020603050405020304" pitchFamily="18" charset="0"/>
                <a:cs typeface="Times New Roman" panose="02020603050405020304" pitchFamily="18" charset="0"/>
              </a:rPr>
              <a:t>springbar</a:t>
            </a:r>
            <a:r>
              <a:rPr lang="en-US" dirty="0">
                <a:latin typeface="Times New Roman" panose="02020603050405020304" pitchFamily="18" charset="0"/>
                <a:cs typeface="Times New Roman" panose="02020603050405020304" pitchFamily="18" charset="0"/>
              </a:rPr>
              <a:t> (45% nickel, 55% titanium) covered with a transparent plastic coating and with its bent ends attaching to bands and archwires.</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attached to the headgear tubes of the maxillary first molar bands and to the mandibular </a:t>
            </a:r>
            <a:r>
              <a:rPr lang="en-US" dirty="0" err="1">
                <a:latin typeface="Times New Roman" panose="02020603050405020304" pitchFamily="18" charset="0"/>
                <a:cs typeface="Times New Roman" panose="02020603050405020304" pitchFamily="18" charset="0"/>
              </a:rPr>
              <a:t>archwire</a:t>
            </a:r>
            <a:r>
              <a:rPr lang="en-US" dirty="0">
                <a:latin typeface="Times New Roman" panose="02020603050405020304" pitchFamily="18" charset="0"/>
                <a:cs typeface="Times New Roman" panose="02020603050405020304" pitchFamily="18" charset="0"/>
              </a:rPr>
              <a:t> distal to the canine bracket.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Moreover, a stainless steel ball stop can be placed on the </a:t>
            </a:r>
            <a:r>
              <a:rPr lang="en-US" dirty="0" err="1">
                <a:latin typeface="Times New Roman" panose="02020603050405020304" pitchFamily="18" charset="0"/>
                <a:cs typeface="Times New Roman" panose="02020603050405020304" pitchFamily="18" charset="0"/>
              </a:rPr>
              <a:t>archwire</a:t>
            </a:r>
            <a:r>
              <a:rPr lang="en-US" dirty="0">
                <a:latin typeface="Times New Roman" panose="02020603050405020304" pitchFamily="18" charset="0"/>
                <a:cs typeface="Times New Roman" panose="02020603050405020304" pitchFamily="18" charset="0"/>
              </a:rPr>
              <a:t> to create a mesial stop for the </a:t>
            </a:r>
            <a:r>
              <a:rPr lang="en-US" dirty="0" err="1">
                <a:latin typeface="Times New Roman" panose="02020603050405020304" pitchFamily="18" charset="0"/>
                <a:cs typeface="Times New Roman" panose="02020603050405020304" pitchFamily="18" charset="0"/>
              </a:rPr>
              <a:t>Forsus</a:t>
            </a:r>
            <a:r>
              <a:rPr lang="en-US" dirty="0">
                <a:latin typeface="Times New Roman" panose="02020603050405020304" pitchFamily="18" charset="0"/>
                <a:cs typeface="Times New Roman" panose="02020603050405020304" pitchFamily="18" charset="0"/>
              </a:rPr>
              <a:t> Spring.</a:t>
            </a:r>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6" name="Picture 5"/>
          <p:cNvPicPr>
            <a:picLocks noChangeAspect="1"/>
          </p:cNvPicPr>
          <p:nvPr/>
        </p:nvPicPr>
        <p:blipFill>
          <a:blip r:embed="rId1"/>
          <a:stretch>
            <a:fillRect/>
          </a:stretch>
        </p:blipFill>
        <p:spPr>
          <a:xfrm>
            <a:off x="2423253" y="192248"/>
            <a:ext cx="4117247" cy="4759004"/>
          </a:xfrm>
          <a:prstGeom prst="rect">
            <a:avLst/>
          </a:prstGeom>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length of the spring is determined by the distance between the mesial surface of the maxillary first molar headgear tube and the distal surface of the mandibular canine bracket plus 10-12 mm ,when the patient has closed in habitual occlusion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appliance is reactivated by adding </a:t>
            </a:r>
            <a:r>
              <a:rPr lang="en-US" dirty="0" err="1">
                <a:latin typeface="Times New Roman" panose="02020603050405020304" pitchFamily="18" charset="0"/>
                <a:cs typeface="Times New Roman" panose="02020603050405020304" pitchFamily="18" charset="0"/>
              </a:rPr>
              <a:t>crimpable</a:t>
            </a:r>
            <a:r>
              <a:rPr lang="en-US" dirty="0">
                <a:latin typeface="Times New Roman" panose="02020603050405020304" pitchFamily="18" charset="0"/>
                <a:cs typeface="Times New Roman" panose="02020603050405020304" pitchFamily="18" charset="0"/>
              </a:rPr>
              <a:t> stops on the bypass </a:t>
            </a:r>
            <a:r>
              <a:rPr lang="en-US" dirty="0" err="1">
                <a:latin typeface="Times New Roman" panose="02020603050405020304" pitchFamily="18" charset="0"/>
                <a:cs typeface="Times New Roman" panose="02020603050405020304" pitchFamily="18" charset="0"/>
              </a:rPr>
              <a:t>archwire</a:t>
            </a:r>
            <a:r>
              <a:rPr lang="en-US" dirty="0">
                <a:latin typeface="Times New Roman" panose="02020603050405020304" pitchFamily="18" charset="0"/>
                <a:cs typeface="Times New Roman" panose="02020603050405020304" pitchFamily="18" charset="0"/>
              </a:rPr>
              <a:t> 5 mm mesial to the spring or distal to the stainless steel ball stop.</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FORSUS FATGIUE RESISTANT DEVICE</a:t>
            </a:r>
            <a:endParaRPr lang="en-IN" dirty="0"/>
          </a:p>
        </p:txBody>
      </p:sp>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hybrid appliance designed to address the problem of fatigue failure and consists of a three-piece telescopic spring device.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attached to the maxillary first molar headgear tube with an L-shaped ball-pin and to the mandibular </a:t>
            </a:r>
            <a:r>
              <a:rPr lang="en-US" dirty="0" err="1">
                <a:latin typeface="Times New Roman" panose="02020603050405020304" pitchFamily="18" charset="0"/>
                <a:cs typeface="Times New Roman" panose="02020603050405020304" pitchFamily="18" charset="0"/>
              </a:rPr>
              <a:t>archwire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direct push rod is incorporated in the device, which permits direct attachment to the mandibular </a:t>
            </a:r>
            <a:r>
              <a:rPr lang="en-US" dirty="0" err="1">
                <a:latin typeface="Times New Roman" panose="02020603050405020304" pitchFamily="18" charset="0"/>
                <a:cs typeface="Times New Roman" panose="02020603050405020304" pitchFamily="18" charset="0"/>
              </a:rPr>
              <a:t>archwire</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36" y="564330"/>
            <a:ext cx="6426300" cy="396300"/>
          </a:xfrm>
        </p:spPr>
        <p:txBody>
          <a:bodyPr/>
          <a:lstStyle/>
          <a:p>
            <a:pPr algn="ctr"/>
            <a:r>
              <a:rPr lang="en-IN" sz="3200" dirty="0"/>
              <a:t>T-rex design of pend-x appliance</a:t>
            </a:r>
            <a:endParaRPr lang="en-IN"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6" name="Picture 5"/>
          <p:cNvPicPr>
            <a:picLocks noChangeAspect="1"/>
          </p:cNvPicPr>
          <p:nvPr/>
        </p:nvPicPr>
        <p:blipFill>
          <a:blip r:embed="rId1"/>
          <a:stretch>
            <a:fillRect/>
          </a:stretch>
        </p:blipFill>
        <p:spPr>
          <a:xfrm>
            <a:off x="1838739" y="1107485"/>
            <a:ext cx="5271673" cy="3352415"/>
          </a:xfrm>
          <a:prstGeom prst="rect">
            <a:avLst/>
          </a:prstGeom>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Patients should be informed not to open their mouth widely due to the risk of disengagement</a:t>
            </a:r>
            <a:r>
              <a:rPr lang="en-US" dirty="0"/>
              <a:t>.</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88900" indent="0" algn="l">
              <a:buNone/>
            </a:pPr>
            <a:endParaRPr lang="en-US" b="0" i="0" dirty="0">
              <a:solidFill>
                <a:srgbClr val="231F20"/>
              </a:solidFill>
              <a:effectLst/>
              <a:latin typeface="Times New Roman" panose="02020603050405020304" pitchFamily="18" charset="0"/>
              <a:cs typeface="Times New Roman" panose="02020603050405020304" pitchFamily="18" charset="0"/>
            </a:endParaRPr>
          </a:p>
          <a:p>
            <a:pPr algn="l"/>
            <a:r>
              <a:rPr lang="en-US" b="0" i="0" dirty="0">
                <a:solidFill>
                  <a:srgbClr val="231F20"/>
                </a:solidFill>
                <a:effectLst/>
                <a:latin typeface="Times New Roman" panose="02020603050405020304" pitchFamily="18" charset="0"/>
                <a:cs typeface="Times New Roman" panose="02020603050405020304" pitchFamily="18" charset="0"/>
              </a:rPr>
              <a:t>In 1999, A Modified </a:t>
            </a:r>
            <a:r>
              <a:rPr lang="en-US" b="0" i="0" dirty="0" err="1">
                <a:solidFill>
                  <a:srgbClr val="231F20"/>
                </a:solidFill>
                <a:effectLst/>
                <a:latin typeface="Times New Roman" panose="02020603050405020304" pitchFamily="18" charset="0"/>
                <a:cs typeface="Times New Roman" panose="02020603050405020304" pitchFamily="18" charset="0"/>
              </a:rPr>
              <a:t>Hilgers</a:t>
            </a:r>
            <a:r>
              <a:rPr lang="en-US" b="0" i="0" dirty="0">
                <a:solidFill>
                  <a:srgbClr val="231F20"/>
                </a:solidFill>
                <a:effectLst/>
                <a:latin typeface="Times New Roman" panose="02020603050405020304" pitchFamily="18" charset="0"/>
                <a:cs typeface="Times New Roman" panose="02020603050405020304" pitchFamily="18" charset="0"/>
              </a:rPr>
              <a:t> Pendulum appliance was introduced, known as the “M-Pendulum appliance”</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Palatal bar</a:t>
            </a:r>
            <a:endParaRPr lang="en-IN" dirty="0"/>
          </a:p>
        </p:txBody>
      </p:sp>
      <p:sp>
        <p:nvSpPr>
          <p:cNvPr id="3" name="Text Placeholder 2"/>
          <p:cNvSpPr>
            <a:spLocks noGrp="1"/>
          </p:cNvSpPr>
          <p:nvPr>
            <p:ph type="body" idx="1"/>
          </p:nvPr>
        </p:nvSpPr>
        <p:spPr/>
        <p:txBody>
          <a:bodyPr/>
          <a:lstStyle/>
          <a:p>
            <a:r>
              <a:rPr lang="en-US" dirty="0">
                <a:solidFill>
                  <a:srgbClr val="231F20"/>
                </a:solidFill>
                <a:effectLst/>
                <a:latin typeface="Times New Roman" panose="02020603050405020304" pitchFamily="18" charset="0"/>
                <a:cs typeface="Times New Roman" panose="02020603050405020304" pitchFamily="18" charset="0"/>
              </a:rPr>
              <a:t>Introduced by R. H. </a:t>
            </a:r>
            <a:r>
              <a:rPr lang="en-US" dirty="0" err="1">
                <a:solidFill>
                  <a:srgbClr val="231F20"/>
                </a:solidFill>
                <a:effectLst/>
                <a:latin typeface="Times New Roman" panose="02020603050405020304" pitchFamily="18" charset="0"/>
                <a:cs typeface="Times New Roman" panose="02020603050405020304" pitchFamily="18" charset="0"/>
              </a:rPr>
              <a:t>Goshgarian</a:t>
            </a:r>
            <a:r>
              <a:rPr lang="en-US" dirty="0">
                <a:solidFill>
                  <a:srgbClr val="231F20"/>
                </a:solidFill>
                <a:effectLst/>
                <a:latin typeface="Times New Roman" panose="02020603050405020304" pitchFamily="18" charset="0"/>
                <a:cs typeface="Times New Roman" panose="02020603050405020304" pitchFamily="18" charset="0"/>
              </a:rPr>
              <a:t> as an anchorage appliance.</a:t>
            </a: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25834" t="29277" r="49999" b="50000"/>
          <a:stretch>
            <a:fillRect/>
          </a:stretch>
        </p:blipFill>
        <p:spPr>
          <a:xfrm>
            <a:off x="1833081" y="2153275"/>
            <a:ext cx="5477837" cy="2641005"/>
          </a:xfrm>
          <a:prstGeom prst="rect">
            <a:avLst/>
          </a:prstGeom>
        </p:spPr>
      </p:pic>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0075" y="1303150"/>
            <a:ext cx="6426300" cy="2840400"/>
          </a:xfrm>
        </p:spPr>
        <p:txBody>
          <a:bodyPr/>
          <a:lstStyle/>
          <a:p>
            <a:r>
              <a:rPr lang="en-US" dirty="0">
                <a:solidFill>
                  <a:srgbClr val="231F20"/>
                </a:solidFill>
                <a:effectLst/>
                <a:latin typeface="Times New Roman" panose="02020603050405020304" pitchFamily="18" charset="0"/>
                <a:cs typeface="Times New Roman" panose="02020603050405020304" pitchFamily="18" charset="0"/>
              </a:rPr>
              <a:t>The PB incorporates a small “U-shaped” Coffin loop, which is positioned generally toward the mesial for two reasons</a:t>
            </a:r>
            <a:br>
              <a:rPr lang="en-US" dirty="0">
                <a:solidFill>
                  <a:srgbClr val="231F20"/>
                </a:solidFill>
                <a:effectLst/>
                <a:latin typeface="Times New Roman" panose="02020603050405020304" pitchFamily="18" charset="0"/>
                <a:cs typeface="Times New Roman" panose="02020603050405020304" pitchFamily="18" charset="0"/>
              </a:rPr>
            </a:br>
            <a:r>
              <a:rPr lang="en-US" dirty="0">
                <a:solidFill>
                  <a:srgbClr val="231F20"/>
                </a:solidFill>
                <a:effectLst/>
                <a:latin typeface="Times New Roman" panose="02020603050405020304" pitchFamily="18" charset="0"/>
                <a:cs typeface="Times New Roman" panose="02020603050405020304" pitchFamily="18" charset="0"/>
              </a:rPr>
              <a:t>- to make the PB more comfortable and </a:t>
            </a:r>
            <a:br>
              <a:rPr lang="en-US" dirty="0">
                <a:solidFill>
                  <a:srgbClr val="231F20"/>
                </a:solidFill>
                <a:effectLst/>
                <a:latin typeface="Times New Roman" panose="02020603050405020304" pitchFamily="18" charset="0"/>
                <a:cs typeface="Times New Roman" panose="02020603050405020304" pitchFamily="18" charset="0"/>
              </a:rPr>
            </a:br>
            <a:r>
              <a:rPr lang="en-US" dirty="0">
                <a:solidFill>
                  <a:srgbClr val="231F20"/>
                </a:solidFill>
                <a:effectLst/>
                <a:latin typeface="Times New Roman" panose="02020603050405020304" pitchFamily="18" charset="0"/>
                <a:cs typeface="Times New Roman" panose="02020603050405020304" pitchFamily="18" charset="0"/>
              </a:rPr>
              <a:t>- to incline molar roots distally because of forces exerted by tongue during speech and swallowing anterior to the center of resistance (CR) of molars.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The loop is left distal if intrusive force is desired posterior to the center of resistance to tip molar crowns distally</a:t>
            </a:r>
            <a:endParaRPr lang="en-IN"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rotWithShape="1">
          <a:blip r:embed="rId1"/>
          <a:srcRect l="58126" t="55450" r="26200" b="26744"/>
          <a:stretch>
            <a:fillRect/>
          </a:stretch>
        </p:blipFill>
        <p:spPr>
          <a:xfrm>
            <a:off x="2355573" y="1123122"/>
            <a:ext cx="4932934" cy="3150704"/>
          </a:xfrm>
          <a:prstGeom prst="rect">
            <a:avLst/>
          </a:prstGeom>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PENDULUM APPLIANCE</a:t>
            </a:r>
            <a:endParaRPr lang="en-IN" dirty="0"/>
          </a:p>
        </p:txBody>
      </p:sp>
      <p:sp>
        <p:nvSpPr>
          <p:cNvPr id="3" name="Text Placeholder 2"/>
          <p:cNvSpPr>
            <a:spLocks noGrp="1"/>
          </p:cNvSpPr>
          <p:nvPr>
            <p:ph type="body" idx="1"/>
          </p:nvPr>
        </p:nvSpPr>
        <p:spPr>
          <a:xfrm>
            <a:off x="1178342" y="1299873"/>
            <a:ext cx="6426300" cy="2840400"/>
          </a:xfrm>
        </p:spPr>
        <p:txBody>
          <a:bodyPr/>
          <a:lstStyle/>
          <a:p>
            <a:r>
              <a:rPr lang="en-US" dirty="0">
                <a:solidFill>
                  <a:srgbClr val="000000"/>
                </a:solidFill>
                <a:effectLst/>
                <a:latin typeface="Times New Roman" panose="02020603050405020304" pitchFamily="18" charset="0"/>
              </a:rPr>
              <a:t>In 1992</a:t>
            </a:r>
            <a:r>
              <a:rPr lang="en-US" b="1"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Higlers</a:t>
            </a:r>
            <a:r>
              <a:rPr lang="en-US" dirty="0">
                <a:solidFill>
                  <a:srgbClr val="000000"/>
                </a:solidFill>
                <a:effectLst/>
                <a:latin typeface="Times New Roman" panose="02020603050405020304" pitchFamily="18" charset="0"/>
              </a:rPr>
              <a:t> introduced this appliance which comprised of a Nance acrylic button for anchorage, 0.032'' TMA swinging springs which transfers force to maxillary molars and a lingual sheath of 0.036" in which the TMA spring is inserted. </a:t>
            </a:r>
            <a:endParaRPr lang="en-US" dirty="0">
              <a:solidFill>
                <a:srgbClr val="000000"/>
              </a:solidFill>
              <a:effectLst/>
              <a:latin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dirty="0"/>
              <a:t>Intramaxillary appliance</a:t>
            </a:r>
            <a:endParaRPr lang="en-IN" dirty="0"/>
          </a:p>
          <a:p>
            <a:r>
              <a:rPr lang="en-US" dirty="0">
                <a:solidFill>
                  <a:srgbClr val="000000"/>
                </a:solidFill>
                <a:effectLst/>
                <a:latin typeface="Times New Roman" panose="02020603050405020304" pitchFamily="18" charset="0"/>
              </a:rPr>
              <a:t>The force applied on each side is nearly 200-250gms which creates a movement of 5mm within 3-4 months of period.</a:t>
            </a:r>
            <a:endParaRPr lang="en-IN" dirty="0"/>
          </a:p>
          <a:p>
            <a:endParaRPr lang="en-IN" dirty="0"/>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7769" t="6142" r="53269" b="67814"/>
          <a:stretch>
            <a:fillRect/>
          </a:stretch>
        </p:blipFill>
        <p:spPr>
          <a:xfrm>
            <a:off x="2019180" y="774700"/>
            <a:ext cx="5105640" cy="3784600"/>
          </a:xfrm>
          <a:prstGeom prst="rect">
            <a:avLst/>
          </a:prstGeom>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Modification of pendulum appliance</a:t>
            </a:r>
            <a:endParaRPr lang="en-IN" dirty="0"/>
          </a:p>
        </p:txBody>
      </p:sp>
      <p:sp>
        <p:nvSpPr>
          <p:cNvPr id="3" name="Text Placeholder 2"/>
          <p:cNvSpPr>
            <a:spLocks noGrp="1"/>
          </p:cNvSpPr>
          <p:nvPr>
            <p:ph type="body" idx="1"/>
          </p:nvPr>
        </p:nvSpPr>
        <p:spPr/>
        <p:txBody>
          <a:bodyPr/>
          <a:lstStyle/>
          <a:p>
            <a:r>
              <a:rPr lang="en-IN" sz="2400" dirty="0" err="1">
                <a:latin typeface="Times New Roman" panose="02020603050405020304" pitchFamily="18" charset="0"/>
                <a:cs typeface="Times New Roman" panose="02020603050405020304" pitchFamily="18" charset="0"/>
              </a:rPr>
              <a:t>Hilgers</a:t>
            </a:r>
            <a:r>
              <a:rPr lang="en-IN" sz="2400" dirty="0">
                <a:latin typeface="Times New Roman" panose="02020603050405020304" pitchFamily="18" charset="0"/>
                <a:cs typeface="Times New Roman" panose="02020603050405020304" pitchFamily="18" charset="0"/>
              </a:rPr>
              <a:t> palatal expander</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Pend-X appliance</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Mayes’ pendulum appliance</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M- pendulum appliance</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K-pendulum appliance</a:t>
            </a:r>
            <a:endParaRPr lang="en-IN" sz="2400" dirty="0">
              <a:latin typeface="Times New Roman" panose="02020603050405020304" pitchFamily="18" charset="0"/>
              <a:cs typeface="Times New Roman" panose="02020603050405020304" pitchFamily="18" charset="0"/>
            </a:endParaRPr>
          </a:p>
          <a:p>
            <a:r>
              <a:rPr lang="en-IN" sz="2400" dirty="0" err="1">
                <a:latin typeface="Times New Roman" panose="02020603050405020304" pitchFamily="18" charset="0"/>
                <a:cs typeface="Times New Roman" panose="02020603050405020304" pitchFamily="18" charset="0"/>
              </a:rPr>
              <a:t>Bipendulum</a:t>
            </a:r>
            <a:r>
              <a:rPr lang="en-IN" sz="2400" dirty="0">
                <a:latin typeface="Times New Roman" panose="02020603050405020304" pitchFamily="18" charset="0"/>
                <a:cs typeface="Times New Roman" panose="02020603050405020304" pitchFamily="18" charset="0"/>
              </a:rPr>
              <a:t> and Quad pendulum appliance</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Pend -X</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6" name="Picture 5"/>
          <p:cNvPicPr>
            <a:picLocks noChangeAspect="1"/>
          </p:cNvPicPr>
          <p:nvPr/>
        </p:nvPicPr>
        <p:blipFill>
          <a:blip r:embed="rId1"/>
          <a:stretch>
            <a:fillRect/>
          </a:stretch>
        </p:blipFill>
        <p:spPr>
          <a:xfrm>
            <a:off x="1885949" y="1281940"/>
            <a:ext cx="5160893" cy="3275886"/>
          </a:xfrm>
          <a:prstGeom prst="rect">
            <a:avLst/>
          </a:prstGeom>
        </p:spPr>
      </p:pic>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a:t>NiTi</a:t>
            </a:r>
            <a:r>
              <a:rPr lang="en-IN" dirty="0"/>
              <a:t> COIL SPRING </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Integral part of active units of </a:t>
            </a:r>
            <a:r>
              <a:rPr lang="en-IN" dirty="0" err="1">
                <a:latin typeface="Times New Roman" panose="02020603050405020304" pitchFamily="18" charset="0"/>
                <a:cs typeface="Times New Roman" panose="02020603050405020304" pitchFamily="18" charset="0"/>
              </a:rPr>
              <a:t>distalization</a:t>
            </a:r>
            <a:r>
              <a:rPr lang="en-IN" dirty="0">
                <a:latin typeface="Times New Roman" panose="02020603050405020304" pitchFamily="18" charset="0"/>
                <a:cs typeface="Times New Roman" panose="02020603050405020304" pitchFamily="18" charset="0"/>
              </a:rPr>
              <a:t> appliances</a:t>
            </a:r>
            <a:endParaRPr lang="en-I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Consists of modified </a:t>
            </a:r>
            <a:r>
              <a:rPr lang="en-IN" dirty="0" err="1">
                <a:latin typeface="Times New Roman" panose="02020603050405020304" pitchFamily="18" charset="0"/>
                <a:cs typeface="Times New Roman" panose="02020603050405020304" pitchFamily="18" charset="0"/>
              </a:rPr>
              <a:t>nance</a:t>
            </a:r>
            <a:r>
              <a:rPr lang="en-IN" dirty="0">
                <a:latin typeface="Times New Roman" panose="02020603050405020304" pitchFamily="18" charset="0"/>
                <a:cs typeface="Times New Roman" panose="02020603050405020304" pitchFamily="18" charset="0"/>
              </a:rPr>
              <a:t> button retained through extension wires soldered to maxillary first premolar bands</a:t>
            </a:r>
            <a:endParaRPr lang="en-I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active unit consists of a 0.014 × 0.037" </a:t>
            </a:r>
            <a:r>
              <a:rPr lang="en-US" dirty="0" err="1">
                <a:latin typeface="Times New Roman" panose="02020603050405020304" pitchFamily="18" charset="0"/>
                <a:cs typeface="Times New Roman" panose="02020603050405020304" pitchFamily="18" charset="0"/>
              </a:rPr>
              <a:t>NiTi</a:t>
            </a:r>
            <a:r>
              <a:rPr lang="en-US" dirty="0">
                <a:latin typeface="Times New Roman" panose="02020603050405020304" pitchFamily="18" charset="0"/>
                <a:cs typeface="Times New Roman" panose="02020603050405020304" pitchFamily="18" charset="0"/>
              </a:rPr>
              <a:t> Open Coil Spring placed buccally onto a stainless steel sectional wire connecting the first premolar and first molar bands.</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INDICATIONS</a:t>
            </a:r>
            <a:endParaRPr lang="en-IN" dirty="0"/>
          </a:p>
        </p:txBody>
      </p:sp>
      <p:sp>
        <p:nvSpPr>
          <p:cNvPr id="3" name="Text Placeholder 2"/>
          <p:cNvSpPr>
            <a:spLocks noGrp="1"/>
          </p:cNvSpPr>
          <p:nvPr>
            <p:ph type="body" idx="1"/>
          </p:nvPr>
        </p:nvSpPr>
        <p:spPr/>
        <p:txBody>
          <a:bodyPr/>
          <a:lstStyle/>
          <a:p>
            <a:pPr>
              <a:buFont typeface="+mj-lt"/>
              <a:buAutoNum type="arabicPeriod"/>
            </a:pPr>
            <a:r>
              <a:rPr lang="en-US" dirty="0">
                <a:solidFill>
                  <a:srgbClr val="000000"/>
                </a:solidFill>
                <a:effectLst/>
                <a:latin typeface="Times New Roman" panose="02020603050405020304" pitchFamily="18" charset="0"/>
              </a:rPr>
              <a:t>End on molar relationship with mild to moderate space requirement. </a:t>
            </a:r>
            <a:endParaRPr lang="en-US" dirty="0"/>
          </a:p>
          <a:p>
            <a:pPr>
              <a:buFont typeface="+mj-lt"/>
              <a:buAutoNum type="arabicPeriod"/>
            </a:pPr>
            <a:r>
              <a:rPr lang="en-US" dirty="0">
                <a:solidFill>
                  <a:srgbClr val="000000"/>
                </a:solidFill>
                <a:effectLst/>
                <a:latin typeface="Times New Roman" panose="02020603050405020304" pitchFamily="18" charset="0"/>
              </a:rPr>
              <a:t>Lack of space for eruption of premolars due to mesial migration of permanent first molars</a:t>
            </a:r>
            <a:endParaRPr lang="en-US" dirty="0">
              <a:solidFill>
                <a:srgbClr val="000000"/>
              </a:solidFill>
              <a:effectLst/>
              <a:latin typeface="Times New Roman" panose="02020603050405020304" pitchFamily="18" charset="0"/>
            </a:endParaRPr>
          </a:p>
          <a:p>
            <a:pPr>
              <a:buFont typeface="+mj-lt"/>
              <a:buAutoNum type="arabicPeriod"/>
            </a:pPr>
            <a:r>
              <a:rPr lang="en-IN" dirty="0">
                <a:solidFill>
                  <a:srgbClr val="000000"/>
                </a:solidFill>
                <a:effectLst/>
                <a:latin typeface="Times New Roman" panose="02020603050405020304" pitchFamily="18" charset="0"/>
              </a:rPr>
              <a:t>Good soft tissue profile</a:t>
            </a:r>
            <a:endParaRPr lang="en-IN" dirty="0">
              <a:solidFill>
                <a:srgbClr val="000000"/>
              </a:solidFill>
              <a:effectLst/>
              <a:latin typeface="Times New Roman" panose="02020603050405020304" pitchFamily="18" charset="0"/>
            </a:endParaRPr>
          </a:p>
          <a:p>
            <a:pPr>
              <a:buFont typeface="+mj-lt"/>
              <a:buAutoNum type="arabicPeriod"/>
            </a:pPr>
            <a:r>
              <a:rPr lang="en-IN" dirty="0">
                <a:solidFill>
                  <a:srgbClr val="000000"/>
                </a:solidFill>
                <a:effectLst/>
                <a:latin typeface="Times New Roman" panose="02020603050405020304" pitchFamily="18" charset="0"/>
              </a:rPr>
              <a:t>Borderline cases </a:t>
            </a:r>
            <a:endParaRPr lang="en-IN" dirty="0"/>
          </a:p>
          <a:p>
            <a:pPr>
              <a:buFont typeface="+mj-lt"/>
              <a:buAutoNum type="arabicPeriod"/>
            </a:pPr>
            <a:r>
              <a:rPr lang="en-IN" dirty="0">
                <a:solidFill>
                  <a:srgbClr val="000000"/>
                </a:solidFill>
                <a:effectLst/>
                <a:latin typeface="Times New Roman" panose="02020603050405020304" pitchFamily="18" charset="0"/>
              </a:rPr>
              <a:t>Mild to moderate space discrepancy with missing 3rd molars/2nd molars not yet erupted</a:t>
            </a:r>
            <a:endParaRPr lang="en-IN" dirty="0">
              <a:solidFill>
                <a:srgbClr val="000000"/>
              </a:solidFill>
              <a:effectLst/>
              <a:latin typeface="Times New Roman" panose="02020603050405020304" pitchFamily="18" charset="0"/>
            </a:endParaRPr>
          </a:p>
          <a:p>
            <a:pPr>
              <a:buFont typeface="+mj-lt"/>
              <a:buAutoNum type="arabicPeriod"/>
            </a:pP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IN" dirty="0">
                <a:latin typeface="Times New Roman" panose="02020603050405020304" pitchFamily="18" charset="0"/>
                <a:cs typeface="Times New Roman" panose="02020603050405020304" pitchFamily="18" charset="0"/>
              </a:rPr>
              <a:t>A force of approx. 225gms is produced</a:t>
            </a:r>
            <a:endParaRPr lang="en-IN"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Gianelly</a:t>
            </a:r>
            <a:r>
              <a:rPr lang="en-US" dirty="0">
                <a:latin typeface="Times New Roman" panose="02020603050405020304" pitchFamily="18" charset="0"/>
                <a:cs typeface="Times New Roman" panose="02020603050405020304" pitchFamily="18" charset="0"/>
              </a:rPr>
              <a:t> et al used </a:t>
            </a:r>
            <a:r>
              <a:rPr lang="en-US" dirty="0" err="1">
                <a:latin typeface="Times New Roman" panose="02020603050405020304" pitchFamily="18" charset="0"/>
                <a:cs typeface="Times New Roman" panose="02020603050405020304" pitchFamily="18" charset="0"/>
              </a:rPr>
              <a:t>NiTi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Superelastic</a:t>
            </a:r>
            <a:r>
              <a:rPr lang="en-US" dirty="0">
                <a:latin typeface="Times New Roman" panose="02020603050405020304" pitchFamily="18" charset="0"/>
                <a:cs typeface="Times New Roman" panose="02020603050405020304" pitchFamily="18" charset="0"/>
              </a:rPr>
              <a:t> Coils which exerted a </a:t>
            </a:r>
            <a:r>
              <a:rPr lang="en-US" dirty="0" err="1">
                <a:latin typeface="Times New Roman" panose="02020603050405020304" pitchFamily="18" charset="0"/>
                <a:cs typeface="Times New Roman" panose="02020603050405020304" pitchFamily="18" charset="0"/>
              </a:rPr>
              <a:t>distalization</a:t>
            </a:r>
            <a:r>
              <a:rPr lang="en-US" dirty="0">
                <a:latin typeface="Times New Roman" panose="02020603050405020304" pitchFamily="18" charset="0"/>
                <a:cs typeface="Times New Roman" panose="02020603050405020304" pitchFamily="18" charset="0"/>
              </a:rPr>
              <a:t> force of 100 g by a compression of 8-10 mm.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another method of activation, by placement of  a sliding lock in front of the coils and compressing the coils by moving the lock 10 mm posteriorly before fixing in position.</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7" name="Picture 6"/>
          <p:cNvPicPr>
            <a:picLocks noChangeAspect="1"/>
          </p:cNvPicPr>
          <p:nvPr/>
        </p:nvPicPr>
        <p:blipFill rotWithShape="1">
          <a:blip r:embed="rId1"/>
          <a:srcRect l="62055" t="38229" r="9661" b="26199"/>
          <a:stretch>
            <a:fillRect/>
          </a:stretch>
        </p:blipFill>
        <p:spPr>
          <a:xfrm>
            <a:off x="2104373" y="1060858"/>
            <a:ext cx="4540395" cy="3210518"/>
          </a:xfrm>
          <a:prstGeom prst="rect">
            <a:avLst/>
          </a:prstGeom>
        </p:spPr>
      </p:pic>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JONES JIG</a:t>
            </a:r>
            <a:endParaRPr lang="en-IN" dirty="0"/>
          </a:p>
        </p:txBody>
      </p:sp>
      <p:sp>
        <p:nvSpPr>
          <p:cNvPr id="3" name="Text Placeholder 2"/>
          <p:cNvSpPr>
            <a:spLocks noGrp="1"/>
          </p:cNvSpPr>
          <p:nvPr>
            <p:ph type="body" idx="1"/>
          </p:nvPr>
        </p:nvSpPr>
        <p:spPr/>
        <p:txBody>
          <a:bodyPr/>
          <a:lstStyle/>
          <a:p>
            <a:r>
              <a:rPr lang="en-US" dirty="0">
                <a:solidFill>
                  <a:srgbClr val="000000"/>
                </a:solidFill>
                <a:effectLst/>
                <a:latin typeface="Times New Roman" panose="02020603050405020304" pitchFamily="18" charset="0"/>
                <a:cs typeface="Times New Roman" panose="02020603050405020304" pitchFamily="18" charset="0"/>
              </a:rPr>
              <a:t>It was developed by Jones and White in 1992</a:t>
            </a:r>
            <a:endParaRPr lang="en-US"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effectLst/>
                <a:latin typeface="Times New Roman" panose="02020603050405020304" pitchFamily="18" charset="0"/>
                <a:cs typeface="Times New Roman" panose="02020603050405020304" pitchFamily="18" charset="0"/>
              </a:rPr>
              <a:t>he appliance consists of</a:t>
            </a:r>
            <a:br>
              <a:rPr lang="en-US" dirty="0">
                <a:solidFill>
                  <a:srgbClr val="000000"/>
                </a:solidFill>
                <a:effectLst/>
                <a:latin typeface="Times New Roman" panose="02020603050405020304" pitchFamily="18" charset="0"/>
                <a:cs typeface="Times New Roman" panose="02020603050405020304" pitchFamily="18" charset="0"/>
              </a:rPr>
            </a:br>
            <a:r>
              <a:rPr lang="en-US" dirty="0">
                <a:solidFill>
                  <a:srgbClr val="000000"/>
                </a:solidFill>
                <a:effectLst/>
                <a:latin typeface="Times New Roman" panose="02020603050405020304" pitchFamily="18" charset="0"/>
                <a:cs typeface="Times New Roman" panose="02020603050405020304" pitchFamily="18" charset="0"/>
              </a:rPr>
              <a:t>- active unit ---- positioned buccally ----- having active arms or jig----- incorporates </a:t>
            </a:r>
            <a:r>
              <a:rPr lang="en-US" dirty="0" err="1">
                <a:solidFill>
                  <a:srgbClr val="000000"/>
                </a:solidFill>
                <a:effectLst/>
                <a:latin typeface="Times New Roman" panose="02020603050405020304" pitchFamily="18" charset="0"/>
                <a:cs typeface="Times New Roman" panose="02020603050405020304" pitchFamily="18" charset="0"/>
              </a:rPr>
              <a:t>NiTi</a:t>
            </a:r>
            <a:r>
              <a:rPr lang="en-US" dirty="0">
                <a:solidFill>
                  <a:srgbClr val="000000"/>
                </a:solidFill>
                <a:effectLst/>
                <a:latin typeface="Times New Roman" panose="02020603050405020304" pitchFamily="18" charset="0"/>
                <a:cs typeface="Times New Roman" panose="02020603050405020304" pitchFamily="18" charset="0"/>
              </a:rPr>
              <a:t> open coil spring </a:t>
            </a:r>
            <a:br>
              <a:rPr lang="en-US" dirty="0">
                <a:solidFill>
                  <a:srgbClr val="000000"/>
                </a:solidFill>
                <a:effectLst/>
                <a:latin typeface="Times New Roman" panose="02020603050405020304" pitchFamily="18" charset="0"/>
                <a:cs typeface="Times New Roman" panose="02020603050405020304" pitchFamily="18" charset="0"/>
              </a:rPr>
            </a:br>
            <a:r>
              <a:rPr lang="en-US" dirty="0">
                <a:solidFill>
                  <a:srgbClr val="000000"/>
                </a:solidFill>
                <a:effectLst/>
                <a:latin typeface="Times New Roman" panose="02020603050405020304" pitchFamily="18" charset="0"/>
                <a:cs typeface="Times New Roman" panose="02020603050405020304" pitchFamily="18" charset="0"/>
              </a:rPr>
              <a:t>- anchorage unit---- a modified Nance device attached to the first premolar or deciduous second molar using heavy round wire and a light wire passing </a:t>
            </a:r>
            <a:r>
              <a:rPr lang="en-US" dirty="0" err="1">
                <a:solidFill>
                  <a:srgbClr val="000000"/>
                </a:solidFill>
                <a:effectLst/>
                <a:latin typeface="Times New Roman" panose="02020603050405020304" pitchFamily="18" charset="0"/>
                <a:cs typeface="Times New Roman" panose="02020603050405020304" pitchFamily="18" charset="0"/>
              </a:rPr>
              <a:t>throught</a:t>
            </a:r>
            <a:r>
              <a:rPr lang="en-US" dirty="0">
                <a:solidFill>
                  <a:srgbClr val="000000"/>
                </a:solidFill>
                <a:effectLst/>
                <a:latin typeface="Times New Roman" panose="02020603050405020304" pitchFamily="18" charset="0"/>
                <a:cs typeface="Times New Roman" panose="02020603050405020304" pitchFamily="18" charset="0"/>
              </a:rPr>
              <a:t> the molar tube</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effectLst/>
                <a:latin typeface="Times New Roman" panose="02020603050405020304" pitchFamily="18" charset="0"/>
                <a:cs typeface="Times New Roman" panose="02020603050405020304" pitchFamily="18" charset="0"/>
              </a:rPr>
              <a:t>he open coil spring exerts 70-75gms of force which causes molar </a:t>
            </a:r>
            <a:r>
              <a:rPr lang="en-US" dirty="0" err="1">
                <a:solidFill>
                  <a:srgbClr val="000000"/>
                </a:solidFill>
                <a:effectLst/>
                <a:latin typeface="Times New Roman" panose="02020603050405020304" pitchFamily="18" charset="0"/>
                <a:cs typeface="Times New Roman" panose="02020603050405020304" pitchFamily="18" charset="0"/>
              </a:rPr>
              <a:t>distalization</a:t>
            </a:r>
            <a:r>
              <a:rPr lang="en-US" dirty="0">
                <a:solidFill>
                  <a:srgbClr val="000000"/>
                </a:solidFill>
                <a:effectLst/>
                <a:latin typeface="Times New Roman" panose="02020603050405020304" pitchFamily="18" charset="0"/>
                <a:cs typeface="Times New Roman" panose="02020603050405020304" pitchFamily="18" charset="0"/>
              </a:rPr>
              <a:t> of 2.5-2.8mm.</a:t>
            </a:r>
            <a:endParaRPr lang="en-IN"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t="20088" b="11770"/>
          <a:stretch>
            <a:fillRect/>
          </a:stretch>
        </p:blipFill>
        <p:spPr>
          <a:xfrm>
            <a:off x="532618" y="658368"/>
            <a:ext cx="7887051" cy="4035007"/>
          </a:xfrm>
          <a:prstGeom prst="rect">
            <a:avLst/>
          </a:prstGeom>
        </p:spPr>
      </p:pic>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K loop molar </a:t>
            </a:r>
            <a:r>
              <a:rPr lang="en-IN" dirty="0" err="1"/>
              <a:t>distalizing</a:t>
            </a:r>
            <a:r>
              <a:rPr lang="en-IN" dirty="0"/>
              <a:t> </a:t>
            </a:r>
            <a:r>
              <a:rPr lang="en-IN" dirty="0" err="1"/>
              <a:t>apppliance</a:t>
            </a:r>
            <a:endParaRPr lang="en-IN" dirty="0"/>
          </a:p>
        </p:txBody>
      </p:sp>
      <p:sp>
        <p:nvSpPr>
          <p:cNvPr id="3" name="Text Placeholder 2"/>
          <p:cNvSpPr>
            <a:spLocks noGrp="1"/>
          </p:cNvSpPr>
          <p:nvPr>
            <p:ph type="body" idx="1"/>
          </p:nvPr>
        </p:nvSpPr>
        <p:spPr/>
        <p:txBody>
          <a:bodyPr/>
          <a:lstStyle/>
          <a:p>
            <a:r>
              <a:rPr lang="en-US" dirty="0"/>
              <a:t>A K-</a:t>
            </a:r>
            <a:r>
              <a:rPr lang="en-US" dirty="0" err="1"/>
              <a:t>Ioop</a:t>
            </a:r>
            <a:r>
              <a:rPr lang="en-US" dirty="0"/>
              <a:t> to provide the forces and moments and a Nance button to resist anchorage</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6" name="Picture 5"/>
          <p:cNvPicPr>
            <a:picLocks noChangeAspect="1"/>
          </p:cNvPicPr>
          <p:nvPr/>
        </p:nvPicPr>
        <p:blipFill rotWithShape="1">
          <a:blip r:embed="rId1"/>
          <a:srcRect l="40548" t="29277" r="37945" b="57142"/>
          <a:stretch>
            <a:fillRect/>
          </a:stretch>
        </p:blipFill>
        <p:spPr>
          <a:xfrm>
            <a:off x="1427966" y="2333067"/>
            <a:ext cx="2460503" cy="873596"/>
          </a:xfrm>
          <a:prstGeom prst="rect">
            <a:avLst/>
          </a:prstGeom>
        </p:spPr>
      </p:pic>
      <p:pic>
        <p:nvPicPr>
          <p:cNvPr id="9" name="Picture 8"/>
          <p:cNvPicPr>
            <a:picLocks noChangeAspect="1"/>
          </p:cNvPicPr>
          <p:nvPr/>
        </p:nvPicPr>
        <p:blipFill rotWithShape="1">
          <a:blip r:embed="rId1"/>
          <a:srcRect l="40685" t="49499" r="39315" b="36919"/>
          <a:stretch>
            <a:fillRect/>
          </a:stretch>
        </p:blipFill>
        <p:spPr>
          <a:xfrm>
            <a:off x="5021567" y="2333067"/>
            <a:ext cx="2288108" cy="873596"/>
          </a:xfrm>
          <a:prstGeom prst="rect">
            <a:avLst/>
          </a:prstGeom>
        </p:spPr>
      </p:pic>
      <p:sp>
        <p:nvSpPr>
          <p:cNvPr id="11" name="TextBox 10"/>
          <p:cNvSpPr txBox="1"/>
          <p:nvPr/>
        </p:nvSpPr>
        <p:spPr>
          <a:xfrm>
            <a:off x="4841309" y="3280689"/>
            <a:ext cx="3114516" cy="646331"/>
          </a:xfrm>
          <a:prstGeom prst="rect">
            <a:avLst/>
          </a:prstGeom>
          <a:noFill/>
        </p:spPr>
        <p:txBody>
          <a:bodyPr wrap="square">
            <a:spAutoFit/>
          </a:bodyPr>
          <a:lstStyle/>
          <a:p>
            <a:pPr algn="ctr"/>
            <a:r>
              <a:rPr lang="en-IN" sz="1800" b="1" dirty="0">
                <a:latin typeface="Times New Roman" panose="02020603050405020304" pitchFamily="18" charset="0"/>
                <a:cs typeface="Times New Roman" panose="02020603050405020304" pitchFamily="18" charset="0"/>
              </a:rPr>
              <a:t>Legs of appliance bent down 20°</a:t>
            </a:r>
            <a:endParaRPr lang="en-IN" sz="1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90433" y="3280689"/>
            <a:ext cx="2735567" cy="830997"/>
          </a:xfrm>
          <a:prstGeom prst="rect">
            <a:avLst/>
          </a:prstGeom>
          <a:noFill/>
        </p:spPr>
        <p:txBody>
          <a:bodyPr wrap="square">
            <a:spAutoFit/>
          </a:bodyPr>
          <a:lstStyle/>
          <a:p>
            <a:pPr algn="ctr"/>
            <a:r>
              <a:rPr lang="en-IN" sz="1600" b="1" dirty="0">
                <a:latin typeface="Times New Roman" panose="02020603050405020304" pitchFamily="18" charset="0"/>
                <a:cs typeface="Times New Roman" panose="02020603050405020304" pitchFamily="18" charset="0"/>
              </a:rPr>
              <a:t>K loop 0.017”x 0.025” TMA wire with each loop 8mm long and 1.5 mm wide</a:t>
            </a:r>
            <a:endParaRPr lang="en-IN" sz="1600" b="1"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9" name="Picture 8"/>
          <p:cNvPicPr>
            <a:picLocks noChangeAspect="1"/>
          </p:cNvPicPr>
          <p:nvPr/>
        </p:nvPicPr>
        <p:blipFill rotWithShape="1">
          <a:blip r:embed="rId1"/>
          <a:srcRect l="40822" t="57965" r="38082" b="28878"/>
          <a:stretch>
            <a:fillRect/>
          </a:stretch>
        </p:blipFill>
        <p:spPr>
          <a:xfrm>
            <a:off x="4571999" y="1766169"/>
            <a:ext cx="3923477" cy="1375764"/>
          </a:xfrm>
          <a:prstGeom prst="rect">
            <a:avLst/>
          </a:prstGeom>
        </p:spPr>
      </p:pic>
      <p:pic>
        <p:nvPicPr>
          <p:cNvPr id="10" name="Picture 9"/>
          <p:cNvPicPr>
            <a:picLocks noChangeAspect="1"/>
          </p:cNvPicPr>
          <p:nvPr/>
        </p:nvPicPr>
        <p:blipFill rotWithShape="1">
          <a:blip r:embed="rId1"/>
          <a:srcRect l="40822" t="34330" r="38082" b="50000"/>
          <a:stretch>
            <a:fillRect/>
          </a:stretch>
        </p:blipFill>
        <p:spPr>
          <a:xfrm>
            <a:off x="901872" y="1766170"/>
            <a:ext cx="3294348" cy="1375764"/>
          </a:xfrm>
          <a:prstGeom prst="rect">
            <a:avLst/>
          </a:prstGeom>
        </p:spPr>
      </p:pic>
      <p:sp>
        <p:nvSpPr>
          <p:cNvPr id="12" name="TextBox 11"/>
          <p:cNvSpPr txBox="1"/>
          <p:nvPr/>
        </p:nvSpPr>
        <p:spPr>
          <a:xfrm>
            <a:off x="4247737" y="3332879"/>
            <a:ext cx="4572000" cy="584775"/>
          </a:xfrm>
          <a:prstGeom prst="rect">
            <a:avLst/>
          </a:prstGeom>
          <a:noFill/>
        </p:spPr>
        <p:txBody>
          <a:bodyPr wrap="square">
            <a:spAutoFit/>
          </a:bodyPr>
          <a:lstStyle/>
          <a:p>
            <a:pPr algn="ctr"/>
            <a:r>
              <a:rPr lang="en-IN" sz="1600" b="1" dirty="0">
                <a:latin typeface="Times New Roman" panose="02020603050405020304" pitchFamily="18" charset="0"/>
                <a:cs typeface="Times New Roman" panose="02020603050405020304" pitchFamily="18" charset="0"/>
              </a:rPr>
              <a:t>Stops are bent 1mm mesial to mesial mark and 1mm distal to distal mark</a:t>
            </a:r>
            <a:endParaRPr lang="en-IN"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01872" y="3332879"/>
            <a:ext cx="3294348" cy="523220"/>
          </a:xfrm>
          <a:prstGeom prst="rect">
            <a:avLst/>
          </a:prstGeom>
          <a:noFill/>
        </p:spPr>
        <p:txBody>
          <a:bodyPr wrap="square">
            <a:spAutoFit/>
          </a:bodyPr>
          <a:lstStyle/>
          <a:p>
            <a:pPr algn="ctr"/>
            <a:r>
              <a:rPr lang="en-IN" b="1" dirty="0"/>
              <a:t>Wire marked at mesial of molar tube and distal of premolar bracket</a:t>
            </a:r>
            <a:endParaRPr lang="en-IN" b="1" dirty="0"/>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8" name="Picture 7"/>
          <p:cNvPicPr>
            <a:picLocks noChangeAspect="1"/>
          </p:cNvPicPr>
          <p:nvPr/>
        </p:nvPicPr>
        <p:blipFill rotWithShape="1">
          <a:blip r:embed="rId1"/>
          <a:srcRect l="40959" t="59913" r="42626" b="24409"/>
          <a:stretch>
            <a:fillRect/>
          </a:stretch>
        </p:blipFill>
        <p:spPr>
          <a:xfrm>
            <a:off x="1041746" y="1757151"/>
            <a:ext cx="3229629" cy="1594774"/>
          </a:xfrm>
          <a:prstGeom prst="rect">
            <a:avLst/>
          </a:prstGeom>
        </p:spPr>
      </p:pic>
      <p:sp>
        <p:nvSpPr>
          <p:cNvPr id="11" name="TextBox 10"/>
          <p:cNvSpPr txBox="1"/>
          <p:nvPr/>
        </p:nvSpPr>
        <p:spPr>
          <a:xfrm>
            <a:off x="5611660" y="3351925"/>
            <a:ext cx="2286000" cy="338554"/>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After 2mm reactivation</a:t>
            </a:r>
            <a:endParaRPr lang="en-IN" sz="16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1"/>
          <a:srcRect l="58493" t="60894" r="22215" b="24409"/>
          <a:stretch>
            <a:fillRect/>
          </a:stretch>
        </p:blipFill>
        <p:spPr>
          <a:xfrm>
            <a:off x="4872625" y="1804532"/>
            <a:ext cx="3383400" cy="1451071"/>
          </a:xfrm>
          <a:prstGeom prst="rect">
            <a:avLst/>
          </a:prstGeom>
        </p:spPr>
      </p:pic>
      <p:sp>
        <p:nvSpPr>
          <p:cNvPr id="14" name="TextBox 13"/>
          <p:cNvSpPr txBox="1"/>
          <p:nvPr/>
        </p:nvSpPr>
        <p:spPr>
          <a:xfrm>
            <a:off x="1039660" y="3448247"/>
            <a:ext cx="3229629" cy="1077218"/>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Open loop 1mm at 1</a:t>
            </a:r>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Open loop 1mm at 2</a:t>
            </a:r>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Open at 3 to regain 20 ° bend of mesial and distal legs</a:t>
            </a:r>
            <a:endParaRPr lang="en-US" sz="1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182660" y="766775"/>
            <a:ext cx="4572000"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REACTIVATION SEQUENCE</a:t>
            </a:r>
            <a:endParaRPr lang="en-US" sz="2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100191" y="1399219"/>
            <a:ext cx="31941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a:t>
            </a:r>
            <a:endParaRPr lang="en-IN"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726503" y="1399219"/>
            <a:ext cx="344466"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1</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Lower arch</a:t>
            </a:r>
            <a:endParaRPr lang="en-IN" dirty="0"/>
          </a:p>
        </p:txBody>
      </p:sp>
      <p:sp>
        <p:nvSpPr>
          <p:cNvPr id="3" name="Text Placeholder 2"/>
          <p:cNvSpPr>
            <a:spLocks noGrp="1"/>
          </p:cNvSpPr>
          <p:nvPr>
            <p:ph type="body" idx="1"/>
          </p:nvPr>
        </p:nvSpPr>
        <p:spPr>
          <a:xfrm>
            <a:off x="1168510" y="1309705"/>
            <a:ext cx="6426300" cy="2840400"/>
          </a:xfrm>
        </p:spPr>
        <p:txBody>
          <a:bodyPr/>
          <a:lstStyle/>
          <a:p>
            <a:r>
              <a:rPr lang="en-US" dirty="0">
                <a:solidFill>
                  <a:srgbClr val="231F20"/>
                </a:solidFill>
                <a:effectLst/>
                <a:latin typeface="Times New Roman" panose="02020603050405020304" pitchFamily="18" charset="0"/>
                <a:cs typeface="Times New Roman" panose="02020603050405020304" pitchFamily="18" charset="0"/>
              </a:rPr>
              <a:t>gained with the lip bumper.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it lay in front of the lower incisors and give support to the lower lip, improving lip competence, which was an important factor in mandibular growth. </a:t>
            </a:r>
            <a:endParaRPr lang="en-US" dirty="0">
              <a:solidFill>
                <a:srgbClr val="231F2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6" name="Picture 5"/>
          <p:cNvPicPr>
            <a:picLocks noChangeAspect="1"/>
          </p:cNvPicPr>
          <p:nvPr/>
        </p:nvPicPr>
        <p:blipFill>
          <a:blip r:embed="rId1"/>
          <a:stretch>
            <a:fillRect/>
          </a:stretch>
        </p:blipFill>
        <p:spPr>
          <a:xfrm>
            <a:off x="1706118" y="753046"/>
            <a:ext cx="5407914" cy="4035136"/>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8175" y="1081548"/>
            <a:ext cx="6426300" cy="3265202"/>
          </a:xfrm>
        </p:spPr>
        <p:txBody>
          <a:bodyPr/>
          <a:lstStyle/>
          <a:p>
            <a:pPr>
              <a:buFont typeface="+mj-lt"/>
              <a:buAutoNum type="arabicPeriod"/>
            </a:pPr>
            <a:endParaRPr lang="en-IN" dirty="0"/>
          </a:p>
          <a:p>
            <a:pPr marL="546100" indent="-457200">
              <a:buAutoNum type="arabicPeriod" startAt="6"/>
            </a:pPr>
            <a:r>
              <a:rPr lang="en-IN" dirty="0">
                <a:solidFill>
                  <a:srgbClr val="000000"/>
                </a:solidFill>
                <a:effectLst/>
                <a:latin typeface="Times New Roman" panose="02020603050405020304" pitchFamily="18" charset="0"/>
              </a:rPr>
              <a:t>Class-II subdivision cases requiring unilateral distal molar movement </a:t>
            </a:r>
            <a:endParaRPr lang="en-IN" dirty="0"/>
          </a:p>
          <a:p>
            <a:pPr marL="546100" indent="-457200">
              <a:buAutoNum type="arabicPeriod" startAt="6"/>
            </a:pPr>
            <a:r>
              <a:rPr lang="en-IN" dirty="0">
                <a:solidFill>
                  <a:srgbClr val="000000"/>
                </a:solidFill>
                <a:effectLst/>
                <a:latin typeface="Times New Roman" panose="02020603050405020304" pitchFamily="18" charset="0"/>
              </a:rPr>
              <a:t>Anchorage loss during active orthodontic treatment</a:t>
            </a:r>
            <a:endParaRPr lang="en-IN" dirty="0"/>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Lip bumper</a:t>
            </a:r>
            <a:endParaRPr lang="en-IN" dirty="0"/>
          </a:p>
        </p:txBody>
      </p:sp>
      <p:sp>
        <p:nvSpPr>
          <p:cNvPr id="3" name="Text Placeholder 2"/>
          <p:cNvSpPr>
            <a:spLocks noGrp="1"/>
          </p:cNvSpPr>
          <p:nvPr>
            <p:ph type="body" idx="1"/>
          </p:nvPr>
        </p:nvSpPr>
        <p:spPr/>
        <p:txBody>
          <a:bodyPr/>
          <a:lstStyle/>
          <a:p>
            <a:r>
              <a:rPr lang="en-US" dirty="0">
                <a:solidFill>
                  <a:srgbClr val="231F20"/>
                </a:solidFill>
                <a:effectLst/>
                <a:latin typeface="Times New Roman" panose="02020603050405020304" pitchFamily="18" charset="0"/>
                <a:cs typeface="Times New Roman" panose="02020603050405020304" pitchFamily="18" charset="0"/>
              </a:rPr>
              <a:t>It works by altering the equilibrium between cheeks, lips and tongue and by transmitting forces from perioral muscles to the molars where it is applied</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various purposes: </a:t>
            </a:r>
            <a:endParaRPr lang="en-US" dirty="0">
              <a:latin typeface="Times New Roman" panose="02020603050405020304" pitchFamily="18" charset="0"/>
              <a:cs typeface="Times New Roman" panose="02020603050405020304" pitchFamily="18" charset="0"/>
            </a:endParaRPr>
          </a:p>
          <a:p>
            <a:pPr marL="431800" indent="-342900">
              <a:buFont typeface="+mj-lt"/>
              <a:buAutoNum type="alphaLcPeriod"/>
            </a:pPr>
            <a:r>
              <a:rPr lang="en-US" dirty="0">
                <a:solidFill>
                  <a:srgbClr val="231F20"/>
                </a:solidFill>
                <a:effectLst/>
                <a:latin typeface="Times New Roman" panose="02020603050405020304" pitchFamily="18" charset="0"/>
                <a:cs typeface="Times New Roman" panose="02020603050405020304" pitchFamily="18" charset="0"/>
              </a:rPr>
              <a:t>Molar anchorage</a:t>
            </a:r>
            <a:endParaRPr lang="en-US" dirty="0">
              <a:solidFill>
                <a:srgbClr val="231F20"/>
              </a:solidFill>
              <a:effectLst/>
              <a:latin typeface="Times New Roman" panose="02020603050405020304" pitchFamily="18" charset="0"/>
              <a:cs typeface="Times New Roman" panose="02020603050405020304" pitchFamily="18" charset="0"/>
            </a:endParaRPr>
          </a:p>
          <a:p>
            <a:pPr marL="431800" indent="-342900">
              <a:buFont typeface="+mj-lt"/>
              <a:buAutoNum type="alphaLcPeriod"/>
            </a:pPr>
            <a:r>
              <a:rPr lang="en-US" dirty="0">
                <a:solidFill>
                  <a:srgbClr val="231F20"/>
                </a:solidFill>
                <a:effectLst/>
                <a:latin typeface="Times New Roman" panose="02020603050405020304" pitchFamily="18" charset="0"/>
                <a:cs typeface="Times New Roman" panose="02020603050405020304" pitchFamily="18" charset="0"/>
              </a:rPr>
              <a:t>Therapy of habits</a:t>
            </a:r>
            <a:endParaRPr lang="en-US" dirty="0">
              <a:solidFill>
                <a:srgbClr val="231F20"/>
              </a:solidFill>
              <a:effectLst/>
              <a:latin typeface="Times New Roman" panose="02020603050405020304" pitchFamily="18" charset="0"/>
              <a:cs typeface="Times New Roman" panose="02020603050405020304" pitchFamily="18" charset="0"/>
            </a:endParaRPr>
          </a:p>
          <a:p>
            <a:pPr marL="431800" indent="-342900">
              <a:buFont typeface="+mj-lt"/>
              <a:buAutoNum type="alphaLcPeriod"/>
            </a:pPr>
            <a:r>
              <a:rPr lang="en-US" dirty="0">
                <a:solidFill>
                  <a:srgbClr val="231F20"/>
                </a:solidFill>
                <a:effectLst/>
                <a:latin typeface="Times New Roman" panose="02020603050405020304" pitchFamily="18" charset="0"/>
                <a:cs typeface="Times New Roman" panose="02020603050405020304" pitchFamily="18" charset="0"/>
              </a:rPr>
              <a:t>Space gaining in the lower arch</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Clinical management</a:t>
            </a:r>
            <a:endParaRPr lang="en-IN" dirty="0"/>
          </a:p>
        </p:txBody>
      </p:sp>
      <p:sp>
        <p:nvSpPr>
          <p:cNvPr id="3" name="Text Placeholder 2"/>
          <p:cNvSpPr>
            <a:spLocks noGrp="1"/>
          </p:cNvSpPr>
          <p:nvPr>
            <p:ph type="body" idx="1"/>
          </p:nvPr>
        </p:nvSpPr>
        <p:spPr/>
        <p:txBody>
          <a:bodyPr/>
          <a:lstStyle/>
          <a:p>
            <a:r>
              <a:rPr lang="en-US" dirty="0">
                <a:solidFill>
                  <a:srgbClr val="231F20"/>
                </a:solidFill>
                <a:effectLst/>
                <a:latin typeface="Times New Roman" panose="02020603050405020304" pitchFamily="18" charset="0"/>
                <a:cs typeface="Times New Roman" panose="02020603050405020304" pitchFamily="18" charset="0"/>
              </a:rPr>
              <a:t>worn 24 hours a day and should be removed only for meals and hygiene</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If the appliance has been well fitted, a red line can be seen on the inside of the cheeks and the lower lip where the wire runs. </a:t>
            </a:r>
            <a:endParaRPr lang="en-US" dirty="0">
              <a:solidFill>
                <a:srgbClr val="231F20"/>
              </a:solidFill>
              <a:effectLst/>
              <a:latin typeface="Times New Roman" panose="02020603050405020304" pitchFamily="18" charset="0"/>
              <a:cs typeface="Times New Roman" panose="02020603050405020304" pitchFamily="18" charset="0"/>
            </a:endParaRPr>
          </a:p>
          <a:p>
            <a:r>
              <a:rPr lang="en-US" dirty="0">
                <a:solidFill>
                  <a:srgbClr val="231F20"/>
                </a:solidFill>
                <a:effectLst/>
                <a:latin typeface="Times New Roman" panose="02020603050405020304" pitchFamily="18" charset="0"/>
                <a:cs typeface="Times New Roman" panose="02020603050405020304" pitchFamily="18" charset="0"/>
              </a:rPr>
              <a:t>If the lip bumper is too distant from the teeth, ulcers may appear</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92" y="717237"/>
            <a:ext cx="6426300" cy="396300"/>
          </a:xfrm>
        </p:spPr>
        <p:txBody>
          <a:bodyPr/>
          <a:lstStyle/>
          <a:p>
            <a:pPr algn="ctr"/>
            <a:r>
              <a:rPr lang="en-IN" sz="3200" dirty="0"/>
              <a:t>SEGMENTAL ALVEOLAR CORTICOTOMY TO ENHANCE UPPER MOLAR DISTALIZATION</a:t>
            </a:r>
            <a:endParaRPr lang="en-IN" sz="3200" dirty="0"/>
          </a:p>
        </p:txBody>
      </p:sp>
      <p:sp>
        <p:nvSpPr>
          <p:cNvPr id="3" name="Text Placeholder 2"/>
          <p:cNvSpPr>
            <a:spLocks noGrp="1"/>
          </p:cNvSpPr>
          <p:nvPr>
            <p:ph type="body" idx="1"/>
          </p:nvPr>
        </p:nvSpPr>
        <p:spPr/>
        <p:txBody>
          <a:bodyPr/>
          <a:lstStyle/>
          <a:p>
            <a:r>
              <a:rPr lang="en-IN" dirty="0">
                <a:latin typeface="Times New Roman" panose="02020603050405020304" pitchFamily="18" charset="0"/>
                <a:cs typeface="Times New Roman" panose="02020603050405020304" pitchFamily="18" charset="0"/>
              </a:rPr>
              <a:t>To accelerate </a:t>
            </a:r>
            <a:r>
              <a:rPr lang="en-US" dirty="0">
                <a:latin typeface="Times New Roman" panose="02020603050405020304" pitchFamily="18" charset="0"/>
                <a:cs typeface="Times New Roman" panose="02020603050405020304" pitchFamily="18" charset="0"/>
              </a:rPr>
              <a:t>dental movement and improve is efficacy, and to reduce the appearance of undesired phenomena such as root resorption, loss of vitality and relapse of the corrections carried out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segmental alveolar </a:t>
            </a:r>
            <a:r>
              <a:rPr lang="en-US" dirty="0" err="1">
                <a:latin typeface="Times New Roman" panose="02020603050405020304" pitchFamily="18" charset="0"/>
                <a:cs typeface="Times New Roman" panose="02020603050405020304" pitchFamily="18" charset="0"/>
              </a:rPr>
              <a:t>corticotomy</a:t>
            </a:r>
            <a:r>
              <a:rPr lang="en-US" dirty="0">
                <a:latin typeface="Times New Roman" panose="02020603050405020304" pitchFamily="18" charset="0"/>
                <a:cs typeface="Times New Roman" panose="02020603050405020304" pitchFamily="18" charset="0"/>
              </a:rPr>
              <a:t> , limited to upper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molar and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premolar helped </a:t>
            </a:r>
            <a:r>
              <a:rPr lang="en-US" dirty="0" err="1">
                <a:latin typeface="Times New Roman" panose="02020603050405020304" pitchFamily="18" charset="0"/>
                <a:cs typeface="Times New Roman" panose="02020603050405020304" pitchFamily="18" charset="0"/>
              </a:rPr>
              <a:t>acceleraqte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distalizaton</a:t>
            </a:r>
            <a:r>
              <a:rPr lang="en-US" dirty="0">
                <a:latin typeface="Times New Roman" panose="02020603050405020304" pitchFamily="18" charset="0"/>
                <a:cs typeface="Times New Roman" panose="02020603050405020304" pitchFamily="18" charset="0"/>
              </a:rPr>
              <a:t> of upper molars and promoted a bodily movement with less need of anterior anchorage</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CONCLUSION</a:t>
            </a:r>
            <a:endParaRPr lang="en-IN" dirty="0"/>
          </a:p>
        </p:txBody>
      </p:sp>
      <p:sp>
        <p:nvSpPr>
          <p:cNvPr id="3" name="Text Placeholder 2"/>
          <p:cNvSpPr>
            <a:spLocks noGrp="1"/>
          </p:cNvSpPr>
          <p:nvPr>
            <p:ph type="body" idx="1"/>
          </p:nvPr>
        </p:nvSpPr>
        <p:spPr/>
        <p:txBody>
          <a:bodyPr/>
          <a:lstStyle/>
          <a:p>
            <a:r>
              <a:rPr lang="en-IN" dirty="0">
                <a:latin typeface="Times New Roman" panose="02020603050405020304" pitchFamily="18" charset="0"/>
                <a:cs typeface="Times New Roman" panose="02020603050405020304" pitchFamily="18" charset="0"/>
              </a:rPr>
              <a:t>Timing of molar </a:t>
            </a:r>
            <a:r>
              <a:rPr lang="en-IN" dirty="0" err="1">
                <a:latin typeface="Times New Roman" panose="02020603050405020304" pitchFamily="18" charset="0"/>
                <a:cs typeface="Times New Roman" panose="02020603050405020304" pitchFamily="18" charset="0"/>
              </a:rPr>
              <a:t>distalization</a:t>
            </a:r>
            <a:r>
              <a:rPr lang="en-IN" dirty="0">
                <a:latin typeface="Times New Roman" panose="02020603050405020304" pitchFamily="18" charset="0"/>
                <a:cs typeface="Times New Roman" panose="02020603050405020304" pitchFamily="18" charset="0"/>
              </a:rPr>
              <a:t>: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the recommended time for maxillary molar </a:t>
            </a:r>
            <a:r>
              <a:rPr lang="en-IN" dirty="0" err="1">
                <a:latin typeface="Times New Roman" panose="02020603050405020304" pitchFamily="18" charset="0"/>
                <a:cs typeface="Times New Roman" panose="02020603050405020304" pitchFamily="18" charset="0"/>
              </a:rPr>
              <a:t>distalization</a:t>
            </a:r>
            <a:r>
              <a:rPr lang="en-IN" dirty="0">
                <a:latin typeface="Times New Roman" panose="02020603050405020304" pitchFamily="18" charset="0"/>
                <a:cs typeface="Times New Roman" panose="02020603050405020304" pitchFamily="18" charset="0"/>
              </a:rPr>
              <a:t> is either during mixed or late mixed dentition, before the eruption of 2</a:t>
            </a:r>
            <a:r>
              <a:rPr lang="en-IN" baseline="30000" dirty="0">
                <a:latin typeface="Times New Roman" panose="02020603050405020304" pitchFamily="18" charset="0"/>
                <a:cs typeface="Times New Roman" panose="02020603050405020304" pitchFamily="18" charset="0"/>
              </a:rPr>
              <a:t>nd</a:t>
            </a:r>
            <a:r>
              <a:rPr lang="en-IN" dirty="0">
                <a:latin typeface="Times New Roman" panose="02020603050405020304" pitchFamily="18" charset="0"/>
                <a:cs typeface="Times New Roman" panose="02020603050405020304" pitchFamily="18" charset="0"/>
              </a:rPr>
              <a:t> molar</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Rate of </a:t>
            </a:r>
            <a:r>
              <a:rPr lang="en-IN" dirty="0" err="1">
                <a:latin typeface="Times New Roman" panose="02020603050405020304" pitchFamily="18" charset="0"/>
                <a:cs typeface="Times New Roman" panose="02020603050405020304" pitchFamily="18" charset="0"/>
              </a:rPr>
              <a:t>distalization</a:t>
            </a:r>
            <a:r>
              <a:rPr lang="en-IN" dirty="0">
                <a:latin typeface="Times New Roman" panose="02020603050405020304" pitchFamily="18" charset="0"/>
                <a:cs typeface="Times New Roman" panose="02020603050405020304" pitchFamily="18" charset="0"/>
              </a:rPr>
              <a:t>:</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0.75-1mm/month </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7364" y="461321"/>
            <a:ext cx="6426300" cy="2840400"/>
          </a:xfrm>
        </p:spPr>
        <p:txBody>
          <a:bodyPr/>
          <a:lstStyle/>
          <a:p>
            <a:endParaRPr lang="en-US" sz="2400" dirty="0">
              <a:solidFill>
                <a:srgbClr val="00000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Molar </a:t>
            </a:r>
            <a:r>
              <a:rPr lang="en-US" sz="2400" dirty="0" err="1">
                <a:latin typeface="Times New Roman" panose="02020603050405020304" pitchFamily="18" charset="0"/>
                <a:cs typeface="Times New Roman" panose="02020603050405020304" pitchFamily="18" charset="0"/>
              </a:rPr>
              <a:t>distalization</a:t>
            </a:r>
            <a:r>
              <a:rPr lang="en-US" sz="2400" dirty="0">
                <a:latin typeface="Times New Roman" panose="02020603050405020304" pitchFamily="18" charset="0"/>
                <a:cs typeface="Times New Roman" panose="02020603050405020304" pitchFamily="18" charset="0"/>
              </a:rPr>
              <a:t> is one of the fundamental approaches for </a:t>
            </a:r>
            <a:r>
              <a:rPr lang="en-US" sz="2400" dirty="0" err="1">
                <a:latin typeface="Times New Roman" panose="02020603050405020304" pitchFamily="18" charset="0"/>
                <a:cs typeface="Times New Roman" panose="02020603050405020304" pitchFamily="18" charset="0"/>
              </a:rPr>
              <a:t>nonextraction</a:t>
            </a:r>
            <a:r>
              <a:rPr lang="en-US" sz="2400" dirty="0">
                <a:latin typeface="Times New Roman" panose="02020603050405020304" pitchFamily="18" charset="0"/>
                <a:cs typeface="Times New Roman" panose="02020603050405020304" pitchFamily="18" charset="0"/>
              </a:rPr>
              <a:t> therapy, especially in class II malocclusion cases. Many methods have been utilized to achieve molar </a:t>
            </a:r>
            <a:r>
              <a:rPr lang="en-US" sz="2400" dirty="0" err="1">
                <a:latin typeface="Times New Roman" panose="02020603050405020304" pitchFamily="18" charset="0"/>
                <a:cs typeface="Times New Roman" panose="02020603050405020304" pitchFamily="18" charset="0"/>
              </a:rPr>
              <a:t>distalization</a:t>
            </a:r>
            <a:r>
              <a:rPr lang="en-US" sz="2400" dirty="0">
                <a:latin typeface="Times New Roman" panose="02020603050405020304" pitchFamily="18" charset="0"/>
                <a:cs typeface="Times New Roman" panose="02020603050405020304" pitchFamily="18" charset="0"/>
              </a:rPr>
              <a:t>, including extraoral app and intraoral appliances</a:t>
            </a:r>
            <a:endParaRPr lang="en-IN" sz="2400" dirty="0">
              <a:latin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cs typeface="Times New Roman" panose="02020603050405020304" pitchFamily="18" charset="0"/>
              </a:rPr>
              <a:t>Although the first molars can be even after the eruption of the second molars, they are easier to move before the second molars erupt. </a:t>
            </a:r>
            <a:endParaRPr lang="en-US" sz="2400" dirty="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dirty="0">
                <a:solidFill>
                  <a:srgbClr val="000000"/>
                </a:solidFill>
                <a:effectLst/>
                <a:latin typeface="Times New Roman" panose="02020603050405020304" pitchFamily="18" charset="0"/>
                <a:cs typeface="Times New Roman" panose="02020603050405020304" pitchFamily="18" charset="0"/>
              </a:rPr>
              <a:t>If a significant amount of distal movement is required in a young patient, one might even consider extracting the second molars. </a:t>
            </a:r>
            <a:endParaRPr lang="en-US" sz="2400" dirty="0">
              <a:solidFill>
                <a:srgbClr val="000000"/>
              </a:solidFill>
              <a:effectLst/>
              <a:latin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cs typeface="Times New Roman" panose="02020603050405020304" pitchFamily="18" charset="0"/>
              </a:rPr>
              <a:t>Assuming the third molars are of good size and shape and the second molars are extracted in time, the third molars will drift and erupt into proper occlusion. </a:t>
            </a:r>
            <a:endParaRPr lang="en-IN" sz="2400" dirty="0">
              <a:latin typeface="Times New Roman" panose="02020603050405020304" pitchFamily="18" charset="0"/>
              <a:cs typeface="Times New Roman" panose="02020603050405020304" pitchFamily="18" charset="0"/>
            </a:endParaRPr>
          </a:p>
          <a:p>
            <a:endParaRPr lang="en-IN" sz="2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CONTRAINDICATIONS</a:t>
            </a:r>
            <a:endParaRPr lang="en-IN" dirty="0"/>
          </a:p>
        </p:txBody>
      </p:sp>
      <p:sp>
        <p:nvSpPr>
          <p:cNvPr id="3" name="Text Placeholder 2"/>
          <p:cNvSpPr>
            <a:spLocks noGrp="1"/>
          </p:cNvSpPr>
          <p:nvPr>
            <p:ph type="body" idx="1"/>
          </p:nvPr>
        </p:nvSpPr>
        <p:spPr/>
        <p:txBody>
          <a:bodyPr/>
          <a:lstStyle/>
          <a:p>
            <a:pPr>
              <a:buFont typeface="+mj-lt"/>
              <a:buAutoNum type="arabicPeriod"/>
            </a:pPr>
            <a:r>
              <a:rPr lang="en-US" dirty="0">
                <a:solidFill>
                  <a:srgbClr val="000000"/>
                </a:solidFill>
                <a:effectLst/>
                <a:latin typeface="Times New Roman" panose="02020603050405020304" pitchFamily="18" charset="0"/>
              </a:rPr>
              <a:t>Retrognathic profile </a:t>
            </a:r>
            <a:endParaRPr lang="en-US" dirty="0"/>
          </a:p>
          <a:p>
            <a:pPr>
              <a:buFont typeface="+mj-lt"/>
              <a:buAutoNum type="arabicPeriod"/>
            </a:pPr>
            <a:r>
              <a:rPr lang="en-US" dirty="0">
                <a:solidFill>
                  <a:srgbClr val="000000"/>
                </a:solidFill>
                <a:effectLst/>
                <a:latin typeface="Times New Roman" panose="02020603050405020304" pitchFamily="18" charset="0"/>
              </a:rPr>
              <a:t> Vertical growth pattern </a:t>
            </a:r>
            <a:endParaRPr lang="en-US" dirty="0"/>
          </a:p>
          <a:p>
            <a:pPr>
              <a:buFont typeface="+mj-lt"/>
              <a:buAutoNum type="arabicPeriod"/>
            </a:pPr>
            <a:r>
              <a:rPr lang="en-US" dirty="0">
                <a:solidFill>
                  <a:srgbClr val="000000"/>
                </a:solidFill>
                <a:effectLst/>
                <a:latin typeface="Times New Roman" panose="02020603050405020304" pitchFamily="18" charset="0"/>
              </a:rPr>
              <a:t> 3rd molars have erupted or close to eruption </a:t>
            </a:r>
            <a:endParaRPr lang="en-US" dirty="0"/>
          </a:p>
          <a:p>
            <a:pPr>
              <a:buFont typeface="+mj-lt"/>
              <a:buAutoNum type="arabicPeriod"/>
            </a:pPr>
            <a:r>
              <a:rPr lang="en-US" dirty="0">
                <a:solidFill>
                  <a:srgbClr val="000000"/>
                </a:solidFill>
                <a:effectLst/>
                <a:latin typeface="Times New Roman" panose="02020603050405020304" pitchFamily="18" charset="0"/>
              </a:rPr>
              <a:t> Skeletal or Dental open bite </a:t>
            </a:r>
            <a:endParaRPr lang="en-US" dirty="0"/>
          </a:p>
          <a:p>
            <a:pPr>
              <a:buFont typeface="+mj-lt"/>
              <a:buAutoNum type="arabicPeriod"/>
            </a:pPr>
            <a:r>
              <a:rPr lang="en-US" dirty="0">
                <a:solidFill>
                  <a:srgbClr val="000000"/>
                </a:solidFill>
                <a:effectLst/>
                <a:latin typeface="Times New Roman" panose="02020603050405020304" pitchFamily="18" charset="0"/>
              </a:rPr>
              <a:t> Patients with severe arch length tooth size discrepancy.</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olidFill>
                  <a:srgbClr val="000000"/>
                </a:solidFill>
                <a:effectLst/>
                <a:latin typeface="Times New Roman" panose="02020603050405020304" pitchFamily="18" charset="0"/>
              </a:rPr>
              <a:t>Correction of Class II malocclusion by non extraction approach can be achieved by both intraoral and extraoral forces. </a:t>
            </a:r>
            <a:endParaRPr lang="en-US"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Molar </a:t>
            </a:r>
            <a:r>
              <a:rPr lang="en-US" dirty="0" err="1">
                <a:solidFill>
                  <a:srgbClr val="000000"/>
                </a:solidFill>
                <a:effectLst/>
                <a:latin typeface="Times New Roman" panose="02020603050405020304" pitchFamily="18" charset="0"/>
              </a:rPr>
              <a:t>Distalization</a:t>
            </a:r>
            <a:r>
              <a:rPr lang="en-US" dirty="0">
                <a:solidFill>
                  <a:srgbClr val="000000"/>
                </a:solidFill>
                <a:effectLst/>
                <a:latin typeface="Times New Roman" panose="02020603050405020304" pitchFamily="18" charset="0"/>
              </a:rPr>
              <a:t> method is one of the methods to correct Class II malocclusion which involves, </a:t>
            </a:r>
            <a:r>
              <a:rPr lang="en-US" dirty="0" err="1">
                <a:solidFill>
                  <a:srgbClr val="000000"/>
                </a:solidFill>
                <a:effectLst/>
                <a:latin typeface="Times New Roman" panose="02020603050405020304" pitchFamily="18" charset="0"/>
              </a:rPr>
              <a:t>distalization</a:t>
            </a:r>
            <a:r>
              <a:rPr lang="en-US" dirty="0">
                <a:solidFill>
                  <a:srgbClr val="000000"/>
                </a:solidFill>
                <a:effectLst/>
                <a:latin typeface="Times New Roman" panose="02020603050405020304" pitchFamily="18" charset="0"/>
              </a:rPr>
              <a:t> of molars by using extraoral or intraoral forces.</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Tree>
  </p:cSld>
  <p:clrMapOvr>
    <a:masterClrMapping/>
  </p:clrMapOvr>
  <p:transition>
    <p:fade thruBlk="1"/>
  </p:transition>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13829</Words>
  <Application>WPS Presentation</Application>
  <PresentationFormat>On-screen Show (16:9)</PresentationFormat>
  <Paragraphs>430</Paragraphs>
  <Slides>75</Slides>
  <Notes>33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75</vt:i4>
      </vt:variant>
    </vt:vector>
  </HeadingPairs>
  <TitlesOfParts>
    <vt:vector size="91" baseType="lpstr">
      <vt:lpstr>Arial</vt:lpstr>
      <vt:lpstr>SimSun</vt:lpstr>
      <vt:lpstr>Wingdings</vt:lpstr>
      <vt:lpstr>Arial</vt:lpstr>
      <vt:lpstr>Amatic SC</vt:lpstr>
      <vt:lpstr>Nunito</vt:lpstr>
      <vt:lpstr>Calibri</vt:lpstr>
      <vt:lpstr>Algerian</vt:lpstr>
      <vt:lpstr>Times New Roman</vt:lpstr>
      <vt:lpstr>Microsoft YaHei</vt:lpstr>
      <vt:lpstr>Arial Unicode MS</vt:lpstr>
      <vt:lpstr>Sabon-Roman</vt:lpstr>
      <vt:lpstr>Segoe Print</vt:lpstr>
      <vt:lpstr>SymbolNew-Medium</vt:lpstr>
      <vt:lpstr>Century Gothic</vt:lpstr>
      <vt:lpstr>Curio template</vt:lpstr>
      <vt:lpstr>DEPARTMENT OF ORTHODONTICS   distalization of molar</vt:lpstr>
      <vt:lpstr>content</vt:lpstr>
      <vt:lpstr>INTRODUCTION</vt:lpstr>
      <vt:lpstr>PowerPoint 演示文稿</vt:lpstr>
      <vt:lpstr>PowerPoint 演示文稿</vt:lpstr>
      <vt:lpstr>INDICATIONS</vt:lpstr>
      <vt:lpstr>PowerPoint 演示文稿</vt:lpstr>
      <vt:lpstr>CONTRAINDICATIONS</vt:lpstr>
      <vt:lpstr>PowerPoint 演示文稿</vt:lpstr>
      <vt:lpstr>PowerPoint 演示文稿</vt:lpstr>
      <vt:lpstr>PowerPoint 演示文稿</vt:lpstr>
      <vt:lpstr>PowerPoint 演示文稿</vt:lpstr>
      <vt:lpstr>PowerPoint 演示文稿</vt:lpstr>
      <vt:lpstr>headgear</vt:lpstr>
      <vt:lpstr>PowerPoint 演示文稿</vt:lpstr>
      <vt:lpstr>PowerPoint 演示文稿</vt:lpstr>
      <vt:lpstr>PowerPoint 演示文稿</vt:lpstr>
      <vt:lpstr>PowerPoint 演示文稿</vt:lpstr>
      <vt:lpstr>PowerPoint 演示文稿</vt:lpstr>
      <vt:lpstr>PowerPoint 演示文稿</vt:lpstr>
      <vt:lpstr>Occipital force</vt:lpstr>
      <vt:lpstr>PowerPoint 演示文稿</vt:lpstr>
      <vt:lpstr>Cervical force</vt:lpstr>
      <vt:lpstr>Clinical management of headgear</vt:lpstr>
      <vt:lpstr>PowerPoint 演示文稿</vt:lpstr>
      <vt:lpstr>PowerPoint 演示文稿</vt:lpstr>
      <vt:lpstr>Removable distalizing plate</vt:lpstr>
      <vt:lpstr>PowerPoint 演示文稿</vt:lpstr>
      <vt:lpstr>PowerPoint 演示文稿</vt:lpstr>
      <vt:lpstr>Clinical management</vt:lpstr>
      <vt:lpstr>HERBST APPLIANCE</vt:lpstr>
      <vt:lpstr>PowerPoint 演示文稿</vt:lpstr>
      <vt:lpstr>PowerPoint 演示文稿</vt:lpstr>
      <vt:lpstr>PowerPoint 演示文稿</vt:lpstr>
      <vt:lpstr>PowerPoint 演示文稿</vt:lpstr>
      <vt:lpstr>PowerPoint 演示文稿</vt:lpstr>
      <vt:lpstr>JASPER JUMPER</vt:lpstr>
      <vt:lpstr>PowerPoint 演示文稿</vt:lpstr>
      <vt:lpstr>PowerPoint 演示文稿</vt:lpstr>
      <vt:lpstr>PowerPoint 演示文稿</vt:lpstr>
      <vt:lpstr>PowerPoint 演示文稿</vt:lpstr>
      <vt:lpstr>PowerPoint 演示文稿</vt:lpstr>
      <vt:lpstr>FORSUS</vt:lpstr>
      <vt:lpstr>PowerPoint 演示文稿</vt:lpstr>
      <vt:lpstr>PowerPoint 演示文稿</vt:lpstr>
      <vt:lpstr>PowerPoint 演示文稿</vt:lpstr>
      <vt:lpstr>FORSUS FATGIUE RESISTANT DEVICE</vt:lpstr>
      <vt:lpstr>T-rex design of pend-x appliance</vt:lpstr>
      <vt:lpstr>PowerPoint 演示文稿</vt:lpstr>
      <vt:lpstr>Palatal bar</vt:lpstr>
      <vt:lpstr>PowerPoint 演示文稿</vt:lpstr>
      <vt:lpstr>PowerPoint 演示文稿</vt:lpstr>
      <vt:lpstr>PowerPoint 演示文稿</vt:lpstr>
      <vt:lpstr>PENDULUM APPLIANCE</vt:lpstr>
      <vt:lpstr>PowerPoint 演示文稿</vt:lpstr>
      <vt:lpstr>PowerPoint 演示文稿</vt:lpstr>
      <vt:lpstr>Modification of pendulum appliance</vt:lpstr>
      <vt:lpstr>Pend -X</vt:lpstr>
      <vt:lpstr>NiTi COIL SPRING </vt:lpstr>
      <vt:lpstr>PowerPoint 演示文稿</vt:lpstr>
      <vt:lpstr>PowerPoint 演示文稿</vt:lpstr>
      <vt:lpstr>JONES JIG</vt:lpstr>
      <vt:lpstr>PowerPoint 演示文稿</vt:lpstr>
      <vt:lpstr>PowerPoint 演示文稿</vt:lpstr>
      <vt:lpstr>K loop molar distalizing apppliance</vt:lpstr>
      <vt:lpstr>PowerPoint 演示文稿</vt:lpstr>
      <vt:lpstr>PowerPoint 演示文稿</vt:lpstr>
      <vt:lpstr>Lower arch</vt:lpstr>
      <vt:lpstr>PowerPoint 演示文稿</vt:lpstr>
      <vt:lpstr>Lip bumper</vt:lpstr>
      <vt:lpstr>Clinical management</vt:lpstr>
      <vt:lpstr>SEGMENTAL ALVEOLAR CORTICOTOMY TO ENHANCE UPPER MOLAR DISTALIZATION</vt:lpstr>
      <vt:lpstr>CONCLUSION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ORTHODONTICS   distalization</dc:title>
  <dc:creator/>
  <cp:lastModifiedBy>Dr.Archit Bahadur</cp:lastModifiedBy>
  <cp:revision>34</cp:revision>
  <dcterms:created xsi:type="dcterms:W3CDTF">2022-09-21T10:58:18Z</dcterms:created>
  <dcterms:modified xsi:type="dcterms:W3CDTF">2022-09-21T10:58:26Z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BD34CE3656754D00A7B1ADA00D9B3999</vt:lpwstr>
  </property>
  <property fmtid="{D5CDD505-2E9C-101B-9397-08002B2CF9AE}" pid="3" name="KSOProductBuildVer">
    <vt:lpwstr>1033-11.2.0.11130</vt:lpwstr>
  </property>
</Properties>
</file>