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44" r:id="rId3"/>
    <p:sldId id="261" r:id="rId4"/>
    <p:sldId id="262" r:id="rId5"/>
    <p:sldId id="352" r:id="rId6"/>
    <p:sldId id="353" r:id="rId7"/>
    <p:sldId id="354" r:id="rId8"/>
    <p:sldId id="355" r:id="rId9"/>
    <p:sldId id="356" r:id="rId10"/>
    <p:sldId id="358" r:id="rId11"/>
    <p:sldId id="360" r:id="rId12"/>
    <p:sldId id="357" r:id="rId13"/>
    <p:sldId id="361" r:id="rId14"/>
    <p:sldId id="362" r:id="rId15"/>
    <p:sldId id="364" r:id="rId16"/>
    <p:sldId id="366" r:id="rId17"/>
    <p:sldId id="365" r:id="rId18"/>
    <p:sldId id="368" r:id="rId19"/>
    <p:sldId id="369" r:id="rId20"/>
    <p:sldId id="371" r:id="rId21"/>
    <p:sldId id="370" r:id="rId22"/>
    <p:sldId id="372" r:id="rId23"/>
    <p:sldId id="373" r:id="rId24"/>
    <p:sldId id="375" r:id="rId26"/>
    <p:sldId id="377" r:id="rId27"/>
    <p:sldId id="378" r:id="rId28"/>
    <p:sldId id="379" r:id="rId29"/>
    <p:sldId id="397" r:id="rId30"/>
    <p:sldId id="386" r:id="rId31"/>
    <p:sldId id="380" r:id="rId32"/>
    <p:sldId id="381" r:id="rId33"/>
    <p:sldId id="382" r:id="rId34"/>
    <p:sldId id="383" r:id="rId35"/>
    <p:sldId id="384" r:id="rId36"/>
    <p:sldId id="385" r:id="rId37"/>
    <p:sldId id="388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51" r:id="rId4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560" y="4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12B3F-A51E-4C10-8F3F-ABB14EC4CDC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D26D0-77AB-4544-8D7E-C0E405974D90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accent2"/>
              </a:solidFill>
            </a:rPr>
            <a:t>PRENATAL PERIOD</a:t>
          </a:r>
        </a:p>
        <a:p>
          <a:r>
            <a:rPr lang="en-US" sz="2800" dirty="0" smtClean="0">
              <a:solidFill>
                <a:schemeClr val="accent2"/>
              </a:solidFill>
            </a:rPr>
            <a:t>(</a:t>
          </a:r>
          <a:r>
            <a:rPr lang="en-US" sz="1800" dirty="0" smtClean="0">
              <a:solidFill>
                <a:schemeClr val="accent2"/>
              </a:solidFill>
            </a:rPr>
            <a:t>FROM CONCEPTION TILL BIRTH)</a:t>
          </a:r>
        </a:p>
        <a:p>
          <a:endParaRPr lang="en-US" sz="2800" dirty="0" smtClean="0">
            <a:solidFill>
              <a:schemeClr val="accent2"/>
            </a:solidFill>
          </a:endParaRPr>
        </a:p>
      </dgm:t>
    </dgm:pt>
    <dgm:pt modelId="{A15690F6-1A22-4395-88CD-C6B9F112DA68}" cxnId="{B3A71EC6-B791-4F43-9690-AC50230A0E83}" type="parTrans">
      <dgm:prSet/>
      <dgm:spPr/>
      <dgm:t>
        <a:bodyPr/>
        <a:lstStyle/>
        <a:p>
          <a:endParaRPr lang="en-US"/>
        </a:p>
      </dgm:t>
    </dgm:pt>
    <dgm:pt modelId="{A4D0CAEE-C0C4-409F-AC8B-B2DB2AC7325C}" cxnId="{B3A71EC6-B791-4F43-9690-AC50230A0E83}" type="sibTrans">
      <dgm:prSet/>
      <dgm:spPr/>
      <dgm:t>
        <a:bodyPr/>
        <a:lstStyle/>
        <a:p>
          <a:endParaRPr lang="en-US"/>
        </a:p>
      </dgm:t>
    </dgm:pt>
    <dgm:pt modelId="{DCB1D5EC-D8FA-485B-93FE-851659CDFC05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800" dirty="0" smtClean="0">
              <a:solidFill>
                <a:schemeClr val="accent2"/>
              </a:solidFill>
            </a:rPr>
            <a:t>POSTNATAL PERIOD</a:t>
          </a:r>
        </a:p>
        <a:p>
          <a:endParaRPr lang="en-US" sz="2800" dirty="0">
            <a:solidFill>
              <a:schemeClr val="accent2"/>
            </a:solidFill>
          </a:endParaRPr>
        </a:p>
      </dgm:t>
    </dgm:pt>
    <dgm:pt modelId="{A940796D-38ED-409E-B15D-86EDA0F5FB01}" cxnId="{B36CAA87-329D-4E62-A4FD-50AEFB59CBE3}" type="parTrans">
      <dgm:prSet/>
      <dgm:spPr/>
      <dgm:t>
        <a:bodyPr/>
        <a:lstStyle/>
        <a:p>
          <a:endParaRPr lang="en-US"/>
        </a:p>
      </dgm:t>
    </dgm:pt>
    <dgm:pt modelId="{88FC150C-76FE-4312-AA77-1BBB7C9E5E40}" cxnId="{B36CAA87-329D-4E62-A4FD-50AEFB59CBE3}" type="sibTrans">
      <dgm:prSet/>
      <dgm:spPr/>
      <dgm:t>
        <a:bodyPr/>
        <a:lstStyle/>
        <a:p>
          <a:endParaRPr lang="en-US"/>
        </a:p>
      </dgm:t>
    </dgm:pt>
    <dgm:pt modelId="{0426C726-C789-4FE8-A63B-F6CE4D5B4754}">
      <dgm:prSet custT="1"/>
      <dgm:spPr/>
      <dgm:t>
        <a:bodyPr/>
        <a:lstStyle/>
        <a:p>
          <a:r>
            <a:rPr lang="en-US" sz="2800" baseline="0" dirty="0" smtClean="0">
              <a:solidFill>
                <a:schemeClr val="accent2"/>
              </a:solidFill>
            </a:rPr>
            <a:t>PERIOD OF OVUM </a:t>
          </a:r>
          <a:endParaRPr lang="en-US" sz="2800" baseline="0" dirty="0">
            <a:solidFill>
              <a:schemeClr val="accent2"/>
            </a:solidFill>
          </a:endParaRPr>
        </a:p>
      </dgm:t>
    </dgm:pt>
    <dgm:pt modelId="{655ABFE4-C283-4DB9-AB19-90966995A3B6}" cxnId="{5F1CE1C3-66BB-4450-A7B5-97B7FD91613E}" type="parTrans">
      <dgm:prSet/>
      <dgm:spPr/>
      <dgm:t>
        <a:bodyPr/>
        <a:lstStyle/>
        <a:p>
          <a:endParaRPr lang="en-US"/>
        </a:p>
      </dgm:t>
    </dgm:pt>
    <dgm:pt modelId="{FDC389FA-58F9-4573-904E-46E307E54659}" cxnId="{5F1CE1C3-66BB-4450-A7B5-97B7FD91613E}" type="sibTrans">
      <dgm:prSet/>
      <dgm:spPr/>
      <dgm:t>
        <a:bodyPr/>
        <a:lstStyle/>
        <a:p>
          <a:endParaRPr lang="en-US"/>
        </a:p>
      </dgm:t>
    </dgm:pt>
    <dgm:pt modelId="{C9532547-57A9-410A-9B3E-8AB69CF29C9A}">
      <dgm:prSet custT="1"/>
      <dgm:spPr/>
      <dgm:t>
        <a:bodyPr/>
        <a:lstStyle/>
        <a:p>
          <a:r>
            <a:rPr lang="en-US" sz="2800" baseline="0" dirty="0" smtClean="0">
              <a:solidFill>
                <a:schemeClr val="accent2"/>
              </a:solidFill>
            </a:rPr>
            <a:t>EMBRYONIC PERIOD</a:t>
          </a:r>
          <a:endParaRPr lang="en-US" sz="2800" baseline="0" dirty="0">
            <a:solidFill>
              <a:schemeClr val="accent2"/>
            </a:solidFill>
          </a:endParaRPr>
        </a:p>
      </dgm:t>
    </dgm:pt>
    <dgm:pt modelId="{875243DD-D097-4EBF-83DA-9019FFCC7B27}" cxnId="{5A90D25A-C64B-4526-AD26-503249329492}" type="parTrans">
      <dgm:prSet/>
      <dgm:spPr/>
      <dgm:t>
        <a:bodyPr/>
        <a:lstStyle/>
        <a:p>
          <a:endParaRPr lang="en-US"/>
        </a:p>
      </dgm:t>
    </dgm:pt>
    <dgm:pt modelId="{F263A131-B892-4B57-B646-FE494211E17C}" cxnId="{5A90D25A-C64B-4526-AD26-503249329492}" type="sibTrans">
      <dgm:prSet/>
      <dgm:spPr/>
      <dgm:t>
        <a:bodyPr/>
        <a:lstStyle/>
        <a:p>
          <a:endParaRPr lang="en-US"/>
        </a:p>
      </dgm:t>
    </dgm:pt>
    <dgm:pt modelId="{AD5221E1-B7CF-443D-82D6-88F88C3073E7}">
      <dgm:prSet custT="1"/>
      <dgm:spPr/>
      <dgm:t>
        <a:bodyPr/>
        <a:lstStyle/>
        <a:p>
          <a:r>
            <a:rPr lang="en-US" sz="2800" baseline="0" dirty="0" smtClean="0">
              <a:solidFill>
                <a:schemeClr val="accent2"/>
              </a:solidFill>
            </a:rPr>
            <a:t>FETAL PERIOD</a:t>
          </a:r>
          <a:endParaRPr lang="en-US" sz="2800" baseline="0" dirty="0">
            <a:solidFill>
              <a:schemeClr val="accent2"/>
            </a:solidFill>
          </a:endParaRPr>
        </a:p>
      </dgm:t>
    </dgm:pt>
    <dgm:pt modelId="{BAA00B35-2036-4B37-A6BD-350C77D670FE}" cxnId="{7D413439-C04B-469C-8319-4610FE3B5729}" type="parTrans">
      <dgm:prSet/>
      <dgm:spPr/>
      <dgm:t>
        <a:bodyPr/>
        <a:lstStyle/>
        <a:p>
          <a:endParaRPr lang="en-US"/>
        </a:p>
      </dgm:t>
    </dgm:pt>
    <dgm:pt modelId="{224884BE-738B-4796-BAF5-695916036FD8}" cxnId="{7D413439-C04B-469C-8319-4610FE3B5729}" type="sibTrans">
      <dgm:prSet/>
      <dgm:spPr/>
      <dgm:t>
        <a:bodyPr/>
        <a:lstStyle/>
        <a:p>
          <a:endParaRPr lang="en-US"/>
        </a:p>
      </dgm:t>
    </dgm:pt>
    <dgm:pt modelId="{D98750F8-3FE7-4C89-8137-B548E9CB831D}">
      <dgm:prSet custT="1"/>
      <dgm:spPr/>
      <dgm:t>
        <a:bodyPr/>
        <a:lstStyle/>
        <a:p>
          <a:r>
            <a:rPr lang="en-US" sz="2800" dirty="0" smtClean="0">
              <a:solidFill>
                <a:schemeClr val="accent2"/>
              </a:solidFill>
            </a:rPr>
            <a:t>FROM</a:t>
          </a:r>
          <a:r>
            <a:rPr lang="en-US" sz="6200" dirty="0" smtClean="0">
              <a:solidFill>
                <a:schemeClr val="accent2"/>
              </a:solidFill>
            </a:rPr>
            <a:t> </a:t>
          </a:r>
          <a:r>
            <a:rPr lang="en-US" sz="2800" dirty="0" smtClean="0">
              <a:solidFill>
                <a:schemeClr val="accent2"/>
              </a:solidFill>
            </a:rPr>
            <a:t>BIRTH TILL DEATH</a:t>
          </a:r>
          <a:endParaRPr lang="en-US" sz="2800" dirty="0">
            <a:solidFill>
              <a:schemeClr val="accent2"/>
            </a:solidFill>
          </a:endParaRPr>
        </a:p>
      </dgm:t>
    </dgm:pt>
    <dgm:pt modelId="{1EC40518-93CB-4206-B9E2-E3B1EBE31CD5}" cxnId="{532F87A0-7728-46CE-9DA7-FC4CA6A503F4}" type="parTrans">
      <dgm:prSet/>
      <dgm:spPr/>
      <dgm:t>
        <a:bodyPr/>
        <a:lstStyle/>
        <a:p>
          <a:endParaRPr lang="en-US"/>
        </a:p>
      </dgm:t>
    </dgm:pt>
    <dgm:pt modelId="{12F663C8-0EF8-473A-8B8F-5E9D2E262DAF}" cxnId="{532F87A0-7728-46CE-9DA7-FC4CA6A503F4}" type="sibTrans">
      <dgm:prSet/>
      <dgm:spPr/>
      <dgm:t>
        <a:bodyPr/>
        <a:lstStyle/>
        <a:p>
          <a:endParaRPr lang="en-US"/>
        </a:p>
      </dgm:t>
    </dgm:pt>
    <dgm:pt modelId="{16569112-C8C8-4D3A-95BF-CA7DCE9DEDD5}" type="pres">
      <dgm:prSet presAssocID="{1E812B3F-A51E-4C10-8F3F-ABB14EC4CD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161095-2F97-4A13-9E95-E5BC8ABCF94A}" type="pres">
      <dgm:prSet presAssocID="{A7FD26D0-77AB-4544-8D7E-C0E405974D90}" presName="composite" presStyleCnt="0"/>
      <dgm:spPr/>
    </dgm:pt>
    <dgm:pt modelId="{96C07B14-AD94-4036-A86A-06389BA06DA5}" type="pres">
      <dgm:prSet presAssocID="{A7FD26D0-77AB-4544-8D7E-C0E405974D9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7D35D-877D-43B7-96EE-25B95B727E9B}" type="pres">
      <dgm:prSet presAssocID="{A7FD26D0-77AB-4544-8D7E-C0E405974D90}" presName="desTx" presStyleLbl="alignAccFollowNode1" presStyleIdx="0" presStyleCnt="2" custLinFactNeighborX="-1" custLinFactNeighborY="-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CA846-CB76-44BE-B2A5-756E243649B9}" type="pres">
      <dgm:prSet presAssocID="{A4D0CAEE-C0C4-409F-AC8B-B2DB2AC7325C}" presName="space" presStyleCnt="0"/>
      <dgm:spPr/>
    </dgm:pt>
    <dgm:pt modelId="{98CF38C1-EF04-4E20-8947-671C4F23F889}" type="pres">
      <dgm:prSet presAssocID="{DCB1D5EC-D8FA-485B-93FE-851659CDFC05}" presName="composite" presStyleCnt="0"/>
      <dgm:spPr/>
    </dgm:pt>
    <dgm:pt modelId="{3780C806-18C8-44D1-9F97-53D1BEDE8FC8}" type="pres">
      <dgm:prSet presAssocID="{DCB1D5EC-D8FA-485B-93FE-851659CDFC05}" presName="parTx" presStyleLbl="alignNode1" presStyleIdx="1" presStyleCnt="2" custLinFactNeighborX="1" custLinFactNeighborY="-1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73903-CD76-4802-B166-81C209391777}" type="pres">
      <dgm:prSet presAssocID="{DCB1D5EC-D8FA-485B-93FE-851659CDFC05}" presName="desTx" presStyleLbl="alignAccFollowNode1" presStyleIdx="1" presStyleCnt="2" custLinFactNeighborX="1" custLinFactNeighborY="-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1CE1C3-66BB-4450-A7B5-97B7FD91613E}" srcId="{A7FD26D0-77AB-4544-8D7E-C0E405974D90}" destId="{0426C726-C789-4FE8-A63B-F6CE4D5B4754}" srcOrd="0" destOrd="0" parTransId="{655ABFE4-C283-4DB9-AB19-90966995A3B6}" sibTransId="{FDC389FA-58F9-4573-904E-46E307E54659}"/>
    <dgm:cxn modelId="{E67DBD56-8127-45F2-9925-C6D7D86D879C}" type="presOf" srcId="{1E812B3F-A51E-4C10-8F3F-ABB14EC4CDC0}" destId="{16569112-C8C8-4D3A-95BF-CA7DCE9DEDD5}" srcOrd="0" destOrd="0" presId="urn:microsoft.com/office/officeart/2005/8/layout/hList1"/>
    <dgm:cxn modelId="{2074FC89-7A0E-4CED-B396-F5A4E42CEC34}" type="presOf" srcId="{DCB1D5EC-D8FA-485B-93FE-851659CDFC05}" destId="{3780C806-18C8-44D1-9F97-53D1BEDE8FC8}" srcOrd="0" destOrd="0" presId="urn:microsoft.com/office/officeart/2005/8/layout/hList1"/>
    <dgm:cxn modelId="{532F87A0-7728-46CE-9DA7-FC4CA6A503F4}" srcId="{DCB1D5EC-D8FA-485B-93FE-851659CDFC05}" destId="{D98750F8-3FE7-4C89-8137-B548E9CB831D}" srcOrd="0" destOrd="0" parTransId="{1EC40518-93CB-4206-B9E2-E3B1EBE31CD5}" sibTransId="{12F663C8-0EF8-473A-8B8F-5E9D2E262DAF}"/>
    <dgm:cxn modelId="{FA82335D-F433-479C-B217-055DEA4B5047}" type="presOf" srcId="{A7FD26D0-77AB-4544-8D7E-C0E405974D90}" destId="{96C07B14-AD94-4036-A86A-06389BA06DA5}" srcOrd="0" destOrd="0" presId="urn:microsoft.com/office/officeart/2005/8/layout/hList1"/>
    <dgm:cxn modelId="{A7578F56-CEBA-4A3F-B955-634CD186E165}" type="presOf" srcId="{AD5221E1-B7CF-443D-82D6-88F88C3073E7}" destId="{8207D35D-877D-43B7-96EE-25B95B727E9B}" srcOrd="0" destOrd="2" presId="urn:microsoft.com/office/officeart/2005/8/layout/hList1"/>
    <dgm:cxn modelId="{B3A71EC6-B791-4F43-9690-AC50230A0E83}" srcId="{1E812B3F-A51E-4C10-8F3F-ABB14EC4CDC0}" destId="{A7FD26D0-77AB-4544-8D7E-C0E405974D90}" srcOrd="0" destOrd="0" parTransId="{A15690F6-1A22-4395-88CD-C6B9F112DA68}" sibTransId="{A4D0CAEE-C0C4-409F-AC8B-B2DB2AC7325C}"/>
    <dgm:cxn modelId="{7D413439-C04B-469C-8319-4610FE3B5729}" srcId="{A7FD26D0-77AB-4544-8D7E-C0E405974D90}" destId="{AD5221E1-B7CF-443D-82D6-88F88C3073E7}" srcOrd="2" destOrd="0" parTransId="{BAA00B35-2036-4B37-A6BD-350C77D670FE}" sibTransId="{224884BE-738B-4796-BAF5-695916036FD8}"/>
    <dgm:cxn modelId="{967E2724-B9CB-4496-BBC4-8777870CC14F}" type="presOf" srcId="{D98750F8-3FE7-4C89-8137-B548E9CB831D}" destId="{03973903-CD76-4802-B166-81C209391777}" srcOrd="0" destOrd="0" presId="urn:microsoft.com/office/officeart/2005/8/layout/hList1"/>
    <dgm:cxn modelId="{D18082D5-7138-46AC-A390-52353AC9CB70}" type="presOf" srcId="{0426C726-C789-4FE8-A63B-F6CE4D5B4754}" destId="{8207D35D-877D-43B7-96EE-25B95B727E9B}" srcOrd="0" destOrd="0" presId="urn:microsoft.com/office/officeart/2005/8/layout/hList1"/>
    <dgm:cxn modelId="{7E5734A0-6F85-4237-8DA5-1514C5C999FE}" type="presOf" srcId="{C9532547-57A9-410A-9B3E-8AB69CF29C9A}" destId="{8207D35D-877D-43B7-96EE-25B95B727E9B}" srcOrd="0" destOrd="1" presId="urn:microsoft.com/office/officeart/2005/8/layout/hList1"/>
    <dgm:cxn modelId="{5A90D25A-C64B-4526-AD26-503249329492}" srcId="{A7FD26D0-77AB-4544-8D7E-C0E405974D90}" destId="{C9532547-57A9-410A-9B3E-8AB69CF29C9A}" srcOrd="1" destOrd="0" parTransId="{875243DD-D097-4EBF-83DA-9019FFCC7B27}" sibTransId="{F263A131-B892-4B57-B646-FE494211E17C}"/>
    <dgm:cxn modelId="{B36CAA87-329D-4E62-A4FD-50AEFB59CBE3}" srcId="{1E812B3F-A51E-4C10-8F3F-ABB14EC4CDC0}" destId="{DCB1D5EC-D8FA-485B-93FE-851659CDFC05}" srcOrd="1" destOrd="0" parTransId="{A940796D-38ED-409E-B15D-86EDA0F5FB01}" sibTransId="{88FC150C-76FE-4312-AA77-1BBB7C9E5E40}"/>
    <dgm:cxn modelId="{1CBF2388-CAE5-4DC9-8D7E-0A8DAF5E797B}" type="presParOf" srcId="{16569112-C8C8-4D3A-95BF-CA7DCE9DEDD5}" destId="{A0161095-2F97-4A13-9E95-E5BC8ABCF94A}" srcOrd="0" destOrd="0" presId="urn:microsoft.com/office/officeart/2005/8/layout/hList1"/>
    <dgm:cxn modelId="{D61A2EA5-20B2-48DE-93F4-C330551B05A4}" type="presParOf" srcId="{A0161095-2F97-4A13-9E95-E5BC8ABCF94A}" destId="{96C07B14-AD94-4036-A86A-06389BA06DA5}" srcOrd="0" destOrd="0" presId="urn:microsoft.com/office/officeart/2005/8/layout/hList1"/>
    <dgm:cxn modelId="{63115232-97F2-49FF-88BA-F07C02CCDF2E}" type="presParOf" srcId="{A0161095-2F97-4A13-9E95-E5BC8ABCF94A}" destId="{8207D35D-877D-43B7-96EE-25B95B727E9B}" srcOrd="1" destOrd="0" presId="urn:microsoft.com/office/officeart/2005/8/layout/hList1"/>
    <dgm:cxn modelId="{D0905F7D-02F6-4807-8141-D5FB32433B9A}" type="presParOf" srcId="{16569112-C8C8-4D3A-95BF-CA7DCE9DEDD5}" destId="{B0CCA846-CB76-44BE-B2A5-756E243649B9}" srcOrd="1" destOrd="0" presId="urn:microsoft.com/office/officeart/2005/8/layout/hList1"/>
    <dgm:cxn modelId="{BE32FC12-536C-412E-B3C8-23D087C0DD94}" type="presParOf" srcId="{16569112-C8C8-4D3A-95BF-CA7DCE9DEDD5}" destId="{98CF38C1-EF04-4E20-8947-671C4F23F889}" srcOrd="2" destOrd="0" presId="urn:microsoft.com/office/officeart/2005/8/layout/hList1"/>
    <dgm:cxn modelId="{A971EBEF-1FFC-4BDE-931C-5362A6687E2D}" type="presParOf" srcId="{98CF38C1-EF04-4E20-8947-671C4F23F889}" destId="{3780C806-18C8-44D1-9F97-53D1BEDE8FC8}" srcOrd="0" destOrd="0" presId="urn:microsoft.com/office/officeart/2005/8/layout/hList1"/>
    <dgm:cxn modelId="{F2DCF8FC-59BA-4304-9BD1-34F49B26C195}" type="presParOf" srcId="{98CF38C1-EF04-4E20-8947-671C4F23F889}" destId="{03973903-CD76-4802-B166-81C2093917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08F518-DDF3-4EAC-BA70-437815CBFB1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B90BC12-A739-4139-BB7C-336DA229E03F}">
      <dgm:prSet phldrT="[Text]" custT="1"/>
      <dgm:spPr/>
      <dgm:t>
        <a:bodyPr/>
        <a:lstStyle/>
        <a:p>
          <a:r>
            <a:rPr lang="en-US" sz="2000" dirty="0" smtClean="0"/>
            <a:t>AROUND  4</a:t>
          </a:r>
          <a:r>
            <a:rPr lang="en-US" sz="2000" baseline="30000" dirty="0" smtClean="0"/>
            <a:t>th</a:t>
          </a:r>
          <a:r>
            <a:rPr lang="en-US" sz="2000" dirty="0" smtClean="0"/>
            <a:t> WEEK OF IU LIFE DEVELOPING BRAIN AND PERICARDIUM FORM FROM TWO PROMINENT BULGES ON VENTRAL ASPECT OF EMBRYO CORRESPONDING TO THE DEVELOPING BRAIN</a:t>
          </a:r>
          <a:endParaRPr lang="en-US" sz="2000" dirty="0"/>
        </a:p>
      </dgm:t>
    </dgm:pt>
    <dgm:pt modelId="{8FF14982-BD45-4813-BECB-6F374C8219DB}" cxnId="{E1736BBA-0FEC-434E-927F-851780E79C08}" type="parTrans">
      <dgm:prSet/>
      <dgm:spPr/>
      <dgm:t>
        <a:bodyPr/>
        <a:lstStyle/>
        <a:p>
          <a:endParaRPr lang="en-US"/>
        </a:p>
      </dgm:t>
    </dgm:pt>
    <dgm:pt modelId="{58664841-44E8-4ABB-9C0F-35EE998D0B5A}" cxnId="{E1736BBA-0FEC-434E-927F-851780E79C08}" type="sibTrans">
      <dgm:prSet/>
      <dgm:spPr/>
      <dgm:t>
        <a:bodyPr/>
        <a:lstStyle/>
        <a:p>
          <a:endParaRPr lang="en-US"/>
        </a:p>
      </dgm:t>
    </dgm:pt>
    <dgm:pt modelId="{44A36C9E-23A5-4930-9D40-A8D8641890EE}">
      <dgm:prSet phldrT="[Text]" custT="1"/>
      <dgm:spPr/>
      <dgm:t>
        <a:bodyPr/>
        <a:lstStyle/>
        <a:p>
          <a:r>
            <a:rPr lang="en-US" sz="2000" dirty="0" smtClean="0"/>
            <a:t>BELOW THE BULGE A SHALLOW DEPRESSION FORM WHICH CORRESPONDS TO THE PRIMITIVE MOUTH  CALLED </a:t>
          </a:r>
          <a:r>
            <a:rPr lang="en-US" sz="2000" dirty="0" smtClean="0">
              <a:solidFill>
                <a:schemeClr val="accent6"/>
              </a:solidFill>
            </a:rPr>
            <a:t>STOMODEUM.</a:t>
          </a:r>
          <a:endParaRPr lang="en-US" sz="2000" dirty="0">
            <a:solidFill>
              <a:schemeClr val="accent6"/>
            </a:solidFill>
          </a:endParaRPr>
        </a:p>
      </dgm:t>
    </dgm:pt>
    <dgm:pt modelId="{D239591C-E031-4D59-8678-A193E0B86A7D}" cxnId="{F03DCB5B-E485-4EDD-BAA5-FCCF9621A497}" type="parTrans">
      <dgm:prSet/>
      <dgm:spPr/>
      <dgm:t>
        <a:bodyPr/>
        <a:lstStyle/>
        <a:p>
          <a:endParaRPr lang="en-US"/>
        </a:p>
      </dgm:t>
    </dgm:pt>
    <dgm:pt modelId="{40B5BDC2-8FB7-4D7C-8F4F-92600E8F60E4}" cxnId="{F03DCB5B-E485-4EDD-BAA5-FCCF9621A497}" type="sibTrans">
      <dgm:prSet/>
      <dgm:spPr/>
      <dgm:t>
        <a:bodyPr/>
        <a:lstStyle/>
        <a:p>
          <a:endParaRPr lang="en-US"/>
        </a:p>
      </dgm:t>
    </dgm:pt>
    <dgm:pt modelId="{83E5FCEC-0AAB-4A21-A3FE-F397B61C6C7F}">
      <dgm:prSet phldrT="[Text]" custT="1"/>
      <dgm:spPr/>
      <dgm:t>
        <a:bodyPr/>
        <a:lstStyle/>
        <a:p>
          <a:r>
            <a:rPr lang="en-US" sz="2000" dirty="0" smtClean="0"/>
            <a:t>THE FLOOR OF STOMODEUM IS FORMED BY </a:t>
          </a:r>
          <a:r>
            <a:rPr lang="en-US" sz="2000" dirty="0" smtClean="0">
              <a:solidFill>
                <a:schemeClr val="accent6"/>
              </a:solidFill>
            </a:rPr>
            <a:t>BUCCOPHARYNGEAL MEMBRANE</a:t>
          </a:r>
          <a:r>
            <a:rPr lang="en-US" sz="2000" dirty="0" smtClean="0"/>
            <a:t> WHICH SEPARATES THE STOMODEUM FROM FOREGUT</a:t>
          </a:r>
          <a:endParaRPr lang="en-US" sz="2000" dirty="0"/>
        </a:p>
      </dgm:t>
    </dgm:pt>
    <dgm:pt modelId="{82B6ADAC-F152-4BDE-A1B2-C7BE4E34C15B}" cxnId="{4328A2BC-DBEC-4DD6-ADBF-F03F9D843B9A}" type="parTrans">
      <dgm:prSet/>
      <dgm:spPr/>
      <dgm:t>
        <a:bodyPr/>
        <a:lstStyle/>
        <a:p>
          <a:endParaRPr lang="en-US"/>
        </a:p>
      </dgm:t>
    </dgm:pt>
    <dgm:pt modelId="{0F27B4A3-8564-4431-8ABA-BA7657257437}" cxnId="{4328A2BC-DBEC-4DD6-ADBF-F03F9D843B9A}" type="sibTrans">
      <dgm:prSet/>
      <dgm:spPr/>
      <dgm:t>
        <a:bodyPr/>
        <a:lstStyle/>
        <a:p>
          <a:endParaRPr lang="en-US"/>
        </a:p>
      </dgm:t>
    </dgm:pt>
    <dgm:pt modelId="{9A08DF51-1F96-404D-AE55-74774FBF5C48}" type="pres">
      <dgm:prSet presAssocID="{E008F518-DDF3-4EAC-BA70-437815CBFB12}" presName="linearFlow" presStyleCnt="0">
        <dgm:presLayoutVars>
          <dgm:resizeHandles val="exact"/>
        </dgm:presLayoutVars>
      </dgm:prSet>
      <dgm:spPr/>
    </dgm:pt>
    <dgm:pt modelId="{D9CE56AD-8F51-4A46-AE97-2B12C6AF0685}" type="pres">
      <dgm:prSet presAssocID="{DB90BC12-A739-4139-BB7C-336DA229E03F}" presName="node" presStyleLbl="node1" presStyleIdx="0" presStyleCnt="3" custScaleX="466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B8DF5-9804-464F-B1F9-C93EB7DE2677}" type="pres">
      <dgm:prSet presAssocID="{58664841-44E8-4ABB-9C0F-35EE998D0B5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2EC991B-2868-4CBD-B450-BE9D3BC28956}" type="pres">
      <dgm:prSet presAssocID="{58664841-44E8-4ABB-9C0F-35EE998D0B5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BDB9607-03DC-4C64-9312-72D767CAFA56}" type="pres">
      <dgm:prSet presAssocID="{44A36C9E-23A5-4930-9D40-A8D8641890EE}" presName="node" presStyleLbl="node1" presStyleIdx="1" presStyleCnt="3" custScaleX="484882" custLinFactNeighborX="9593" custLinFactNeighborY="7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B9330-5E03-41AB-88F3-29BE368604BB}" type="pres">
      <dgm:prSet presAssocID="{40B5BDC2-8FB7-4D7C-8F4F-92600E8F60E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18D6B3A-EBC4-4B82-A162-25E8D3C98747}" type="pres">
      <dgm:prSet presAssocID="{40B5BDC2-8FB7-4D7C-8F4F-92600E8F60E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559DC22-EF8D-4ACA-9E71-4470AE70ECD5}" type="pres">
      <dgm:prSet presAssocID="{83E5FCEC-0AAB-4A21-A3FE-F397B61C6C7F}" presName="node" presStyleLbl="node1" presStyleIdx="2" presStyleCnt="3" custScaleX="484882" custLinFactNeighborX="0" custLinFactNeighborY="-1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AE9932-2090-4B8B-A500-22E66334AD6F}" type="presOf" srcId="{83E5FCEC-0AAB-4A21-A3FE-F397B61C6C7F}" destId="{7559DC22-EF8D-4ACA-9E71-4470AE70ECD5}" srcOrd="0" destOrd="0" presId="urn:microsoft.com/office/officeart/2005/8/layout/process2"/>
    <dgm:cxn modelId="{4E6251C6-3056-4A94-8458-64F836DA7E51}" type="presOf" srcId="{DB90BC12-A739-4139-BB7C-336DA229E03F}" destId="{D9CE56AD-8F51-4A46-AE97-2B12C6AF0685}" srcOrd="0" destOrd="0" presId="urn:microsoft.com/office/officeart/2005/8/layout/process2"/>
    <dgm:cxn modelId="{4328A2BC-DBEC-4DD6-ADBF-F03F9D843B9A}" srcId="{E008F518-DDF3-4EAC-BA70-437815CBFB12}" destId="{83E5FCEC-0AAB-4A21-A3FE-F397B61C6C7F}" srcOrd="2" destOrd="0" parTransId="{82B6ADAC-F152-4BDE-A1B2-C7BE4E34C15B}" sibTransId="{0F27B4A3-8564-4431-8ABA-BA7657257437}"/>
    <dgm:cxn modelId="{F03DCB5B-E485-4EDD-BAA5-FCCF9621A497}" srcId="{E008F518-DDF3-4EAC-BA70-437815CBFB12}" destId="{44A36C9E-23A5-4930-9D40-A8D8641890EE}" srcOrd="1" destOrd="0" parTransId="{D239591C-E031-4D59-8678-A193E0B86A7D}" sibTransId="{40B5BDC2-8FB7-4D7C-8F4F-92600E8F60E4}"/>
    <dgm:cxn modelId="{E1736BBA-0FEC-434E-927F-851780E79C08}" srcId="{E008F518-DDF3-4EAC-BA70-437815CBFB12}" destId="{DB90BC12-A739-4139-BB7C-336DA229E03F}" srcOrd="0" destOrd="0" parTransId="{8FF14982-BD45-4813-BECB-6F374C8219DB}" sibTransId="{58664841-44E8-4ABB-9C0F-35EE998D0B5A}"/>
    <dgm:cxn modelId="{9A2191C1-09F7-44FF-BE73-56101504A47C}" type="presOf" srcId="{58664841-44E8-4ABB-9C0F-35EE998D0B5A}" destId="{82EC991B-2868-4CBD-B450-BE9D3BC28956}" srcOrd="1" destOrd="0" presId="urn:microsoft.com/office/officeart/2005/8/layout/process2"/>
    <dgm:cxn modelId="{19F26EBD-876D-451E-9165-74F262F1392E}" type="presOf" srcId="{40B5BDC2-8FB7-4D7C-8F4F-92600E8F60E4}" destId="{338B9330-5E03-41AB-88F3-29BE368604BB}" srcOrd="0" destOrd="0" presId="urn:microsoft.com/office/officeart/2005/8/layout/process2"/>
    <dgm:cxn modelId="{C1790D44-AA17-44D4-9438-8FD0309B8499}" type="presOf" srcId="{58664841-44E8-4ABB-9C0F-35EE998D0B5A}" destId="{76CB8DF5-9804-464F-B1F9-C93EB7DE2677}" srcOrd="0" destOrd="0" presId="urn:microsoft.com/office/officeart/2005/8/layout/process2"/>
    <dgm:cxn modelId="{197AEC71-4498-4034-ABF1-3A15006BC61C}" type="presOf" srcId="{40B5BDC2-8FB7-4D7C-8F4F-92600E8F60E4}" destId="{818D6B3A-EBC4-4B82-A162-25E8D3C98747}" srcOrd="1" destOrd="0" presId="urn:microsoft.com/office/officeart/2005/8/layout/process2"/>
    <dgm:cxn modelId="{904FC066-7B5D-4BA8-9527-15668E251893}" type="presOf" srcId="{44A36C9E-23A5-4930-9D40-A8D8641890EE}" destId="{EBDB9607-03DC-4C64-9312-72D767CAFA56}" srcOrd="0" destOrd="0" presId="urn:microsoft.com/office/officeart/2005/8/layout/process2"/>
    <dgm:cxn modelId="{118F2A3F-DD9B-45EB-8823-CCC8BB8BFD6B}" type="presOf" srcId="{E008F518-DDF3-4EAC-BA70-437815CBFB12}" destId="{9A08DF51-1F96-404D-AE55-74774FBF5C48}" srcOrd="0" destOrd="0" presId="urn:microsoft.com/office/officeart/2005/8/layout/process2"/>
    <dgm:cxn modelId="{ADDFB289-572D-40A8-9D7C-FC28F15D83B5}" type="presParOf" srcId="{9A08DF51-1F96-404D-AE55-74774FBF5C48}" destId="{D9CE56AD-8F51-4A46-AE97-2B12C6AF0685}" srcOrd="0" destOrd="0" presId="urn:microsoft.com/office/officeart/2005/8/layout/process2"/>
    <dgm:cxn modelId="{52FB1B32-164F-4A33-A7E1-C73927B61756}" type="presParOf" srcId="{9A08DF51-1F96-404D-AE55-74774FBF5C48}" destId="{76CB8DF5-9804-464F-B1F9-C93EB7DE2677}" srcOrd="1" destOrd="0" presId="urn:microsoft.com/office/officeart/2005/8/layout/process2"/>
    <dgm:cxn modelId="{4B2B9F0E-A64E-4BC8-9D27-56FE861D9734}" type="presParOf" srcId="{76CB8DF5-9804-464F-B1F9-C93EB7DE2677}" destId="{82EC991B-2868-4CBD-B450-BE9D3BC28956}" srcOrd="0" destOrd="0" presId="urn:microsoft.com/office/officeart/2005/8/layout/process2"/>
    <dgm:cxn modelId="{9F9EC82D-AD19-4ACA-84F9-652A564EEE42}" type="presParOf" srcId="{9A08DF51-1F96-404D-AE55-74774FBF5C48}" destId="{EBDB9607-03DC-4C64-9312-72D767CAFA56}" srcOrd="2" destOrd="0" presId="urn:microsoft.com/office/officeart/2005/8/layout/process2"/>
    <dgm:cxn modelId="{3A029CB6-B26F-4083-B664-88F3D3B4D4AE}" type="presParOf" srcId="{9A08DF51-1F96-404D-AE55-74774FBF5C48}" destId="{338B9330-5E03-41AB-88F3-29BE368604BB}" srcOrd="3" destOrd="0" presId="urn:microsoft.com/office/officeart/2005/8/layout/process2"/>
    <dgm:cxn modelId="{8D22AB99-D94F-4FDC-9C37-9A5579056482}" type="presParOf" srcId="{338B9330-5E03-41AB-88F3-29BE368604BB}" destId="{818D6B3A-EBC4-4B82-A162-25E8D3C98747}" srcOrd="0" destOrd="0" presId="urn:microsoft.com/office/officeart/2005/8/layout/process2"/>
    <dgm:cxn modelId="{30AEEE54-1C0C-4F49-B2D1-34B77CC022F2}" type="presParOf" srcId="{9A08DF51-1F96-404D-AE55-74774FBF5C48}" destId="{7559DC22-EF8D-4ACA-9E71-4470AE70ECD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E3701B-78BD-4B03-9ED9-F58F46B065A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44EED09-D730-47A7-B05D-96B7B9DB3232}">
      <dgm:prSet phldrT="[Text]" custT="1"/>
      <dgm:spPr/>
      <dgm:t>
        <a:bodyPr/>
        <a:lstStyle/>
        <a:p>
          <a:r>
            <a:rPr lang="en-US" sz="2000" dirty="0" smtClean="0"/>
            <a:t>AROUND 4</a:t>
          </a:r>
          <a:r>
            <a:rPr lang="en-US" sz="2000" baseline="30000" dirty="0" smtClean="0"/>
            <a:t>th</a:t>
          </a:r>
          <a:r>
            <a:rPr lang="en-US" sz="2000" dirty="0" smtClean="0"/>
            <a:t> WEEK OF IU LIFE FIVE BRANCHIAL ARCHES FORM IN THE REGION OF FUTURE HEAD AND NECK, EACH OF THESE ARCES GIVE RISE TO MUSCLES , CONNECTIVE TISSUE,SKELETAL AND NEURAL COMPONENTS OF THE FUTURE FACE.</a:t>
          </a:r>
          <a:endParaRPr lang="en-US" sz="2000" dirty="0"/>
        </a:p>
      </dgm:t>
    </dgm:pt>
    <dgm:pt modelId="{69ED6E96-2B67-4A4C-8471-B76E2D43A0E3}" cxnId="{ED175221-5FC7-461B-B50D-8C2BB4FBF968}" type="parTrans">
      <dgm:prSet/>
      <dgm:spPr/>
      <dgm:t>
        <a:bodyPr/>
        <a:lstStyle/>
        <a:p>
          <a:endParaRPr lang="en-US"/>
        </a:p>
      </dgm:t>
    </dgm:pt>
    <dgm:pt modelId="{BC2735BB-9D98-4CF9-9452-967F172EC095}" cxnId="{ED175221-5FC7-461B-B50D-8C2BB4FBF968}" type="sibTrans">
      <dgm:prSet/>
      <dgm:spPr/>
      <dgm:t>
        <a:bodyPr/>
        <a:lstStyle/>
        <a:p>
          <a:endParaRPr lang="en-US"/>
        </a:p>
      </dgm:t>
    </dgm:pt>
    <dgm:pt modelId="{A5726C62-7514-480D-A3CE-71841207A4F9}">
      <dgm:prSet phldrT="[Text]" custT="1"/>
      <dgm:spPr/>
      <dgm:t>
        <a:bodyPr/>
        <a:lstStyle/>
        <a:p>
          <a:r>
            <a:rPr lang="en-US" sz="2000" dirty="0" smtClean="0"/>
            <a:t>THE 1</a:t>
          </a:r>
          <a:r>
            <a:rPr lang="en-US" sz="2000" baseline="30000" dirty="0" smtClean="0"/>
            <a:t>st</a:t>
          </a:r>
          <a:r>
            <a:rPr lang="en-US" sz="2000" dirty="0" smtClean="0"/>
            <a:t> BRANCHIAL ARCH </a:t>
          </a:r>
          <a:r>
            <a:rPr lang="en-US" sz="2000" dirty="0" smtClean="0">
              <a:solidFill>
                <a:schemeClr val="accent6"/>
              </a:solidFill>
            </a:rPr>
            <a:t>(MANDIBULAR ARCH) </a:t>
          </a:r>
          <a:r>
            <a:rPr lang="en-US" sz="2000" dirty="0" smtClean="0"/>
            <a:t>PLAYS AN IMPORTANT ROLE IN THE DEVELOPMENT OF NASO MAXILLARY COMPEX.</a:t>
          </a:r>
          <a:endParaRPr lang="en-US" sz="2000" dirty="0"/>
        </a:p>
      </dgm:t>
    </dgm:pt>
    <dgm:pt modelId="{A681B457-7FE1-4A23-AC4C-96F138047E6C}" cxnId="{271563E0-52AB-4334-95FC-D579CB994B86}" type="parTrans">
      <dgm:prSet/>
      <dgm:spPr/>
      <dgm:t>
        <a:bodyPr/>
        <a:lstStyle/>
        <a:p>
          <a:endParaRPr lang="en-US"/>
        </a:p>
      </dgm:t>
    </dgm:pt>
    <dgm:pt modelId="{87E9D281-D19D-4A98-AF4F-8A4F4D7AB13C}" cxnId="{271563E0-52AB-4334-95FC-D579CB994B86}" type="sibTrans">
      <dgm:prSet/>
      <dgm:spPr/>
      <dgm:t>
        <a:bodyPr/>
        <a:lstStyle/>
        <a:p>
          <a:endParaRPr lang="en-US"/>
        </a:p>
      </dgm:t>
    </dgm:pt>
    <dgm:pt modelId="{77C8A12A-762C-4C15-846F-665C16601120}">
      <dgm:prSet phldrT="[Text]" custT="1"/>
      <dgm:spPr/>
      <dgm:t>
        <a:bodyPr/>
        <a:lstStyle/>
        <a:p>
          <a:r>
            <a:rPr lang="en-US" sz="2000" dirty="0" smtClean="0"/>
            <a:t>THE MESODERM  COVERING DEVELOPING FOREBRAIN PROLIFERATES DOWNWARD THAT OVERLAPS THE UPPER PART OF STOMODEUM ,THIS DOWNWARD PROJECTION IS CALLED </a:t>
          </a:r>
          <a:r>
            <a:rPr lang="en-US" sz="2000" dirty="0" smtClean="0">
              <a:solidFill>
                <a:schemeClr val="accent6"/>
              </a:solidFill>
            </a:rPr>
            <a:t>FRONTO NASAL PROCESS.</a:t>
          </a:r>
          <a:endParaRPr lang="en-US" sz="2000" dirty="0">
            <a:solidFill>
              <a:schemeClr val="accent6"/>
            </a:solidFill>
          </a:endParaRPr>
        </a:p>
      </dgm:t>
    </dgm:pt>
    <dgm:pt modelId="{1F07FDFE-93DC-437B-978B-7AAAD88C3FA4}" cxnId="{117BAB8B-562E-49FF-94B9-AF6E2F54D6B2}" type="parTrans">
      <dgm:prSet/>
      <dgm:spPr/>
      <dgm:t>
        <a:bodyPr/>
        <a:lstStyle/>
        <a:p>
          <a:endParaRPr lang="en-US"/>
        </a:p>
      </dgm:t>
    </dgm:pt>
    <dgm:pt modelId="{20D2206E-E99A-4A48-8F81-1203976D953C}" cxnId="{117BAB8B-562E-49FF-94B9-AF6E2F54D6B2}" type="sibTrans">
      <dgm:prSet/>
      <dgm:spPr/>
      <dgm:t>
        <a:bodyPr/>
        <a:lstStyle/>
        <a:p>
          <a:endParaRPr lang="en-US"/>
        </a:p>
      </dgm:t>
    </dgm:pt>
    <dgm:pt modelId="{5DAD8746-6050-4CA6-ACEA-66BEE2987143}" type="pres">
      <dgm:prSet presAssocID="{BDE3701B-78BD-4B03-9ED9-F58F46B065AC}" presName="linearFlow" presStyleCnt="0">
        <dgm:presLayoutVars>
          <dgm:resizeHandles val="exact"/>
        </dgm:presLayoutVars>
      </dgm:prSet>
      <dgm:spPr/>
    </dgm:pt>
    <dgm:pt modelId="{6B10AAE4-9098-4D71-AF71-E53ABD0D8165}" type="pres">
      <dgm:prSet presAssocID="{644EED09-D730-47A7-B05D-96B7B9DB3232}" presName="node" presStyleLbl="node1" presStyleIdx="0" presStyleCnt="3" custScaleX="232311" custScaleY="126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43432-E2A5-4DD7-AC05-BE41B7E41FB1}" type="pres">
      <dgm:prSet presAssocID="{BC2735BB-9D98-4CF9-9452-967F172EC09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E8BDB85-EB4B-4401-A0EA-6E822D94CC73}" type="pres">
      <dgm:prSet presAssocID="{BC2735BB-9D98-4CF9-9452-967F172EC09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77AE935-173A-454F-B494-154241651C34}" type="pres">
      <dgm:prSet presAssocID="{A5726C62-7514-480D-A3CE-71841207A4F9}" presName="node" presStyleLbl="node1" presStyleIdx="1" presStyleCnt="3" custScaleX="232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CF95D-6856-407C-96A0-C98FC0601105}" type="pres">
      <dgm:prSet presAssocID="{87E9D281-D19D-4A98-AF4F-8A4F4D7AB13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A0E6926-60C1-428C-B2CD-0DC76835225F}" type="pres">
      <dgm:prSet presAssocID="{87E9D281-D19D-4A98-AF4F-8A4F4D7AB13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6A914B0-1ED0-4F17-84E6-4656EBEB06A7}" type="pres">
      <dgm:prSet presAssocID="{77C8A12A-762C-4C15-846F-665C16601120}" presName="node" presStyleLbl="node1" presStyleIdx="2" presStyleCnt="3" custScaleX="232311" custScaleY="136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B2256E-19FE-4FFE-B3CA-A7F146287902}" type="presOf" srcId="{644EED09-D730-47A7-B05D-96B7B9DB3232}" destId="{6B10AAE4-9098-4D71-AF71-E53ABD0D8165}" srcOrd="0" destOrd="0" presId="urn:microsoft.com/office/officeart/2005/8/layout/process2"/>
    <dgm:cxn modelId="{117BAB8B-562E-49FF-94B9-AF6E2F54D6B2}" srcId="{BDE3701B-78BD-4B03-9ED9-F58F46B065AC}" destId="{77C8A12A-762C-4C15-846F-665C16601120}" srcOrd="2" destOrd="0" parTransId="{1F07FDFE-93DC-437B-978B-7AAAD88C3FA4}" sibTransId="{20D2206E-E99A-4A48-8F81-1203976D953C}"/>
    <dgm:cxn modelId="{ED175221-5FC7-461B-B50D-8C2BB4FBF968}" srcId="{BDE3701B-78BD-4B03-9ED9-F58F46B065AC}" destId="{644EED09-D730-47A7-B05D-96B7B9DB3232}" srcOrd="0" destOrd="0" parTransId="{69ED6E96-2B67-4A4C-8471-B76E2D43A0E3}" sibTransId="{BC2735BB-9D98-4CF9-9452-967F172EC095}"/>
    <dgm:cxn modelId="{F41F2034-4E8E-4FFD-9945-82902854D2E7}" type="presOf" srcId="{BC2735BB-9D98-4CF9-9452-967F172EC095}" destId="{E9043432-E2A5-4DD7-AC05-BE41B7E41FB1}" srcOrd="0" destOrd="0" presId="urn:microsoft.com/office/officeart/2005/8/layout/process2"/>
    <dgm:cxn modelId="{C9B221ED-0579-4F14-9BD9-5333F530D6D6}" type="presOf" srcId="{BDE3701B-78BD-4B03-9ED9-F58F46B065AC}" destId="{5DAD8746-6050-4CA6-ACEA-66BEE2987143}" srcOrd="0" destOrd="0" presId="urn:microsoft.com/office/officeart/2005/8/layout/process2"/>
    <dgm:cxn modelId="{1D5D3FD5-730A-40A6-909A-C4EE764F0421}" type="presOf" srcId="{77C8A12A-762C-4C15-846F-665C16601120}" destId="{A6A914B0-1ED0-4F17-84E6-4656EBEB06A7}" srcOrd="0" destOrd="0" presId="urn:microsoft.com/office/officeart/2005/8/layout/process2"/>
    <dgm:cxn modelId="{271563E0-52AB-4334-95FC-D579CB994B86}" srcId="{BDE3701B-78BD-4B03-9ED9-F58F46B065AC}" destId="{A5726C62-7514-480D-A3CE-71841207A4F9}" srcOrd="1" destOrd="0" parTransId="{A681B457-7FE1-4A23-AC4C-96F138047E6C}" sibTransId="{87E9D281-D19D-4A98-AF4F-8A4F4D7AB13C}"/>
    <dgm:cxn modelId="{6157B36B-C1DE-4EA5-9C40-B06C965F70EA}" type="presOf" srcId="{BC2735BB-9D98-4CF9-9452-967F172EC095}" destId="{7E8BDB85-EB4B-4401-A0EA-6E822D94CC73}" srcOrd="1" destOrd="0" presId="urn:microsoft.com/office/officeart/2005/8/layout/process2"/>
    <dgm:cxn modelId="{DBABAF0F-6695-491A-92B3-0A0D8567FF82}" type="presOf" srcId="{87E9D281-D19D-4A98-AF4F-8A4F4D7AB13C}" destId="{AA0E6926-60C1-428C-B2CD-0DC76835225F}" srcOrd="1" destOrd="0" presId="urn:microsoft.com/office/officeart/2005/8/layout/process2"/>
    <dgm:cxn modelId="{048DE160-1E55-450F-A496-D240613BE5AA}" type="presOf" srcId="{A5726C62-7514-480D-A3CE-71841207A4F9}" destId="{A77AE935-173A-454F-B494-154241651C34}" srcOrd="0" destOrd="0" presId="urn:microsoft.com/office/officeart/2005/8/layout/process2"/>
    <dgm:cxn modelId="{BF6E8870-0F05-4105-8703-FC9C8DAA7D2C}" type="presOf" srcId="{87E9D281-D19D-4A98-AF4F-8A4F4D7AB13C}" destId="{5B9CF95D-6856-407C-96A0-C98FC0601105}" srcOrd="0" destOrd="0" presId="urn:microsoft.com/office/officeart/2005/8/layout/process2"/>
    <dgm:cxn modelId="{356DB0BB-01A9-4EBD-9A2F-12F2DC1E2C73}" type="presParOf" srcId="{5DAD8746-6050-4CA6-ACEA-66BEE2987143}" destId="{6B10AAE4-9098-4D71-AF71-E53ABD0D8165}" srcOrd="0" destOrd="0" presId="urn:microsoft.com/office/officeart/2005/8/layout/process2"/>
    <dgm:cxn modelId="{E259C85C-95B2-4B30-8FF6-B2FDA9747D1A}" type="presParOf" srcId="{5DAD8746-6050-4CA6-ACEA-66BEE2987143}" destId="{E9043432-E2A5-4DD7-AC05-BE41B7E41FB1}" srcOrd="1" destOrd="0" presId="urn:microsoft.com/office/officeart/2005/8/layout/process2"/>
    <dgm:cxn modelId="{FBBED70F-0C94-48A8-BA22-5A84CF34AB1E}" type="presParOf" srcId="{E9043432-E2A5-4DD7-AC05-BE41B7E41FB1}" destId="{7E8BDB85-EB4B-4401-A0EA-6E822D94CC73}" srcOrd="0" destOrd="0" presId="urn:microsoft.com/office/officeart/2005/8/layout/process2"/>
    <dgm:cxn modelId="{8772A645-6F0B-4DFF-879D-FD6BCBC18984}" type="presParOf" srcId="{5DAD8746-6050-4CA6-ACEA-66BEE2987143}" destId="{A77AE935-173A-454F-B494-154241651C34}" srcOrd="2" destOrd="0" presId="urn:microsoft.com/office/officeart/2005/8/layout/process2"/>
    <dgm:cxn modelId="{F3EC33D3-77ED-456C-B07B-6155AC846FB3}" type="presParOf" srcId="{5DAD8746-6050-4CA6-ACEA-66BEE2987143}" destId="{5B9CF95D-6856-407C-96A0-C98FC0601105}" srcOrd="3" destOrd="0" presId="urn:microsoft.com/office/officeart/2005/8/layout/process2"/>
    <dgm:cxn modelId="{32D490AF-0D4D-4731-B005-3FE4DF0A815D}" type="presParOf" srcId="{5B9CF95D-6856-407C-96A0-C98FC0601105}" destId="{AA0E6926-60C1-428C-B2CD-0DC76835225F}" srcOrd="0" destOrd="0" presId="urn:microsoft.com/office/officeart/2005/8/layout/process2"/>
    <dgm:cxn modelId="{55401F51-F9F8-4A2F-A863-0FDFDD520E1F}" type="presParOf" srcId="{5DAD8746-6050-4CA6-ACEA-66BEE2987143}" destId="{A6A914B0-1ED0-4F17-84E6-4656EBEB06A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BEC4AF-2237-429E-B9B7-D56F8468939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AA7A9D3-19B1-449E-9B42-8C67F3AD9964}">
      <dgm:prSet phldrT="[Text]" custT="1"/>
      <dgm:spPr/>
      <dgm:t>
        <a:bodyPr/>
        <a:lstStyle/>
        <a:p>
          <a:r>
            <a:rPr lang="en-US" sz="2000" dirty="0" smtClean="0"/>
            <a:t>THE STOMODEUM IS THUS OVERLAPPED SUPERIORLY BY </a:t>
          </a:r>
          <a:r>
            <a:rPr lang="en-US" sz="2000" dirty="0" smtClean="0">
              <a:solidFill>
                <a:schemeClr val="accent6"/>
              </a:solidFill>
            </a:rPr>
            <a:t>FNP</a:t>
          </a:r>
          <a:r>
            <a:rPr lang="en-US" sz="2000" dirty="0" smtClean="0"/>
            <a:t> AND LATERALY BY MANDIBULAR ARCH.</a:t>
          </a:r>
          <a:endParaRPr lang="en-US" sz="2000" dirty="0"/>
        </a:p>
      </dgm:t>
    </dgm:pt>
    <dgm:pt modelId="{6F414BB9-F2DF-4C7D-9369-DE09529C0717}" cxnId="{701E7B0C-6B40-4FCA-8142-1BC3F58DF51C}" type="parTrans">
      <dgm:prSet/>
      <dgm:spPr/>
      <dgm:t>
        <a:bodyPr/>
        <a:lstStyle/>
        <a:p>
          <a:endParaRPr lang="en-US"/>
        </a:p>
      </dgm:t>
    </dgm:pt>
    <dgm:pt modelId="{28848A53-F269-48F6-9E06-5D4AE82EC939}" cxnId="{701E7B0C-6B40-4FCA-8142-1BC3F58DF51C}" type="sibTrans">
      <dgm:prSet/>
      <dgm:spPr/>
      <dgm:t>
        <a:bodyPr/>
        <a:lstStyle/>
        <a:p>
          <a:endParaRPr lang="en-US"/>
        </a:p>
      </dgm:t>
    </dgm:pt>
    <dgm:pt modelId="{E2132180-70EA-4277-A5C1-608E0FA4FD78}">
      <dgm:prSet phldrT="[Text]" custT="1"/>
      <dgm:spPr/>
      <dgm:t>
        <a:bodyPr/>
        <a:lstStyle/>
        <a:p>
          <a:r>
            <a:rPr lang="en-US" sz="2000" dirty="0" smtClean="0"/>
            <a:t>THE MANDIBULAR ARCH GIVES OFF A BUD FROM ITS DORSAL END CALLED THE </a:t>
          </a:r>
          <a:r>
            <a:rPr lang="en-US" sz="2000" dirty="0" smtClean="0">
              <a:solidFill>
                <a:srgbClr val="FFFF00"/>
              </a:solidFill>
            </a:rPr>
            <a:t>“MAXILLARY PROCESS”. </a:t>
          </a:r>
          <a:r>
            <a:rPr lang="en-US" sz="2000" dirty="0" smtClean="0">
              <a:solidFill>
                <a:schemeClr val="tx1"/>
              </a:solidFill>
            </a:rPr>
            <a:t>THIS GROWS VENTRO- MEDIALY TO THE MANDIBULAR ARCH WHICH IS NOW C/AS </a:t>
          </a:r>
          <a:r>
            <a:rPr lang="en-US" sz="2000" dirty="0" smtClean="0">
              <a:solidFill>
                <a:srgbClr val="FFFF00"/>
              </a:solidFill>
            </a:rPr>
            <a:t>MANDIBULAR PROCESS </a:t>
          </a:r>
          <a:endParaRPr lang="en-US" sz="2000" dirty="0">
            <a:solidFill>
              <a:srgbClr val="FFFF00"/>
            </a:solidFill>
          </a:endParaRPr>
        </a:p>
      </dgm:t>
    </dgm:pt>
    <dgm:pt modelId="{48147D7F-40D5-4CED-B781-DDE83DBA7CB0}" cxnId="{F50E5F9F-446F-45F0-989B-C753AA6B0346}" type="parTrans">
      <dgm:prSet/>
      <dgm:spPr/>
      <dgm:t>
        <a:bodyPr/>
        <a:lstStyle/>
        <a:p>
          <a:endParaRPr lang="en-US"/>
        </a:p>
      </dgm:t>
    </dgm:pt>
    <dgm:pt modelId="{12043BA9-4FF3-43B6-8A9D-723518C08FD8}" cxnId="{F50E5F9F-446F-45F0-989B-C753AA6B0346}" type="sibTrans">
      <dgm:prSet/>
      <dgm:spPr/>
      <dgm:t>
        <a:bodyPr/>
        <a:lstStyle/>
        <a:p>
          <a:endParaRPr lang="en-US"/>
        </a:p>
      </dgm:t>
    </dgm:pt>
    <dgm:pt modelId="{1A6BD39E-929E-469D-96F8-94E708BF8DFE}">
      <dgm:prSet phldrT="[Text]" custT="1"/>
      <dgm:spPr/>
      <dgm:t>
        <a:bodyPr/>
        <a:lstStyle/>
        <a:p>
          <a:r>
            <a:rPr lang="en-US" sz="2000" dirty="0" smtClean="0"/>
            <a:t>THE ECTODERM OVERLYING THE FNP SHOWS B/L LOCALIZED THICKENINGS ABOVE THE STOMODEUM. THESE ARE CALLED </a:t>
          </a:r>
          <a:r>
            <a:rPr lang="en-US" sz="2000" dirty="0" smtClean="0">
              <a:solidFill>
                <a:schemeClr val="accent6"/>
              </a:solidFill>
            </a:rPr>
            <a:t>NASAL PLACODES.</a:t>
          </a:r>
          <a:r>
            <a:rPr lang="en-US" sz="2000" dirty="0" smtClean="0"/>
            <a:t> THESE NASAL PLACODES SOON SHINK AND FORM NASAL PITS.</a:t>
          </a:r>
          <a:endParaRPr lang="en-US" sz="2000" dirty="0"/>
        </a:p>
      </dgm:t>
    </dgm:pt>
    <dgm:pt modelId="{D6E28F38-8650-4A59-AFF7-9FBFD16A91FC}" cxnId="{D67AB314-3A9B-407F-9532-9214BEA35968}" type="parTrans">
      <dgm:prSet/>
      <dgm:spPr/>
      <dgm:t>
        <a:bodyPr/>
        <a:lstStyle/>
        <a:p>
          <a:endParaRPr lang="en-US"/>
        </a:p>
      </dgm:t>
    </dgm:pt>
    <dgm:pt modelId="{CD3BCEB0-DD35-4C6A-8E52-AB3C7EFE65D5}" cxnId="{D67AB314-3A9B-407F-9532-9214BEA35968}" type="sibTrans">
      <dgm:prSet/>
      <dgm:spPr/>
      <dgm:t>
        <a:bodyPr/>
        <a:lstStyle/>
        <a:p>
          <a:endParaRPr lang="en-US"/>
        </a:p>
      </dgm:t>
    </dgm:pt>
    <dgm:pt modelId="{60AD8805-F725-40CD-8D08-52E208510283}" type="pres">
      <dgm:prSet presAssocID="{C9BEC4AF-2237-429E-B9B7-D56F84689396}" presName="linearFlow" presStyleCnt="0">
        <dgm:presLayoutVars>
          <dgm:resizeHandles val="exact"/>
        </dgm:presLayoutVars>
      </dgm:prSet>
      <dgm:spPr/>
    </dgm:pt>
    <dgm:pt modelId="{BAC45190-6DE9-4510-8BAF-0072E095551C}" type="pres">
      <dgm:prSet presAssocID="{BAA7A9D3-19B1-449E-9B42-8C67F3AD9964}" presName="node" presStyleLbl="node1" presStyleIdx="0" presStyleCnt="3" custScaleX="242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3F25E-7DFD-4A1E-963A-5BA9E10FACB5}" type="pres">
      <dgm:prSet presAssocID="{28848A53-F269-48F6-9E06-5D4AE82EC93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953AA99-F326-4650-8980-8CB541EA0D3E}" type="pres">
      <dgm:prSet presAssocID="{28848A53-F269-48F6-9E06-5D4AE82EC93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F6AF82D-BAE3-450D-BE0C-ADF4616C5591}" type="pres">
      <dgm:prSet presAssocID="{E2132180-70EA-4277-A5C1-608E0FA4FD78}" presName="node" presStyleLbl="node1" presStyleIdx="1" presStyleCnt="3" custScaleX="242727" custScaleY="175667" custLinFactNeighborX="281" custLinFactNeighborY="6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B9DDA-3B97-4DF1-9BEE-9802BFAC1D39}" type="pres">
      <dgm:prSet presAssocID="{12043BA9-4FF3-43B6-8A9D-723518C08FD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BC9F1E3-90DC-4565-A2B1-8D5F52621172}" type="pres">
      <dgm:prSet presAssocID="{12043BA9-4FF3-43B6-8A9D-723518C08FD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8216126-ED91-4DCC-B725-7066BD229128}" type="pres">
      <dgm:prSet presAssocID="{1A6BD39E-929E-469D-96F8-94E708BF8DFE}" presName="node" presStyleLbl="node1" presStyleIdx="2" presStyleCnt="3" custScaleX="242727" custScaleY="181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DBD9E2-2D47-49FB-B5E4-ADB4EE7D93A7}" type="presOf" srcId="{12043BA9-4FF3-43B6-8A9D-723518C08FD8}" destId="{9B0B9DDA-3B97-4DF1-9BEE-9802BFAC1D39}" srcOrd="0" destOrd="0" presId="urn:microsoft.com/office/officeart/2005/8/layout/process2"/>
    <dgm:cxn modelId="{F50E5F9F-446F-45F0-989B-C753AA6B0346}" srcId="{C9BEC4AF-2237-429E-B9B7-D56F84689396}" destId="{E2132180-70EA-4277-A5C1-608E0FA4FD78}" srcOrd="1" destOrd="0" parTransId="{48147D7F-40D5-4CED-B781-DDE83DBA7CB0}" sibTransId="{12043BA9-4FF3-43B6-8A9D-723518C08FD8}"/>
    <dgm:cxn modelId="{1FFB38B3-CDFE-4BEE-96C7-3B9F254902A6}" type="presOf" srcId="{28848A53-F269-48F6-9E06-5D4AE82EC939}" destId="{CB73F25E-7DFD-4A1E-963A-5BA9E10FACB5}" srcOrd="0" destOrd="0" presId="urn:microsoft.com/office/officeart/2005/8/layout/process2"/>
    <dgm:cxn modelId="{701E7B0C-6B40-4FCA-8142-1BC3F58DF51C}" srcId="{C9BEC4AF-2237-429E-B9B7-D56F84689396}" destId="{BAA7A9D3-19B1-449E-9B42-8C67F3AD9964}" srcOrd="0" destOrd="0" parTransId="{6F414BB9-F2DF-4C7D-9369-DE09529C0717}" sibTransId="{28848A53-F269-48F6-9E06-5D4AE82EC939}"/>
    <dgm:cxn modelId="{0154E5C2-EDD8-49C6-A982-55467BCB08F4}" type="presOf" srcId="{1A6BD39E-929E-469D-96F8-94E708BF8DFE}" destId="{C8216126-ED91-4DCC-B725-7066BD229128}" srcOrd="0" destOrd="0" presId="urn:microsoft.com/office/officeart/2005/8/layout/process2"/>
    <dgm:cxn modelId="{B7F6AE20-04C5-4FDE-95E4-BD7299F3D7B0}" type="presOf" srcId="{C9BEC4AF-2237-429E-B9B7-D56F84689396}" destId="{60AD8805-F725-40CD-8D08-52E208510283}" srcOrd="0" destOrd="0" presId="urn:microsoft.com/office/officeart/2005/8/layout/process2"/>
    <dgm:cxn modelId="{95F855FA-5BE7-457E-876F-DCFE732C1EDE}" type="presOf" srcId="{BAA7A9D3-19B1-449E-9B42-8C67F3AD9964}" destId="{BAC45190-6DE9-4510-8BAF-0072E095551C}" srcOrd="0" destOrd="0" presId="urn:microsoft.com/office/officeart/2005/8/layout/process2"/>
    <dgm:cxn modelId="{D67AB314-3A9B-407F-9532-9214BEA35968}" srcId="{C9BEC4AF-2237-429E-B9B7-D56F84689396}" destId="{1A6BD39E-929E-469D-96F8-94E708BF8DFE}" srcOrd="2" destOrd="0" parTransId="{D6E28F38-8650-4A59-AFF7-9FBFD16A91FC}" sibTransId="{CD3BCEB0-DD35-4C6A-8E52-AB3C7EFE65D5}"/>
    <dgm:cxn modelId="{8937A43A-4727-41F0-809A-48EC9C7ABD62}" type="presOf" srcId="{28848A53-F269-48F6-9E06-5D4AE82EC939}" destId="{4953AA99-F326-4650-8980-8CB541EA0D3E}" srcOrd="1" destOrd="0" presId="urn:microsoft.com/office/officeart/2005/8/layout/process2"/>
    <dgm:cxn modelId="{34581584-44DA-49AA-BBC6-B988AD99018B}" type="presOf" srcId="{12043BA9-4FF3-43B6-8A9D-723518C08FD8}" destId="{4BC9F1E3-90DC-4565-A2B1-8D5F52621172}" srcOrd="1" destOrd="0" presId="urn:microsoft.com/office/officeart/2005/8/layout/process2"/>
    <dgm:cxn modelId="{97685445-3607-4E28-BC64-C432E74977E8}" type="presOf" srcId="{E2132180-70EA-4277-A5C1-608E0FA4FD78}" destId="{DF6AF82D-BAE3-450D-BE0C-ADF4616C5591}" srcOrd="0" destOrd="0" presId="urn:microsoft.com/office/officeart/2005/8/layout/process2"/>
    <dgm:cxn modelId="{270305F5-29ED-4EAE-9499-F4D9F61D570A}" type="presParOf" srcId="{60AD8805-F725-40CD-8D08-52E208510283}" destId="{BAC45190-6DE9-4510-8BAF-0072E095551C}" srcOrd="0" destOrd="0" presId="urn:microsoft.com/office/officeart/2005/8/layout/process2"/>
    <dgm:cxn modelId="{1675C34D-29CF-4971-ACB3-B43C6FB28733}" type="presParOf" srcId="{60AD8805-F725-40CD-8D08-52E208510283}" destId="{CB73F25E-7DFD-4A1E-963A-5BA9E10FACB5}" srcOrd="1" destOrd="0" presId="urn:microsoft.com/office/officeart/2005/8/layout/process2"/>
    <dgm:cxn modelId="{C6FDE356-2C9D-4167-BBD5-15BCA940AC5F}" type="presParOf" srcId="{CB73F25E-7DFD-4A1E-963A-5BA9E10FACB5}" destId="{4953AA99-F326-4650-8980-8CB541EA0D3E}" srcOrd="0" destOrd="0" presId="urn:microsoft.com/office/officeart/2005/8/layout/process2"/>
    <dgm:cxn modelId="{9C93D7F4-3ECA-4572-A7CE-A3A06C791F84}" type="presParOf" srcId="{60AD8805-F725-40CD-8D08-52E208510283}" destId="{DF6AF82D-BAE3-450D-BE0C-ADF4616C5591}" srcOrd="2" destOrd="0" presId="urn:microsoft.com/office/officeart/2005/8/layout/process2"/>
    <dgm:cxn modelId="{37F1B169-6CF6-46FF-840F-D353C061946F}" type="presParOf" srcId="{60AD8805-F725-40CD-8D08-52E208510283}" destId="{9B0B9DDA-3B97-4DF1-9BEE-9802BFAC1D39}" srcOrd="3" destOrd="0" presId="urn:microsoft.com/office/officeart/2005/8/layout/process2"/>
    <dgm:cxn modelId="{872B030D-8173-4ADF-AC38-3B4BBD2C60B0}" type="presParOf" srcId="{9B0B9DDA-3B97-4DF1-9BEE-9802BFAC1D39}" destId="{4BC9F1E3-90DC-4565-A2B1-8D5F52621172}" srcOrd="0" destOrd="0" presId="urn:microsoft.com/office/officeart/2005/8/layout/process2"/>
    <dgm:cxn modelId="{0DDBE59E-85D7-4EB1-AC85-8CDDE3360977}" type="presParOf" srcId="{60AD8805-F725-40CD-8D08-52E208510283}" destId="{C8216126-ED91-4DCC-B725-7066BD22912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BEC4AF-2237-429E-B9B7-D56F8468939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AA7A9D3-19B1-449E-9B42-8C67F3AD9964}">
      <dgm:prSet phldrT="[Text]" custT="1"/>
      <dgm:spPr/>
      <dgm:t>
        <a:bodyPr/>
        <a:lstStyle/>
        <a:p>
          <a:r>
            <a:rPr lang="en-US" sz="2000" dirty="0" smtClean="0"/>
            <a:t>THE FORMATION OF THESE NASAL PITS DIVIDED THE FNP INTO TWO PARTS:</a:t>
          </a:r>
        </a:p>
        <a:p>
          <a:r>
            <a:rPr lang="en-US" sz="2000" dirty="0" smtClean="0"/>
            <a:t>MNP(MEDIAL NASAL PROCESS)</a:t>
          </a:r>
        </a:p>
        <a:p>
          <a:r>
            <a:rPr lang="en-US" sz="2000" dirty="0" smtClean="0"/>
            <a:t>LNP(LATERAL NASAL PROCESS)</a:t>
          </a:r>
          <a:endParaRPr lang="en-US" sz="2000" dirty="0"/>
        </a:p>
      </dgm:t>
    </dgm:pt>
    <dgm:pt modelId="{6F414BB9-F2DF-4C7D-9369-DE09529C0717}" cxnId="{701E7B0C-6B40-4FCA-8142-1BC3F58DF51C}" type="parTrans">
      <dgm:prSet/>
      <dgm:spPr/>
      <dgm:t>
        <a:bodyPr/>
        <a:lstStyle/>
        <a:p>
          <a:endParaRPr lang="en-US"/>
        </a:p>
      </dgm:t>
    </dgm:pt>
    <dgm:pt modelId="{28848A53-F269-48F6-9E06-5D4AE82EC939}" cxnId="{701E7B0C-6B40-4FCA-8142-1BC3F58DF51C}" type="sibTrans">
      <dgm:prSet/>
      <dgm:spPr/>
      <dgm:t>
        <a:bodyPr/>
        <a:lstStyle/>
        <a:p>
          <a:endParaRPr lang="en-US"/>
        </a:p>
      </dgm:t>
    </dgm:pt>
    <dgm:pt modelId="{E2132180-70EA-4277-A5C1-608E0FA4FD78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THE MEDIAL NASAL PROCESS OF BOTH SIDES TOGETHER WITH FNP GIVE RISE TO MIDDLE PORTION OF NOSE,ANTERIOR PORTION OF MAXILLA AND PRIMARY PALATE.</a:t>
          </a:r>
          <a:endParaRPr lang="en-US" sz="2000" dirty="0">
            <a:solidFill>
              <a:schemeClr val="tx1"/>
            </a:solidFill>
          </a:endParaRPr>
        </a:p>
      </dgm:t>
    </dgm:pt>
    <dgm:pt modelId="{48147D7F-40D5-4CED-B781-DDE83DBA7CB0}" cxnId="{F50E5F9F-446F-45F0-989B-C753AA6B0346}" type="parTrans">
      <dgm:prSet/>
      <dgm:spPr/>
      <dgm:t>
        <a:bodyPr/>
        <a:lstStyle/>
        <a:p>
          <a:endParaRPr lang="en-US"/>
        </a:p>
      </dgm:t>
    </dgm:pt>
    <dgm:pt modelId="{12043BA9-4FF3-43B6-8A9D-723518C08FD8}" cxnId="{F50E5F9F-446F-45F0-989B-C753AA6B0346}" type="sibTrans">
      <dgm:prSet/>
      <dgm:spPr/>
      <dgm:t>
        <a:bodyPr/>
        <a:lstStyle/>
        <a:p>
          <a:endParaRPr lang="en-US"/>
        </a:p>
      </dgm:t>
    </dgm:pt>
    <dgm:pt modelId="{1A6BD39E-929E-469D-96F8-94E708BF8DFE}">
      <dgm:prSet phldrT="[Text]" custT="1"/>
      <dgm:spPr/>
      <dgm:t>
        <a:bodyPr/>
        <a:lstStyle/>
        <a:p>
          <a:r>
            <a:rPr lang="en-US" sz="2000" dirty="0" smtClean="0"/>
            <a:t>AS THE MAXILLARY PROCESS BECOME NARROW SO THAT THE TWO NASAL PITS COME CLOSER. </a:t>
          </a:r>
          <a:r>
            <a:rPr lang="en-US" sz="2000" smtClean="0"/>
            <a:t>THE LINE OF FUSION OF THE MAXILLARY PROCESS AND THE MNP CORRESPONDS TO NASOLACRIMAL DUCT.</a:t>
          </a:r>
          <a:endParaRPr lang="en-US" sz="2000" dirty="0"/>
        </a:p>
      </dgm:t>
    </dgm:pt>
    <dgm:pt modelId="{D6E28F38-8650-4A59-AFF7-9FBFD16A91FC}" cxnId="{D67AB314-3A9B-407F-9532-9214BEA35968}" type="parTrans">
      <dgm:prSet/>
      <dgm:spPr/>
      <dgm:t>
        <a:bodyPr/>
        <a:lstStyle/>
        <a:p>
          <a:endParaRPr lang="en-US"/>
        </a:p>
      </dgm:t>
    </dgm:pt>
    <dgm:pt modelId="{CD3BCEB0-DD35-4C6A-8E52-AB3C7EFE65D5}" cxnId="{D67AB314-3A9B-407F-9532-9214BEA35968}" type="sibTrans">
      <dgm:prSet/>
      <dgm:spPr/>
      <dgm:t>
        <a:bodyPr/>
        <a:lstStyle/>
        <a:p>
          <a:endParaRPr lang="en-US"/>
        </a:p>
      </dgm:t>
    </dgm:pt>
    <dgm:pt modelId="{60AD8805-F725-40CD-8D08-52E208510283}" type="pres">
      <dgm:prSet presAssocID="{C9BEC4AF-2237-429E-B9B7-D56F84689396}" presName="linearFlow" presStyleCnt="0">
        <dgm:presLayoutVars>
          <dgm:resizeHandles val="exact"/>
        </dgm:presLayoutVars>
      </dgm:prSet>
      <dgm:spPr/>
    </dgm:pt>
    <dgm:pt modelId="{BAC45190-6DE9-4510-8BAF-0072E095551C}" type="pres">
      <dgm:prSet presAssocID="{BAA7A9D3-19B1-449E-9B42-8C67F3AD9964}" presName="node" presStyleLbl="node1" presStyleIdx="0" presStyleCnt="3" custScaleX="242727" custScaleY="141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3F25E-7DFD-4A1E-963A-5BA9E10FACB5}" type="pres">
      <dgm:prSet presAssocID="{28848A53-F269-48F6-9E06-5D4AE82EC93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953AA99-F326-4650-8980-8CB541EA0D3E}" type="pres">
      <dgm:prSet presAssocID="{28848A53-F269-48F6-9E06-5D4AE82EC93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F6AF82D-BAE3-450D-BE0C-ADF4616C5591}" type="pres">
      <dgm:prSet presAssocID="{E2132180-70EA-4277-A5C1-608E0FA4FD78}" presName="node" presStyleLbl="node1" presStyleIdx="1" presStyleCnt="3" custScaleX="242727" custLinFactNeighborX="281" custLinFactNeighborY="6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B9DDA-3B97-4DF1-9BEE-9802BFAC1D39}" type="pres">
      <dgm:prSet presAssocID="{12043BA9-4FF3-43B6-8A9D-723518C08FD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BC9F1E3-90DC-4565-A2B1-8D5F52621172}" type="pres">
      <dgm:prSet presAssocID="{12043BA9-4FF3-43B6-8A9D-723518C08FD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8216126-ED91-4DCC-B725-7066BD229128}" type="pres">
      <dgm:prSet presAssocID="{1A6BD39E-929E-469D-96F8-94E708BF8DFE}" presName="node" presStyleLbl="node1" presStyleIdx="2" presStyleCnt="3" custScaleX="242727" custScaleY="127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DBD9E2-2D47-49FB-B5E4-ADB4EE7D93A7}" type="presOf" srcId="{12043BA9-4FF3-43B6-8A9D-723518C08FD8}" destId="{9B0B9DDA-3B97-4DF1-9BEE-9802BFAC1D39}" srcOrd="0" destOrd="0" presId="urn:microsoft.com/office/officeart/2005/8/layout/process2"/>
    <dgm:cxn modelId="{F50E5F9F-446F-45F0-989B-C753AA6B0346}" srcId="{C9BEC4AF-2237-429E-B9B7-D56F84689396}" destId="{E2132180-70EA-4277-A5C1-608E0FA4FD78}" srcOrd="1" destOrd="0" parTransId="{48147D7F-40D5-4CED-B781-DDE83DBA7CB0}" sibTransId="{12043BA9-4FF3-43B6-8A9D-723518C08FD8}"/>
    <dgm:cxn modelId="{1FFB38B3-CDFE-4BEE-96C7-3B9F254902A6}" type="presOf" srcId="{28848A53-F269-48F6-9E06-5D4AE82EC939}" destId="{CB73F25E-7DFD-4A1E-963A-5BA9E10FACB5}" srcOrd="0" destOrd="0" presId="urn:microsoft.com/office/officeart/2005/8/layout/process2"/>
    <dgm:cxn modelId="{701E7B0C-6B40-4FCA-8142-1BC3F58DF51C}" srcId="{C9BEC4AF-2237-429E-B9B7-D56F84689396}" destId="{BAA7A9D3-19B1-449E-9B42-8C67F3AD9964}" srcOrd="0" destOrd="0" parTransId="{6F414BB9-F2DF-4C7D-9369-DE09529C0717}" sibTransId="{28848A53-F269-48F6-9E06-5D4AE82EC939}"/>
    <dgm:cxn modelId="{0154E5C2-EDD8-49C6-A982-55467BCB08F4}" type="presOf" srcId="{1A6BD39E-929E-469D-96F8-94E708BF8DFE}" destId="{C8216126-ED91-4DCC-B725-7066BD229128}" srcOrd="0" destOrd="0" presId="urn:microsoft.com/office/officeart/2005/8/layout/process2"/>
    <dgm:cxn modelId="{B7F6AE20-04C5-4FDE-95E4-BD7299F3D7B0}" type="presOf" srcId="{C9BEC4AF-2237-429E-B9B7-D56F84689396}" destId="{60AD8805-F725-40CD-8D08-52E208510283}" srcOrd="0" destOrd="0" presId="urn:microsoft.com/office/officeart/2005/8/layout/process2"/>
    <dgm:cxn modelId="{95F855FA-5BE7-457E-876F-DCFE732C1EDE}" type="presOf" srcId="{BAA7A9D3-19B1-449E-9B42-8C67F3AD9964}" destId="{BAC45190-6DE9-4510-8BAF-0072E095551C}" srcOrd="0" destOrd="0" presId="urn:microsoft.com/office/officeart/2005/8/layout/process2"/>
    <dgm:cxn modelId="{D67AB314-3A9B-407F-9532-9214BEA35968}" srcId="{C9BEC4AF-2237-429E-B9B7-D56F84689396}" destId="{1A6BD39E-929E-469D-96F8-94E708BF8DFE}" srcOrd="2" destOrd="0" parTransId="{D6E28F38-8650-4A59-AFF7-9FBFD16A91FC}" sibTransId="{CD3BCEB0-DD35-4C6A-8E52-AB3C7EFE65D5}"/>
    <dgm:cxn modelId="{8937A43A-4727-41F0-809A-48EC9C7ABD62}" type="presOf" srcId="{28848A53-F269-48F6-9E06-5D4AE82EC939}" destId="{4953AA99-F326-4650-8980-8CB541EA0D3E}" srcOrd="1" destOrd="0" presId="urn:microsoft.com/office/officeart/2005/8/layout/process2"/>
    <dgm:cxn modelId="{34581584-44DA-49AA-BBC6-B988AD99018B}" type="presOf" srcId="{12043BA9-4FF3-43B6-8A9D-723518C08FD8}" destId="{4BC9F1E3-90DC-4565-A2B1-8D5F52621172}" srcOrd="1" destOrd="0" presId="urn:microsoft.com/office/officeart/2005/8/layout/process2"/>
    <dgm:cxn modelId="{97685445-3607-4E28-BC64-C432E74977E8}" type="presOf" srcId="{E2132180-70EA-4277-A5C1-608E0FA4FD78}" destId="{DF6AF82D-BAE3-450D-BE0C-ADF4616C5591}" srcOrd="0" destOrd="0" presId="urn:microsoft.com/office/officeart/2005/8/layout/process2"/>
    <dgm:cxn modelId="{270305F5-29ED-4EAE-9499-F4D9F61D570A}" type="presParOf" srcId="{60AD8805-F725-40CD-8D08-52E208510283}" destId="{BAC45190-6DE9-4510-8BAF-0072E095551C}" srcOrd="0" destOrd="0" presId="urn:microsoft.com/office/officeart/2005/8/layout/process2"/>
    <dgm:cxn modelId="{1675C34D-29CF-4971-ACB3-B43C6FB28733}" type="presParOf" srcId="{60AD8805-F725-40CD-8D08-52E208510283}" destId="{CB73F25E-7DFD-4A1E-963A-5BA9E10FACB5}" srcOrd="1" destOrd="0" presId="urn:microsoft.com/office/officeart/2005/8/layout/process2"/>
    <dgm:cxn modelId="{C6FDE356-2C9D-4167-BBD5-15BCA940AC5F}" type="presParOf" srcId="{CB73F25E-7DFD-4A1E-963A-5BA9E10FACB5}" destId="{4953AA99-F326-4650-8980-8CB541EA0D3E}" srcOrd="0" destOrd="0" presId="urn:microsoft.com/office/officeart/2005/8/layout/process2"/>
    <dgm:cxn modelId="{9C93D7F4-3ECA-4572-A7CE-A3A06C791F84}" type="presParOf" srcId="{60AD8805-F725-40CD-8D08-52E208510283}" destId="{DF6AF82D-BAE3-450D-BE0C-ADF4616C5591}" srcOrd="2" destOrd="0" presId="urn:microsoft.com/office/officeart/2005/8/layout/process2"/>
    <dgm:cxn modelId="{37F1B169-6CF6-46FF-840F-D353C061946F}" type="presParOf" srcId="{60AD8805-F725-40CD-8D08-52E208510283}" destId="{9B0B9DDA-3B97-4DF1-9BEE-9802BFAC1D39}" srcOrd="3" destOrd="0" presId="urn:microsoft.com/office/officeart/2005/8/layout/process2"/>
    <dgm:cxn modelId="{872B030D-8173-4ADF-AC38-3B4BBD2C60B0}" type="presParOf" srcId="{9B0B9DDA-3B97-4DF1-9BEE-9802BFAC1D39}" destId="{4BC9F1E3-90DC-4565-A2B1-8D5F52621172}" srcOrd="0" destOrd="0" presId="urn:microsoft.com/office/officeart/2005/8/layout/process2"/>
    <dgm:cxn modelId="{0DDBE59E-85D7-4EB1-AC85-8CDDE3360977}" type="presParOf" srcId="{60AD8805-F725-40CD-8D08-52E208510283}" destId="{C8216126-ED91-4DCC-B725-7066BD22912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BEC4AF-2237-429E-B9B7-D56F8468939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AA7A9D3-19B1-449E-9B42-8C67F3AD9964}">
      <dgm:prSet phldrT="[Text]" custT="1"/>
      <dgm:spPr/>
      <dgm:t>
        <a:bodyPr/>
        <a:lstStyle/>
        <a:p>
          <a:r>
            <a:rPr lang="en-US" sz="2000" dirty="0" smtClean="0"/>
            <a:t>THE TWO MANDIBULAR PROCESSES GROW MEDIALLY AND FUSE TO FORM THE LOWER LIP AND LOWER JAW</a:t>
          </a:r>
        </a:p>
      </dgm:t>
    </dgm:pt>
    <dgm:pt modelId="{6F414BB9-F2DF-4C7D-9369-DE09529C0717}" cxnId="{701E7B0C-6B40-4FCA-8142-1BC3F58DF51C}" type="parTrans">
      <dgm:prSet/>
      <dgm:spPr/>
      <dgm:t>
        <a:bodyPr/>
        <a:lstStyle/>
        <a:p>
          <a:endParaRPr lang="en-US"/>
        </a:p>
      </dgm:t>
    </dgm:pt>
    <dgm:pt modelId="{28848A53-F269-48F6-9E06-5D4AE82EC939}" cxnId="{701E7B0C-6B40-4FCA-8142-1BC3F58DF51C}" type="sibTrans">
      <dgm:prSet/>
      <dgm:spPr/>
      <dgm:t>
        <a:bodyPr/>
        <a:lstStyle/>
        <a:p>
          <a:endParaRPr lang="en-US"/>
        </a:p>
      </dgm:t>
    </dgm:pt>
    <dgm:pt modelId="{E2132180-70EA-4277-A5C1-608E0FA4FD78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AS THE MAXILLARY PROCESS UNDERGOES GROWTH THE FNP BECOMES NARROW SO THAT NASAL PITS COME CLOSER.</a:t>
          </a:r>
          <a:endParaRPr lang="en-US" sz="2000" dirty="0">
            <a:solidFill>
              <a:schemeClr val="tx1"/>
            </a:solidFill>
          </a:endParaRPr>
        </a:p>
      </dgm:t>
    </dgm:pt>
    <dgm:pt modelId="{48147D7F-40D5-4CED-B781-DDE83DBA7CB0}" cxnId="{F50E5F9F-446F-45F0-989B-C753AA6B0346}" type="parTrans">
      <dgm:prSet/>
      <dgm:spPr/>
      <dgm:t>
        <a:bodyPr/>
        <a:lstStyle/>
        <a:p>
          <a:endParaRPr lang="en-US"/>
        </a:p>
      </dgm:t>
    </dgm:pt>
    <dgm:pt modelId="{12043BA9-4FF3-43B6-8A9D-723518C08FD8}" cxnId="{F50E5F9F-446F-45F0-989B-C753AA6B0346}" type="sibTrans">
      <dgm:prSet/>
      <dgm:spPr/>
      <dgm:t>
        <a:bodyPr/>
        <a:lstStyle/>
        <a:p>
          <a:endParaRPr lang="en-US"/>
        </a:p>
      </dgm:t>
    </dgm:pt>
    <dgm:pt modelId="{1A6BD39E-929E-469D-96F8-94E708BF8DFE}">
      <dgm:prSet phldrT="[Text]" custT="1"/>
      <dgm:spPr/>
      <dgm:t>
        <a:bodyPr/>
        <a:lstStyle/>
        <a:p>
          <a:r>
            <a:rPr lang="en-US" sz="2000" dirty="0" smtClean="0"/>
            <a:t>THE LINE OF FUSION OF MAXILLARY PROCESS AND MNP CORRESPONDS TO THE NASOLACRIMAL DUCT</a:t>
          </a:r>
          <a:endParaRPr lang="en-US" sz="2000" dirty="0"/>
        </a:p>
      </dgm:t>
    </dgm:pt>
    <dgm:pt modelId="{D6E28F38-8650-4A59-AFF7-9FBFD16A91FC}" cxnId="{D67AB314-3A9B-407F-9532-9214BEA35968}" type="parTrans">
      <dgm:prSet/>
      <dgm:spPr/>
      <dgm:t>
        <a:bodyPr/>
        <a:lstStyle/>
        <a:p>
          <a:endParaRPr lang="en-US"/>
        </a:p>
      </dgm:t>
    </dgm:pt>
    <dgm:pt modelId="{CD3BCEB0-DD35-4C6A-8E52-AB3C7EFE65D5}" cxnId="{D67AB314-3A9B-407F-9532-9214BEA35968}" type="sibTrans">
      <dgm:prSet/>
      <dgm:spPr/>
      <dgm:t>
        <a:bodyPr/>
        <a:lstStyle/>
        <a:p>
          <a:endParaRPr lang="en-US"/>
        </a:p>
      </dgm:t>
    </dgm:pt>
    <dgm:pt modelId="{60AD8805-F725-40CD-8D08-52E208510283}" type="pres">
      <dgm:prSet presAssocID="{C9BEC4AF-2237-429E-B9B7-D56F84689396}" presName="linearFlow" presStyleCnt="0">
        <dgm:presLayoutVars>
          <dgm:resizeHandles val="exact"/>
        </dgm:presLayoutVars>
      </dgm:prSet>
      <dgm:spPr/>
    </dgm:pt>
    <dgm:pt modelId="{BAC45190-6DE9-4510-8BAF-0072E095551C}" type="pres">
      <dgm:prSet presAssocID="{BAA7A9D3-19B1-449E-9B42-8C67F3AD9964}" presName="node" presStyleLbl="node1" presStyleIdx="0" presStyleCnt="3" custScaleX="242727" custScaleY="141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3F25E-7DFD-4A1E-963A-5BA9E10FACB5}" type="pres">
      <dgm:prSet presAssocID="{28848A53-F269-48F6-9E06-5D4AE82EC93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953AA99-F326-4650-8980-8CB541EA0D3E}" type="pres">
      <dgm:prSet presAssocID="{28848A53-F269-48F6-9E06-5D4AE82EC93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F6AF82D-BAE3-450D-BE0C-ADF4616C5591}" type="pres">
      <dgm:prSet presAssocID="{E2132180-70EA-4277-A5C1-608E0FA4FD78}" presName="node" presStyleLbl="node1" presStyleIdx="1" presStyleCnt="3" custScaleX="286696" custScaleY="153190" custLinFactNeighborX="281" custLinFactNeighborY="6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B9DDA-3B97-4DF1-9BEE-9802BFAC1D39}" type="pres">
      <dgm:prSet presAssocID="{12043BA9-4FF3-43B6-8A9D-723518C08FD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BC9F1E3-90DC-4565-A2B1-8D5F52621172}" type="pres">
      <dgm:prSet presAssocID="{12043BA9-4FF3-43B6-8A9D-723518C08FD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8216126-ED91-4DCC-B725-7066BD229128}" type="pres">
      <dgm:prSet presAssocID="{1A6BD39E-929E-469D-96F8-94E708BF8DFE}" presName="node" presStyleLbl="node1" presStyleIdx="2" presStyleCnt="3" custScaleX="282499" custScaleY="127999" custLinFactNeighborX="-1767" custLinFactNeighborY="-1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DBD9E2-2D47-49FB-B5E4-ADB4EE7D93A7}" type="presOf" srcId="{12043BA9-4FF3-43B6-8A9D-723518C08FD8}" destId="{9B0B9DDA-3B97-4DF1-9BEE-9802BFAC1D39}" srcOrd="0" destOrd="0" presId="urn:microsoft.com/office/officeart/2005/8/layout/process2"/>
    <dgm:cxn modelId="{F50E5F9F-446F-45F0-989B-C753AA6B0346}" srcId="{C9BEC4AF-2237-429E-B9B7-D56F84689396}" destId="{E2132180-70EA-4277-A5C1-608E0FA4FD78}" srcOrd="1" destOrd="0" parTransId="{48147D7F-40D5-4CED-B781-DDE83DBA7CB0}" sibTransId="{12043BA9-4FF3-43B6-8A9D-723518C08FD8}"/>
    <dgm:cxn modelId="{1FFB38B3-CDFE-4BEE-96C7-3B9F254902A6}" type="presOf" srcId="{28848A53-F269-48F6-9E06-5D4AE82EC939}" destId="{CB73F25E-7DFD-4A1E-963A-5BA9E10FACB5}" srcOrd="0" destOrd="0" presId="urn:microsoft.com/office/officeart/2005/8/layout/process2"/>
    <dgm:cxn modelId="{701E7B0C-6B40-4FCA-8142-1BC3F58DF51C}" srcId="{C9BEC4AF-2237-429E-B9B7-D56F84689396}" destId="{BAA7A9D3-19B1-449E-9B42-8C67F3AD9964}" srcOrd="0" destOrd="0" parTransId="{6F414BB9-F2DF-4C7D-9369-DE09529C0717}" sibTransId="{28848A53-F269-48F6-9E06-5D4AE82EC939}"/>
    <dgm:cxn modelId="{0154E5C2-EDD8-49C6-A982-55467BCB08F4}" type="presOf" srcId="{1A6BD39E-929E-469D-96F8-94E708BF8DFE}" destId="{C8216126-ED91-4DCC-B725-7066BD229128}" srcOrd="0" destOrd="0" presId="urn:microsoft.com/office/officeart/2005/8/layout/process2"/>
    <dgm:cxn modelId="{B7F6AE20-04C5-4FDE-95E4-BD7299F3D7B0}" type="presOf" srcId="{C9BEC4AF-2237-429E-B9B7-D56F84689396}" destId="{60AD8805-F725-40CD-8D08-52E208510283}" srcOrd="0" destOrd="0" presId="urn:microsoft.com/office/officeart/2005/8/layout/process2"/>
    <dgm:cxn modelId="{95F855FA-5BE7-457E-876F-DCFE732C1EDE}" type="presOf" srcId="{BAA7A9D3-19B1-449E-9B42-8C67F3AD9964}" destId="{BAC45190-6DE9-4510-8BAF-0072E095551C}" srcOrd="0" destOrd="0" presId="urn:microsoft.com/office/officeart/2005/8/layout/process2"/>
    <dgm:cxn modelId="{D67AB314-3A9B-407F-9532-9214BEA35968}" srcId="{C9BEC4AF-2237-429E-B9B7-D56F84689396}" destId="{1A6BD39E-929E-469D-96F8-94E708BF8DFE}" srcOrd="2" destOrd="0" parTransId="{D6E28F38-8650-4A59-AFF7-9FBFD16A91FC}" sibTransId="{CD3BCEB0-DD35-4C6A-8E52-AB3C7EFE65D5}"/>
    <dgm:cxn modelId="{8937A43A-4727-41F0-809A-48EC9C7ABD62}" type="presOf" srcId="{28848A53-F269-48F6-9E06-5D4AE82EC939}" destId="{4953AA99-F326-4650-8980-8CB541EA0D3E}" srcOrd="1" destOrd="0" presId="urn:microsoft.com/office/officeart/2005/8/layout/process2"/>
    <dgm:cxn modelId="{34581584-44DA-49AA-BBC6-B988AD99018B}" type="presOf" srcId="{12043BA9-4FF3-43B6-8A9D-723518C08FD8}" destId="{4BC9F1E3-90DC-4565-A2B1-8D5F52621172}" srcOrd="1" destOrd="0" presId="urn:microsoft.com/office/officeart/2005/8/layout/process2"/>
    <dgm:cxn modelId="{97685445-3607-4E28-BC64-C432E74977E8}" type="presOf" srcId="{E2132180-70EA-4277-A5C1-608E0FA4FD78}" destId="{DF6AF82D-BAE3-450D-BE0C-ADF4616C5591}" srcOrd="0" destOrd="0" presId="urn:microsoft.com/office/officeart/2005/8/layout/process2"/>
    <dgm:cxn modelId="{270305F5-29ED-4EAE-9499-F4D9F61D570A}" type="presParOf" srcId="{60AD8805-F725-40CD-8D08-52E208510283}" destId="{BAC45190-6DE9-4510-8BAF-0072E095551C}" srcOrd="0" destOrd="0" presId="urn:microsoft.com/office/officeart/2005/8/layout/process2"/>
    <dgm:cxn modelId="{1675C34D-29CF-4971-ACB3-B43C6FB28733}" type="presParOf" srcId="{60AD8805-F725-40CD-8D08-52E208510283}" destId="{CB73F25E-7DFD-4A1E-963A-5BA9E10FACB5}" srcOrd="1" destOrd="0" presId="urn:microsoft.com/office/officeart/2005/8/layout/process2"/>
    <dgm:cxn modelId="{C6FDE356-2C9D-4167-BBD5-15BCA940AC5F}" type="presParOf" srcId="{CB73F25E-7DFD-4A1E-963A-5BA9E10FACB5}" destId="{4953AA99-F326-4650-8980-8CB541EA0D3E}" srcOrd="0" destOrd="0" presId="urn:microsoft.com/office/officeart/2005/8/layout/process2"/>
    <dgm:cxn modelId="{9C93D7F4-3ECA-4572-A7CE-A3A06C791F84}" type="presParOf" srcId="{60AD8805-F725-40CD-8D08-52E208510283}" destId="{DF6AF82D-BAE3-450D-BE0C-ADF4616C5591}" srcOrd="2" destOrd="0" presId="urn:microsoft.com/office/officeart/2005/8/layout/process2"/>
    <dgm:cxn modelId="{37F1B169-6CF6-46FF-840F-D353C061946F}" type="presParOf" srcId="{60AD8805-F725-40CD-8D08-52E208510283}" destId="{9B0B9DDA-3B97-4DF1-9BEE-9802BFAC1D39}" srcOrd="3" destOrd="0" presId="urn:microsoft.com/office/officeart/2005/8/layout/process2"/>
    <dgm:cxn modelId="{872B030D-8173-4ADF-AC38-3B4BBD2C60B0}" type="presParOf" srcId="{9B0B9DDA-3B97-4DF1-9BEE-9802BFAC1D39}" destId="{4BC9F1E3-90DC-4565-A2B1-8D5F52621172}" srcOrd="0" destOrd="0" presId="urn:microsoft.com/office/officeart/2005/8/layout/process2"/>
    <dgm:cxn modelId="{0DDBE59E-85D7-4EB1-AC85-8CDDE3360977}" type="presParOf" srcId="{60AD8805-F725-40CD-8D08-52E208510283}" destId="{C8216126-ED91-4DCC-B725-7066BD22912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267199"/>
        <a:chOff x="0" y="0"/>
        <a:chExt cx="8229600" cy="4267199"/>
      </a:xfrm>
    </dsp:grpSpPr>
    <dsp:sp modelId="{96C07B14-AD94-4036-A86A-06389BA06DA5}">
      <dsp:nvSpPr>
        <dsp:cNvPr id="3" name="Rectangles 2"/>
        <dsp:cNvSpPr/>
      </dsp:nvSpPr>
      <dsp:spPr bwMode="white">
        <a:xfrm>
          <a:off x="0" y="0"/>
          <a:ext cx="3845607" cy="1494178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99136" tIns="113792" rIns="199136" bIns="11379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 smtClean="0">
              <a:solidFill>
                <a:schemeClr val="accent2"/>
              </a:solidFill>
            </a:rPr>
            <a:t>PRENATAL PERIOD</a:t>
          </a:r>
          <a:endParaRPr lang="en-US" sz="2800" dirty="0" smtClean="0">
            <a:solidFill>
              <a:schemeClr val="accent2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 smtClean="0">
              <a:solidFill>
                <a:schemeClr val="accent2"/>
              </a:solidFill>
            </a:rPr>
            <a:t>(</a:t>
          </a:r>
          <a:r>
            <a:rPr lang="en-US" sz="1800" dirty="0" smtClean="0">
              <a:solidFill>
                <a:schemeClr val="accent2"/>
              </a:solidFill>
            </a:rPr>
            <a:t>FROM CONCEPTION TILL BIRTH)</a:t>
          </a:r>
          <a:endParaRPr lang="en-US" sz="1800" dirty="0" smtClean="0">
            <a:solidFill>
              <a:schemeClr val="accent2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800" dirty="0" smtClean="0">
            <a:solidFill>
              <a:schemeClr val="accent2"/>
            </a:solidFill>
          </a:endParaRPr>
        </a:p>
      </dsp:txBody>
      <dsp:txXfrm>
        <a:off x="0" y="0"/>
        <a:ext cx="3845607" cy="1494178"/>
      </dsp:txXfrm>
    </dsp:sp>
    <dsp:sp modelId="{8207D35D-877D-43B7-96EE-25B95B727E9B}">
      <dsp:nvSpPr>
        <dsp:cNvPr id="4" name="Rectangles 3"/>
        <dsp:cNvSpPr/>
      </dsp:nvSpPr>
      <dsp:spPr bwMode="white">
        <a:xfrm>
          <a:off x="0" y="1476680"/>
          <a:ext cx="3845607" cy="2773021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49352" tIns="149352" rIns="199136" bIns="224028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aseline="0" dirty="0" smtClean="0">
              <a:solidFill>
                <a:schemeClr val="accent2"/>
              </a:solidFill>
            </a:rPr>
            <a:t>PERIOD OF OVUM </a:t>
          </a:r>
          <a:endParaRPr lang="en-US" sz="2800" baseline="0" dirty="0">
            <a:solidFill>
              <a:schemeClr val="accent2"/>
            </a:solidFill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aseline="0" dirty="0" smtClean="0">
              <a:solidFill>
                <a:schemeClr val="accent2"/>
              </a:solidFill>
            </a:rPr>
            <a:t>EMBRYONIC PERIOD</a:t>
          </a:r>
          <a:endParaRPr lang="en-US" sz="2800" baseline="0" dirty="0">
            <a:solidFill>
              <a:schemeClr val="accent2"/>
            </a:solidFill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aseline="0" dirty="0" smtClean="0">
              <a:solidFill>
                <a:schemeClr val="accent2"/>
              </a:solidFill>
            </a:rPr>
            <a:t>FETAL PERIOD</a:t>
          </a:r>
          <a:endParaRPr lang="en-US" sz="2800" baseline="0" dirty="0">
            <a:solidFill>
              <a:schemeClr val="accent2"/>
            </a:solidFill>
          </a:endParaRPr>
        </a:p>
      </dsp:txBody>
      <dsp:txXfrm>
        <a:off x="0" y="1476680"/>
        <a:ext cx="3845607" cy="2773021"/>
      </dsp:txXfrm>
    </dsp:sp>
    <dsp:sp modelId="{3780C806-18C8-44D1-9F97-53D1BEDE8FC8}">
      <dsp:nvSpPr>
        <dsp:cNvPr id="5" name="Rectangles 4"/>
        <dsp:cNvSpPr/>
      </dsp:nvSpPr>
      <dsp:spPr bwMode="white">
        <a:xfrm>
          <a:off x="4383993" y="0"/>
          <a:ext cx="3845607" cy="1494178"/>
        </a:xfrm>
        <a:prstGeom prst="rect">
          <a:avLst/>
        </a:prstGeom>
        <a:solidFill>
          <a:schemeClr val="bg2"/>
        </a:solidFill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99136" tIns="113792" rIns="199136" bIns="11379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 smtClean="0">
              <a:solidFill>
                <a:schemeClr val="accent2"/>
              </a:solidFill>
            </a:rPr>
            <a:t>POSTNATAL PERIOD</a:t>
          </a:r>
          <a:endParaRPr lang="en-US" sz="2800" dirty="0" smtClean="0">
            <a:solidFill>
              <a:schemeClr val="accent2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800" dirty="0">
            <a:solidFill>
              <a:schemeClr val="accent2"/>
            </a:solidFill>
          </a:endParaRPr>
        </a:p>
      </dsp:txBody>
      <dsp:txXfrm>
        <a:off x="4383993" y="0"/>
        <a:ext cx="3845607" cy="1494178"/>
      </dsp:txXfrm>
    </dsp:sp>
    <dsp:sp modelId="{03973903-CD76-4802-B166-81C209391777}">
      <dsp:nvSpPr>
        <dsp:cNvPr id="6" name="Rectangles 5"/>
        <dsp:cNvSpPr/>
      </dsp:nvSpPr>
      <dsp:spPr bwMode="white">
        <a:xfrm>
          <a:off x="4383993" y="1476680"/>
          <a:ext cx="3845607" cy="2773021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49352" tIns="149352" rIns="199136" bIns="224028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dirty="0" smtClean="0">
              <a:solidFill>
                <a:schemeClr val="accent2"/>
              </a:solidFill>
            </a:rPr>
            <a:t>FROM</a:t>
          </a:r>
          <a:r>
            <a:rPr lang="en-US" sz="6200" dirty="0" smtClean="0">
              <a:solidFill>
                <a:schemeClr val="accent2"/>
              </a:solidFill>
            </a:rPr>
            <a:t> </a:t>
          </a:r>
          <a:r>
            <a:rPr lang="en-US" sz="2800" dirty="0" smtClean="0">
              <a:solidFill>
                <a:schemeClr val="accent2"/>
              </a:solidFill>
            </a:rPr>
            <a:t>BIRTH TILL DEATH</a:t>
          </a:r>
          <a:endParaRPr lang="en-US" sz="2800" dirty="0">
            <a:solidFill>
              <a:schemeClr val="accent2"/>
            </a:solidFill>
          </a:endParaRPr>
        </a:p>
      </dsp:txBody>
      <dsp:txXfrm>
        <a:off x="4383993" y="1476680"/>
        <a:ext cx="3845607" cy="2773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111750" cy="5067300"/>
        <a:chOff x="0" y="0"/>
        <a:chExt cx="5111750" cy="5067300"/>
      </a:xfrm>
    </dsp:grpSpPr>
    <dsp:sp modelId="{D9CE56AD-8F51-4A46-AE97-2B12C6AF0685}">
      <dsp:nvSpPr>
        <dsp:cNvPr id="3" name="Rounded Rectangle 2"/>
        <dsp:cNvSpPr/>
      </dsp:nvSpPr>
      <dsp:spPr bwMode="white">
        <a:xfrm>
          <a:off x="0" y="0"/>
          <a:ext cx="5111750" cy="126682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/>
            <a:t>AROUND  4</a:t>
          </a:r>
          <a:r>
            <a:rPr lang="en-US" sz="2000" baseline="30000" dirty="0" smtClean="0"/>
            <a:t>th</a:t>
          </a:r>
          <a:r>
            <a:rPr lang="en-US" sz="2000" dirty="0" smtClean="0"/>
            <a:t> WEEK OF IU LIFE DEVELOPING BRAIN AND PERICARDIUM FORM FROM TWO PROMINENT BULGES ON VENTRAL ASPECT OF EMBRYO CORRESPONDING TO THE DEVELOPING BRAIN</a:t>
          </a:r>
          <a:endParaRPr lang="en-US" sz="2000" dirty="0"/>
        </a:p>
      </dsp:txBody>
      <dsp:txXfrm>
        <a:off x="0" y="0"/>
        <a:ext cx="5111750" cy="1266825"/>
      </dsp:txXfrm>
    </dsp:sp>
    <dsp:sp modelId="{76CB8DF5-9804-464F-B1F9-C93EB7DE2677}">
      <dsp:nvSpPr>
        <dsp:cNvPr id="4" name="Right Arrow 3"/>
        <dsp:cNvSpPr/>
      </dsp:nvSpPr>
      <dsp:spPr bwMode="white">
        <a:xfrm rot="5399999">
          <a:off x="2301500" y="1320956"/>
          <a:ext cx="508751" cy="57007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23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5399999">
        <a:off x="2301500" y="1320956"/>
        <a:ext cx="508751" cy="570071"/>
      </dsp:txXfrm>
    </dsp:sp>
    <dsp:sp modelId="{EBDB9607-03DC-4C64-9312-72D767CAFA56}">
      <dsp:nvSpPr>
        <dsp:cNvPr id="5" name="Rounded Rectangle 4"/>
        <dsp:cNvSpPr/>
      </dsp:nvSpPr>
      <dsp:spPr bwMode="white">
        <a:xfrm>
          <a:off x="0" y="1945159"/>
          <a:ext cx="5111750" cy="126682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/>
            <a:t>BELOW THE BULGE A SHALLOW DEPRESSION FORM WHICH CORRESPONDS TO THE PRIMITIVE MOUTH  CALLED </a:t>
          </a:r>
          <a:r>
            <a:rPr lang="en-US" sz="2000" dirty="0" smtClean="0">
              <a:solidFill>
                <a:schemeClr val="accent6"/>
              </a:solidFill>
            </a:rPr>
            <a:t>STOMODEUM.</a:t>
          </a:r>
          <a:endParaRPr lang="en-US" sz="2000" dirty="0">
            <a:solidFill>
              <a:schemeClr val="accent6"/>
            </a:solidFill>
          </a:endParaRPr>
        </a:p>
      </dsp:txBody>
      <dsp:txXfrm>
        <a:off x="0" y="1945159"/>
        <a:ext cx="5111750" cy="1266825"/>
      </dsp:txXfrm>
    </dsp:sp>
    <dsp:sp modelId="{338B9330-5E03-41AB-88F3-29BE368604BB}">
      <dsp:nvSpPr>
        <dsp:cNvPr id="6" name="Right Arrow 5"/>
        <dsp:cNvSpPr/>
      </dsp:nvSpPr>
      <dsp:spPr bwMode="white">
        <a:xfrm rot="5399999">
          <a:off x="2339889" y="3214929"/>
          <a:ext cx="431971" cy="57007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9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5399999">
        <a:off x="2339889" y="3214929"/>
        <a:ext cx="431971" cy="570071"/>
      </dsp:txXfrm>
    </dsp:sp>
    <dsp:sp modelId="{7559DC22-EF8D-4ACA-9E71-4470AE70ECD5}">
      <dsp:nvSpPr>
        <dsp:cNvPr id="7" name="Rounded Rectangle 6"/>
        <dsp:cNvSpPr/>
      </dsp:nvSpPr>
      <dsp:spPr bwMode="white">
        <a:xfrm>
          <a:off x="0" y="3787946"/>
          <a:ext cx="5111750" cy="126682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/>
            <a:t>THE FLOOR OF STOMODEUM IS FORMED BY </a:t>
          </a:r>
          <a:r>
            <a:rPr lang="en-US" sz="2000" dirty="0" smtClean="0">
              <a:solidFill>
                <a:schemeClr val="accent6"/>
              </a:solidFill>
            </a:rPr>
            <a:t>BUCCOPHARYNGEAL MEMBRANE</a:t>
          </a:r>
          <a:r>
            <a:rPr lang="en-US" sz="2000" dirty="0" smtClean="0"/>
            <a:t> WHICH SEPARATES THE STOMODEUM FROM FOREGUT</a:t>
          </a:r>
          <a:endParaRPr lang="en-US" sz="2000" dirty="0"/>
        </a:p>
      </dsp:txBody>
      <dsp:txXfrm>
        <a:off x="0" y="3787946"/>
        <a:ext cx="5111750" cy="1266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111750" cy="4878387"/>
        <a:chOff x="0" y="0"/>
        <a:chExt cx="5111750" cy="4878387"/>
      </a:xfrm>
    </dsp:grpSpPr>
    <dsp:sp modelId="{6B10AAE4-9098-4D71-AF71-E53ABD0D8165}">
      <dsp:nvSpPr>
        <dsp:cNvPr id="3" name="Rounded Rectangle 2"/>
        <dsp:cNvSpPr/>
      </dsp:nvSpPr>
      <dsp:spPr bwMode="white">
        <a:xfrm>
          <a:off x="0" y="0"/>
          <a:ext cx="5111750" cy="133442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/>
            <a:t>AROUND 4</a:t>
          </a:r>
          <a:r>
            <a:rPr lang="en-US" sz="2000" baseline="30000" dirty="0" smtClean="0"/>
            <a:t>th</a:t>
          </a:r>
          <a:r>
            <a:rPr lang="en-US" sz="2000" dirty="0" smtClean="0"/>
            <a:t> WEEK OF IU LIFE FIVE BRANCHIAL ARCHES FORM IN THE REGION OF FUTURE HEAD AND NECK, EACH OF THESE ARCES GIVE RISE TO MUSCLES , CONNECTIVE TISSUE,SKELETAL AND NEURAL COMPONENTS OF THE FUTURE FACE.</a:t>
          </a:r>
          <a:endParaRPr lang="en-US" sz="2000" dirty="0"/>
        </a:p>
      </dsp:txBody>
      <dsp:txXfrm>
        <a:off x="0" y="0"/>
        <a:ext cx="5111750" cy="1334420"/>
      </dsp:txXfrm>
    </dsp:sp>
    <dsp:sp modelId="{E9043432-E2A5-4DD7-AC05-BE41B7E41FB1}">
      <dsp:nvSpPr>
        <dsp:cNvPr id="4" name="Right Arrow 3"/>
        <dsp:cNvSpPr/>
      </dsp:nvSpPr>
      <dsp:spPr bwMode="white">
        <a:xfrm rot="5399999">
          <a:off x="2358281" y="1360766"/>
          <a:ext cx="395189" cy="47422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5399999">
        <a:off x="2358281" y="1360766"/>
        <a:ext cx="395189" cy="474226"/>
      </dsp:txXfrm>
    </dsp:sp>
    <dsp:sp modelId="{A77AE935-173A-454F-B494-154241651C34}">
      <dsp:nvSpPr>
        <dsp:cNvPr id="5" name="Rounded Rectangle 4"/>
        <dsp:cNvSpPr/>
      </dsp:nvSpPr>
      <dsp:spPr bwMode="white">
        <a:xfrm>
          <a:off x="0" y="1861338"/>
          <a:ext cx="5111750" cy="105383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/>
            <a:t>THE 1</a:t>
          </a:r>
          <a:r>
            <a:rPr lang="en-US" sz="2000" baseline="30000" dirty="0" smtClean="0"/>
            <a:t>st</a:t>
          </a:r>
          <a:r>
            <a:rPr lang="en-US" sz="2000" dirty="0" smtClean="0"/>
            <a:t> BRANCHIAL ARCH </a:t>
          </a:r>
          <a:r>
            <a:rPr lang="en-US" sz="2000" dirty="0" smtClean="0">
              <a:solidFill>
                <a:schemeClr val="accent6"/>
              </a:solidFill>
            </a:rPr>
            <a:t>(MANDIBULAR ARCH) </a:t>
          </a:r>
          <a:r>
            <a:rPr lang="en-US" sz="2000" dirty="0" smtClean="0"/>
            <a:t>PLAYS AN IMPORTANT ROLE IN THE DEVELOPMENT OF NASO MAXILLARY COMPEX.</a:t>
          </a:r>
          <a:endParaRPr lang="en-US" sz="2000" dirty="0"/>
        </a:p>
      </dsp:txBody>
      <dsp:txXfrm>
        <a:off x="0" y="1861338"/>
        <a:ext cx="5111750" cy="1053836"/>
      </dsp:txXfrm>
    </dsp:sp>
    <dsp:sp modelId="{5B9CF95D-6856-407C-96A0-C98FC0601105}">
      <dsp:nvSpPr>
        <dsp:cNvPr id="6" name="Right Arrow 5"/>
        <dsp:cNvSpPr/>
      </dsp:nvSpPr>
      <dsp:spPr bwMode="white">
        <a:xfrm rot="5399999">
          <a:off x="2358281" y="2941520"/>
          <a:ext cx="395189" cy="47422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5399999">
        <a:off x="2358281" y="2941520"/>
        <a:ext cx="395189" cy="474226"/>
      </dsp:txXfrm>
    </dsp:sp>
    <dsp:sp modelId="{A6A914B0-1ED0-4F17-84E6-4656EBEB06A7}">
      <dsp:nvSpPr>
        <dsp:cNvPr id="7" name="Rounded Rectangle 6"/>
        <dsp:cNvSpPr/>
      </dsp:nvSpPr>
      <dsp:spPr bwMode="white">
        <a:xfrm>
          <a:off x="0" y="3442093"/>
          <a:ext cx="5111750" cy="143629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/>
            <a:t>THE MESODERM  COVERING DEVELOPING FOREBRAIN PROLIFERATES DOWNWARD THAT OVERLAPS THE UPPER PART OF STOMODEUM ,THIS DOWNWARD PROJECTION IS CALLED </a:t>
          </a:r>
          <a:r>
            <a:rPr lang="en-US" sz="2000" dirty="0" smtClean="0">
              <a:solidFill>
                <a:schemeClr val="accent6"/>
              </a:solidFill>
            </a:rPr>
            <a:t>FRONTO NASAL PROCESS.</a:t>
          </a:r>
          <a:endParaRPr lang="en-US" sz="2000" dirty="0">
            <a:solidFill>
              <a:schemeClr val="accent6"/>
            </a:solidFill>
          </a:endParaRPr>
        </a:p>
      </dsp:txBody>
      <dsp:txXfrm>
        <a:off x="0" y="3442093"/>
        <a:ext cx="5111750" cy="14362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492750" cy="4992158"/>
        <a:chOff x="0" y="0"/>
        <a:chExt cx="5492750" cy="4992158"/>
      </a:xfrm>
    </dsp:grpSpPr>
    <dsp:sp modelId="{BAC45190-6DE9-4510-8BAF-0072E095551C}">
      <dsp:nvSpPr>
        <dsp:cNvPr id="3" name="Rounded Rectangle 2"/>
        <dsp:cNvSpPr/>
      </dsp:nvSpPr>
      <dsp:spPr bwMode="white">
        <a:xfrm>
          <a:off x="0" y="0"/>
          <a:ext cx="5492750" cy="89676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/>
            <a:t>THE STOMODEUM IS THUS OVERLAPPED SUPERIORLY BY </a:t>
          </a:r>
          <a:r>
            <a:rPr lang="en-US" sz="2000" dirty="0" smtClean="0">
              <a:solidFill>
                <a:schemeClr val="accent6"/>
              </a:solidFill>
            </a:rPr>
            <a:t>FNP</a:t>
          </a:r>
          <a:r>
            <a:rPr lang="en-US" sz="2000" dirty="0" smtClean="0"/>
            <a:t> AND LATERALY BY MANDIBULAR ARCH.</a:t>
          </a:r>
          <a:endParaRPr lang="en-US" sz="2000" dirty="0"/>
        </a:p>
      </dsp:txBody>
      <dsp:txXfrm>
        <a:off x="0" y="0"/>
        <a:ext cx="5492750" cy="896765"/>
      </dsp:txXfrm>
    </dsp:sp>
    <dsp:sp modelId="{CB73F25E-7DFD-4A1E-963A-5BA9E10FACB5}">
      <dsp:nvSpPr>
        <dsp:cNvPr id="4" name="Right Arrow 3"/>
        <dsp:cNvSpPr/>
      </dsp:nvSpPr>
      <dsp:spPr bwMode="white">
        <a:xfrm rot="5390897">
          <a:off x="2567514" y="933474"/>
          <a:ext cx="357722" cy="40354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5390897">
        <a:off x="2567514" y="933474"/>
        <a:ext cx="357722" cy="403544"/>
      </dsp:txXfrm>
    </dsp:sp>
    <dsp:sp modelId="{DF6AF82D-BAE3-450D-BE0C-ADF4616C5591}">
      <dsp:nvSpPr>
        <dsp:cNvPr id="5" name="Rounded Rectangle 4"/>
        <dsp:cNvSpPr/>
      </dsp:nvSpPr>
      <dsp:spPr bwMode="white">
        <a:xfrm>
          <a:off x="0" y="1373728"/>
          <a:ext cx="5492750" cy="157532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/>
            <a:t>THE MANDIBULAR ARCH GIVES OFF A BUD FROM ITS DORSAL END CALLED THE </a:t>
          </a:r>
          <a:r>
            <a:rPr lang="en-US" sz="2000" dirty="0" smtClean="0">
              <a:solidFill>
                <a:srgbClr val="FFFF00"/>
              </a:solidFill>
            </a:rPr>
            <a:t>“MAXILLARY PROCESS”. </a:t>
          </a:r>
          <a:r>
            <a:rPr lang="en-US" sz="2000" dirty="0" smtClean="0">
              <a:solidFill>
                <a:schemeClr val="tx1"/>
              </a:solidFill>
            </a:rPr>
            <a:t>THIS GROWS VENTRO- MEDIALY TO THE MANDIBULAR ARCH WHICH IS NOW C/AS </a:t>
          </a:r>
          <a:r>
            <a:rPr lang="en-US" sz="2000" dirty="0" smtClean="0">
              <a:solidFill>
                <a:srgbClr val="FFFF00"/>
              </a:solidFill>
            </a:rPr>
            <a:t>MANDIBULAR PROCESS </a:t>
          </a:r>
          <a:endParaRPr lang="en-US" sz="2000" dirty="0">
            <a:solidFill>
              <a:srgbClr val="FFFF00"/>
            </a:solidFill>
          </a:endParaRPr>
        </a:p>
      </dsp:txBody>
      <dsp:txXfrm>
        <a:off x="0" y="1373728"/>
        <a:ext cx="5492750" cy="1575321"/>
      </dsp:txXfrm>
    </dsp:sp>
    <dsp:sp modelId="{9B0B9DDA-3B97-4DF1-9BEE-9802BFAC1D39}">
      <dsp:nvSpPr>
        <dsp:cNvPr id="6" name="Right Arrow 5"/>
        <dsp:cNvSpPr/>
      </dsp:nvSpPr>
      <dsp:spPr bwMode="white">
        <a:xfrm rot="5407722">
          <a:off x="2588949" y="2957178"/>
          <a:ext cx="314852" cy="40354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4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5407722">
        <a:off x="2588949" y="2957178"/>
        <a:ext cx="314852" cy="403544"/>
      </dsp:txXfrm>
    </dsp:sp>
    <dsp:sp modelId="{C8216126-ED91-4DCC-B725-7066BD229128}">
      <dsp:nvSpPr>
        <dsp:cNvPr id="7" name="Rounded Rectangle 6"/>
        <dsp:cNvSpPr/>
      </dsp:nvSpPr>
      <dsp:spPr bwMode="white">
        <a:xfrm>
          <a:off x="0" y="3368851"/>
          <a:ext cx="5492750" cy="162330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/>
            <a:t>THE ECTODERM OVERLYING THE FNP SHOWS B/L LOCALIZED THICKENINGS ABOVE THE STOMODEUM. THESE ARE CALLED </a:t>
          </a:r>
          <a:r>
            <a:rPr lang="en-US" sz="2000" dirty="0" smtClean="0">
              <a:solidFill>
                <a:schemeClr val="accent6"/>
              </a:solidFill>
            </a:rPr>
            <a:t>NASAL PLACODES.</a:t>
          </a:r>
          <a:r>
            <a:rPr lang="en-US" sz="2000" dirty="0" smtClean="0"/>
            <a:t> THESE NASAL PLACODES SOON SHINK AND FORM NASAL PITS.</a:t>
          </a:r>
          <a:endParaRPr lang="en-US" sz="2000" dirty="0"/>
        </a:p>
      </dsp:txBody>
      <dsp:txXfrm>
        <a:off x="0" y="3368851"/>
        <a:ext cx="5492750" cy="16233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492750" cy="4992158"/>
        <a:chOff x="0" y="0"/>
        <a:chExt cx="5492750" cy="4992158"/>
      </a:xfrm>
    </dsp:grpSpPr>
    <dsp:sp modelId="{BAC45190-6DE9-4510-8BAF-0072E095551C}">
      <dsp:nvSpPr>
        <dsp:cNvPr id="3" name="Rounded Rectangle 2"/>
        <dsp:cNvSpPr/>
      </dsp:nvSpPr>
      <dsp:spPr bwMode="white">
        <a:xfrm>
          <a:off x="0" y="0"/>
          <a:ext cx="5492750" cy="150095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/>
            <a:t>THE FORMATION OF THESE NASAL PITS DIVIDED THE FNP INTO TWO PARTS:</a:t>
          </a:r>
          <a:endParaRPr lang="en-US" sz="200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/>
            <a:t>MNP(MEDIAL NASAL PROCESS)</a:t>
          </a:r>
          <a:endParaRPr lang="en-US" sz="200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/>
            <a:t>LNP(LATERAL NASAL PROCESS)</a:t>
          </a:r>
          <a:endParaRPr lang="en-US" sz="2000" dirty="0"/>
        </a:p>
      </dsp:txBody>
      <dsp:txXfrm>
        <a:off x="0" y="0"/>
        <a:ext cx="5492750" cy="1500956"/>
      </dsp:txXfrm>
    </dsp:sp>
    <dsp:sp modelId="{CB73F25E-7DFD-4A1E-963A-5BA9E10FACB5}">
      <dsp:nvSpPr>
        <dsp:cNvPr id="4" name="Right Arrow 3"/>
        <dsp:cNvSpPr/>
      </dsp:nvSpPr>
      <dsp:spPr bwMode="white">
        <a:xfrm rot="5399999">
          <a:off x="2534080" y="1544527"/>
          <a:ext cx="424590" cy="478977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9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5399999">
        <a:off x="2534080" y="1544527"/>
        <a:ext cx="424590" cy="478977"/>
      </dsp:txXfrm>
    </dsp:sp>
    <dsp:sp modelId="{DF6AF82D-BAE3-450D-BE0C-ADF4616C5591}">
      <dsp:nvSpPr>
        <dsp:cNvPr id="5" name="Rounded Rectangle 4"/>
        <dsp:cNvSpPr/>
      </dsp:nvSpPr>
      <dsp:spPr bwMode="white">
        <a:xfrm>
          <a:off x="0" y="2067075"/>
          <a:ext cx="5492750" cy="106439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solidFill>
                <a:schemeClr val="tx1"/>
              </a:solidFill>
            </a:rPr>
            <a:t>THE MEDIAL NASAL PROCESS OF BOTH SIDES TOGETHER WITH FNP GIVE RISE TO MIDDLE PORTION OF NOSE,ANTERIOR PORTION OF MAXILLA AND PRIMARY PALATE.</a:t>
          </a:r>
          <a:endParaRPr lang="en-US" sz="2000" dirty="0">
            <a:solidFill>
              <a:schemeClr val="tx1"/>
            </a:solidFill>
          </a:endParaRPr>
        </a:p>
      </dsp:txBody>
      <dsp:txXfrm>
        <a:off x="0" y="2067075"/>
        <a:ext cx="5492750" cy="1064394"/>
      </dsp:txXfrm>
    </dsp:sp>
    <dsp:sp modelId="{9B0B9DDA-3B97-4DF1-9BEE-9802BFAC1D39}">
      <dsp:nvSpPr>
        <dsp:cNvPr id="6" name="Right Arrow 5"/>
        <dsp:cNvSpPr/>
      </dsp:nvSpPr>
      <dsp:spPr bwMode="white">
        <a:xfrm rot="5399999">
          <a:off x="2559522" y="3141118"/>
          <a:ext cx="373706" cy="478977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5399999">
        <a:off x="2559522" y="3141118"/>
        <a:ext cx="373706" cy="478977"/>
      </dsp:txXfrm>
    </dsp:sp>
    <dsp:sp modelId="{C8216126-ED91-4DCC-B725-7066BD229128}">
      <dsp:nvSpPr>
        <dsp:cNvPr id="7" name="Rounded Rectangle 6"/>
        <dsp:cNvSpPr/>
      </dsp:nvSpPr>
      <dsp:spPr bwMode="white">
        <a:xfrm>
          <a:off x="0" y="3629744"/>
          <a:ext cx="5492750" cy="136241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/>
            <a:t>AS THE MAXILLARY PROCESS BECOME NARROW SO THAT THE TWO NASAL PITS COME CLOSER. </a:t>
          </a:r>
          <a:r>
            <a:rPr lang="en-US" sz="2000" smtClean="0"/>
            <a:t>THE LINE OF FUSION OF THE MAXILLARY PROCESS AND THE MNP CORRESPONDS TO NASOLACRIMAL DUCT.</a:t>
          </a:r>
          <a:endParaRPr lang="en-US" sz="2000" dirty="0"/>
        </a:p>
      </dsp:txBody>
      <dsp:txXfrm>
        <a:off x="0" y="3629744"/>
        <a:ext cx="5492750" cy="13624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492750" cy="4992158"/>
        <a:chOff x="0" y="0"/>
        <a:chExt cx="5492750" cy="4992158"/>
      </a:xfrm>
    </dsp:grpSpPr>
    <dsp:sp modelId="{BAC45190-6DE9-4510-8BAF-0072E095551C}">
      <dsp:nvSpPr>
        <dsp:cNvPr id="3" name="Rounded Rectangle 2"/>
        <dsp:cNvSpPr/>
      </dsp:nvSpPr>
      <dsp:spPr bwMode="white">
        <a:xfrm>
          <a:off x="0" y="0"/>
          <a:ext cx="5492750" cy="134807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/>
            <a:t>THE TWO MANDIBULAR PROCESSES GROW MEDIALLY AND FUSE TO FORM THE LOWER LIP AND LOWER JAW</a:t>
          </a:r>
        </a:p>
      </dsp:txBody>
      <dsp:txXfrm>
        <a:off x="0" y="0"/>
        <a:ext cx="5492750" cy="1348073"/>
      </dsp:txXfrm>
    </dsp:sp>
    <dsp:sp modelId="{CB73F25E-7DFD-4A1E-963A-5BA9E10FACB5}">
      <dsp:nvSpPr>
        <dsp:cNvPr id="4" name="Right Arrow 3"/>
        <dsp:cNvSpPr/>
      </dsp:nvSpPr>
      <dsp:spPr bwMode="white">
        <a:xfrm rot="5399999">
          <a:off x="2555704" y="1387206"/>
          <a:ext cx="381342" cy="43019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5399999">
        <a:off x="2555704" y="1387206"/>
        <a:ext cx="381342" cy="430190"/>
      </dsp:txXfrm>
    </dsp:sp>
    <dsp:sp modelId="{DF6AF82D-BAE3-450D-BE0C-ADF4616C5591}">
      <dsp:nvSpPr>
        <dsp:cNvPr id="5" name="Rounded Rectangle 4"/>
        <dsp:cNvSpPr/>
      </dsp:nvSpPr>
      <dsp:spPr bwMode="white">
        <a:xfrm>
          <a:off x="0" y="1856529"/>
          <a:ext cx="5492750" cy="146446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solidFill>
                <a:schemeClr val="tx1"/>
              </a:solidFill>
            </a:rPr>
            <a:t>AS THE MAXILLARY PROCESS UNDERGOES GROWTH THE FNP BECOMES NARROW SO THAT NASAL PITS COME CLOSER.</a:t>
          </a:r>
          <a:endParaRPr lang="en-US" sz="2000" dirty="0">
            <a:solidFill>
              <a:schemeClr val="tx1"/>
            </a:solidFill>
          </a:endParaRPr>
        </a:p>
      </dsp:txBody>
      <dsp:txXfrm>
        <a:off x="0" y="1856529"/>
        <a:ext cx="5492750" cy="1464463"/>
      </dsp:txXfrm>
    </dsp:sp>
    <dsp:sp modelId="{9B0B9DDA-3B97-4DF1-9BEE-9802BFAC1D39}">
      <dsp:nvSpPr>
        <dsp:cNvPr id="6" name="Right Arrow 5"/>
        <dsp:cNvSpPr/>
      </dsp:nvSpPr>
      <dsp:spPr bwMode="white">
        <a:xfrm rot="5399999">
          <a:off x="2581139" y="3326212"/>
          <a:ext cx="330472" cy="43019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5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5399999">
        <a:off x="2581139" y="3326212"/>
        <a:ext cx="330472" cy="430190"/>
      </dsp:txXfrm>
    </dsp:sp>
    <dsp:sp modelId="{C8216126-ED91-4DCC-B725-7066BD229128}">
      <dsp:nvSpPr>
        <dsp:cNvPr id="7" name="Rounded Rectangle 6"/>
        <dsp:cNvSpPr/>
      </dsp:nvSpPr>
      <dsp:spPr bwMode="white">
        <a:xfrm>
          <a:off x="0" y="3761622"/>
          <a:ext cx="5492750" cy="122364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/>
            <a:t>THE LINE OF FUSION OF MAXILLARY PROCESS AND MNP CORRESPONDS TO THE NASOLACRIMAL DUCT</a:t>
          </a:r>
          <a:endParaRPr lang="en-US" sz="2000" dirty="0"/>
        </a:p>
      </dsp:txBody>
      <dsp:txXfrm>
        <a:off x="0" y="3761622"/>
        <a:ext cx="5492750" cy="1223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D1363-C6C1-4DC0-A6F0-C36B565F3BBC}" type="datetimeFigureOut">
              <a:rPr lang="en-IN" smtClean="0"/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6DD00-D47A-40EF-AD3D-F893CDF3A3CB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6DD00-D47A-40EF-AD3D-F893CDF3A3CB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4A23-4BCF-43CA-BF75-9DEAE16D95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8A1A-2575-4C43-B8F4-2BC255637F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4A23-4BCF-43CA-BF75-9DEAE16D95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8A1A-2575-4C43-B8F4-2BC255637F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4A23-4BCF-43CA-BF75-9DEAE16D95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8A1A-2575-4C43-B8F4-2BC255637F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4A23-4BCF-43CA-BF75-9DEAE16D95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8A1A-2575-4C43-B8F4-2BC255637F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4A23-4BCF-43CA-BF75-9DEAE16D95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8A1A-2575-4C43-B8F4-2BC255637F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4A23-4BCF-43CA-BF75-9DEAE16D95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8A1A-2575-4C43-B8F4-2BC255637F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4A23-4BCF-43CA-BF75-9DEAE16D956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8A1A-2575-4C43-B8F4-2BC255637F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4A23-4BCF-43CA-BF75-9DEAE16D956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8A1A-2575-4C43-B8F4-2BC255637F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4A23-4BCF-43CA-BF75-9DEAE16D956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8A1A-2575-4C43-B8F4-2BC255637F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4A23-4BCF-43CA-BF75-9DEAE16D95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8A1A-2575-4C43-B8F4-2BC255637F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4A23-4BCF-43CA-BF75-9DEAE16D95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8A1A-2575-4C43-B8F4-2BC255637F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84A23-4BCF-43CA-BF75-9DEAE16D95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68A1A-2575-4C43-B8F4-2BC255637FA5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8.jpeg"/><Relationship Id="rId6" Type="http://schemas.openxmlformats.org/officeDocument/2006/relationships/image" Target="../media/image10.jpeg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884" y="285750"/>
            <a:ext cx="9144000" cy="2571750"/>
          </a:xfrm>
        </p:spPr>
        <p:txBody>
          <a:bodyPr>
            <a:normAutofit/>
          </a:bodyPr>
          <a:lstStyle/>
          <a:p>
            <a:r>
              <a:rPr lang="en-IN" sz="3000" b="1" u="sng" dirty="0">
                <a:latin typeface="Constantia" panose="02030602050306030303" pitchFamily="18" charset="0"/>
              </a:rPr>
              <a:t>DEPARTMENT OF ORTHODONTICS</a:t>
            </a:r>
            <a:br>
              <a:rPr lang="en-IN" sz="3000" b="1" u="sng" dirty="0">
                <a:latin typeface="Constantia" panose="02030602050306030303" pitchFamily="18" charset="0"/>
              </a:rPr>
            </a:br>
            <a:br>
              <a:rPr lang="en-IN" sz="2700" b="1" u="sng" dirty="0">
                <a:latin typeface="Constantia" panose="02030602050306030303" pitchFamily="18" charset="0"/>
              </a:rPr>
            </a:br>
            <a:br>
              <a:rPr lang="en-IN" sz="2700" b="1" u="sng" dirty="0">
                <a:latin typeface="Constantia" panose="02030602050306030303" pitchFamily="18" charset="0"/>
              </a:rPr>
            </a:br>
            <a:r>
              <a:rPr lang="en-IN" sz="2700" b="1" u="sng" dirty="0" smtClean="0">
                <a:latin typeface="Constantia" panose="02030602050306030303" pitchFamily="18" charset="0"/>
              </a:rPr>
              <a:t>PRENATAL AND POSTNATAL GROWTH OF MAXILLA</a:t>
            </a:r>
            <a:br>
              <a:rPr lang="en-US" sz="1050" dirty="0"/>
            </a:br>
            <a:endParaRPr lang="en-IN" sz="1350" u="sng" dirty="0">
              <a:latin typeface="Imprint MT Shadow" panose="04020605060303030202" charset="0"/>
              <a:cs typeface="Imprint MT Shadow" panose="04020605060303030202" charset="0"/>
            </a:endParaRPr>
          </a:p>
        </p:txBody>
      </p:sp>
      <p:sp>
        <p:nvSpPr>
          <p:cNvPr id="4" name="Subtitle 3"/>
          <p:cNvSpPr/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33500"/>
            <a:ext cx="3008313" cy="968375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CARTILAGE AND BONES OF MAXILLA FORM FROM NEURAL CREST CELLS THAT ORIGINATED IN THE MID AND HINDBRAIN OF THE NEURAL FOLDS.</a:t>
            </a:r>
            <a:endParaRPr lang="en-US" sz="2400" dirty="0" smtClean="0"/>
          </a:p>
          <a:p>
            <a:r>
              <a:rPr lang="en-US" sz="2400" dirty="0" smtClean="0"/>
              <a:t>THESE CELLS MIGRATE VENTRALLY TO FORM THE MANDIBULAR AND MAXILLARY FACIAL PROMINENCES WHERE THEY DIFFERENTIATE INTO BONE AND CONNECTIVE TISSUE.</a:t>
            </a:r>
            <a:endParaRPr lang="en-I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2" y="1195917"/>
            <a:ext cx="3008312" cy="390921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14300"/>
            <a:ext cx="3575049" cy="54864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4" y="77945"/>
            <a:ext cx="3498849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EMBRYONIC DEVELOPMENT </a:t>
            </a:r>
            <a:endParaRPr lang="en-IN" sz="3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5050" y="38101"/>
          <a:ext cx="5111750" cy="50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2" y="1195917"/>
            <a:ext cx="3047998" cy="394758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32" y="1485900"/>
            <a:ext cx="3008313" cy="968375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575050" y="227013"/>
          <a:ext cx="5111750" cy="4878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2964044" cy="3909219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3" r="1003" b="16068"/>
          <a:stretch>
            <a:fillRect/>
          </a:stretch>
        </p:blipFill>
        <p:spPr bwMode="auto">
          <a:xfrm>
            <a:off x="457201" y="1195917"/>
            <a:ext cx="2964044" cy="390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7" y="906782"/>
            <a:ext cx="3008313" cy="4571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99" y="495302"/>
            <a:ext cx="3498851" cy="4633086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575050" y="227542"/>
          <a:ext cx="5492750" cy="4992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" y="415333"/>
            <a:ext cx="3498852" cy="471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9889" y="342900"/>
            <a:ext cx="3008313" cy="7620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99" y="227542"/>
            <a:ext cx="3498851" cy="5296958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575050" y="227542"/>
          <a:ext cx="5492750" cy="4992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90500"/>
            <a:ext cx="349885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7320"/>
            <a:ext cx="3008313" cy="183578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400" y="2019300"/>
            <a:ext cx="3008313" cy="3641196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575050" y="227542"/>
          <a:ext cx="5492750" cy="4992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0" y="2019300"/>
            <a:ext cx="3008313" cy="364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6"/>
          <a:stretch>
            <a:fillRect/>
          </a:stretch>
        </p:blipFill>
        <p:spPr bwMode="auto">
          <a:xfrm>
            <a:off x="76201" y="82599"/>
            <a:ext cx="3008312" cy="186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PHARYNGEAL ARCHES ARE LAID DOWN ON LATERAL ASPECT OF CRANIAL MOST PART OF FOREGUT WHICH LIES IN CLOSE APPROXIMATION WITH THE STOMODEUM.</a:t>
            </a:r>
            <a:endParaRPr lang="en-US" sz="2000" dirty="0" smtClean="0"/>
          </a:p>
          <a:p>
            <a:r>
              <a:rPr lang="en-US" sz="2000" dirty="0" smtClean="0"/>
              <a:t>INETIALLY ,THERE ARE 6 PHARYNGEAL ARCHES BUT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USUALLY DISAPPEARS AS SOON AS IT FORMED AND SEPARATED BY BRANCHIAL GROOVES.</a:t>
            </a:r>
            <a:endParaRPr lang="en-IN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114301"/>
            <a:ext cx="3657599" cy="499083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 descr="Face_31_00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9277" r="1459" b="1662"/>
          <a:stretch>
            <a:fillRect/>
          </a:stretch>
        </p:blipFill>
        <p:spPr bwMode="auto">
          <a:xfrm>
            <a:off x="0" y="114301"/>
            <a:ext cx="3657599" cy="499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DERIVATIVES OF FACIAL COMPONENTS</a:t>
            </a:r>
            <a:endParaRPr lang="en-IN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lgerian" panose="04020705040A02060702" pitchFamily="82" charset="0"/>
              </a:rPr>
              <a:t>Frontonasal prominence   </a:t>
            </a:r>
            <a:endParaRPr lang="en-US" sz="2800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sz="2800" dirty="0">
                <a:latin typeface="Algerian" panose="04020705040A02060702" pitchFamily="82" charset="0"/>
              </a:rPr>
              <a:t>    forms the:</a:t>
            </a:r>
            <a:endParaRPr lang="en-US" sz="2800" dirty="0">
              <a:latin typeface="Algerian" panose="04020705040A02060702" pitchFamily="82" charset="0"/>
            </a:endParaRPr>
          </a:p>
          <a:p>
            <a:r>
              <a:rPr lang="en-US" sz="2800" dirty="0">
                <a:latin typeface="Algerian" panose="04020705040A02060702" pitchFamily="82" charset="0"/>
              </a:rPr>
              <a:t> Forehead and the bridge </a:t>
            </a:r>
            <a:endParaRPr lang="en-US" sz="2800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sz="2800" dirty="0">
                <a:latin typeface="Algerian" panose="04020705040A02060702" pitchFamily="82" charset="0"/>
              </a:rPr>
              <a:t>  of the nose</a:t>
            </a:r>
            <a:endParaRPr lang="en-US" sz="2800" dirty="0">
              <a:latin typeface="Algerian" panose="04020705040A02060702" pitchFamily="82" charset="0"/>
            </a:endParaRPr>
          </a:p>
          <a:p>
            <a:r>
              <a:rPr lang="en-US" sz="2800" dirty="0">
                <a:latin typeface="Algerian" panose="04020705040A02060702" pitchFamily="82" charset="0"/>
              </a:rPr>
              <a:t> Frontal and nasal bones</a:t>
            </a:r>
            <a:endParaRPr lang="en-US" sz="2800" dirty="0">
              <a:latin typeface="Algerian" panose="04020705040A02060702" pitchFamily="82" charset="0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DERIVATIVES OF FACIAL COMPONENTS</a:t>
            </a:r>
            <a:endParaRPr lang="en-IN" sz="3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lgerian" panose="04020705040A02060702" pitchFamily="82" charset="0"/>
              </a:rPr>
              <a:t>Maxillary prominences form the</a:t>
            </a:r>
            <a:r>
              <a:rPr lang="en-US" sz="2400" dirty="0" smtClean="0">
                <a:latin typeface="Algerian" panose="04020705040A02060702" pitchFamily="82" charset="0"/>
              </a:rPr>
              <a:t>:</a:t>
            </a:r>
            <a:endParaRPr lang="en-US" sz="2400" dirty="0">
              <a:latin typeface="Algerian" panose="04020705040A02060702" pitchFamily="8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lgerian" panose="04020705040A02060702" pitchFamily="82" charset="0"/>
              </a:rPr>
              <a:t> Upper cheek regions and most of the upper lip</a:t>
            </a:r>
            <a:endParaRPr lang="en-US" sz="2400" dirty="0">
              <a:latin typeface="Algerian" panose="04020705040A02060702" pitchFamily="8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lgerian" panose="04020705040A02060702" pitchFamily="82" charset="0"/>
              </a:rPr>
              <a:t> Maxilla, zygomatic bone &amp; secondary </a:t>
            </a:r>
            <a:r>
              <a:rPr lang="en-US" sz="2400" dirty="0" smtClean="0">
                <a:latin typeface="Algerian" panose="04020705040A02060702" pitchFamily="82" charset="0"/>
              </a:rPr>
              <a:t>palate</a:t>
            </a:r>
            <a:endParaRPr lang="en-US" sz="2400" dirty="0" smtClean="0">
              <a:latin typeface="Algerian" panose="04020705040A02060702" pitchFamily="82" charset="0"/>
            </a:endParaRPr>
          </a:p>
          <a:p>
            <a:endParaRPr lang="en-US" sz="2400" dirty="0">
              <a:latin typeface="Algerian" panose="04020705040A02060702" pitchFamily="8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lgerian" panose="04020705040A02060702" pitchFamily="82" charset="0"/>
              </a:rPr>
              <a:t>Mandibular prominences fuse and form the:</a:t>
            </a:r>
            <a:endParaRPr lang="en-US" sz="2200" dirty="0">
              <a:latin typeface="Algerian" panose="04020705040A02060702" pitchFamily="8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lgerian" panose="04020705040A02060702" pitchFamily="82" charset="0"/>
              </a:rPr>
              <a:t> Chin, lower lip, and </a:t>
            </a:r>
            <a:endParaRPr lang="en-US" sz="2200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sz="2200" dirty="0">
                <a:latin typeface="Algerian" panose="04020705040A02060702" pitchFamily="82" charset="0"/>
              </a:rPr>
              <a:t>  lower cheek regions</a:t>
            </a:r>
            <a:endParaRPr lang="en-US" sz="2200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sz="2200" dirty="0">
                <a:latin typeface="Algerian" panose="04020705040A02060702" pitchFamily="82" charset="0"/>
              </a:rPr>
              <a:t> Mandible</a:t>
            </a:r>
            <a:endParaRPr lang="en-US" sz="2200" dirty="0">
              <a:latin typeface="Algerian" panose="04020705040A02060702" pitchFamily="8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lgerian" panose="04020705040A02060702" pitchFamily="82" charset="0"/>
              </a:rPr>
              <a:t>The lateral nasal prominences form the alae of </a:t>
            </a:r>
            <a:r>
              <a:rPr lang="en-US" sz="2400" dirty="0" smtClean="0">
                <a:latin typeface="Algerian" panose="04020705040A02060702" pitchFamily="82" charset="0"/>
              </a:rPr>
              <a:t>    </a:t>
            </a:r>
            <a:r>
              <a:rPr lang="en-US" sz="2400" dirty="0">
                <a:latin typeface="Algerian" panose="04020705040A02060702" pitchFamily="82" charset="0"/>
              </a:rPr>
              <a:t>the nose</a:t>
            </a:r>
            <a:endParaRPr lang="en-US" sz="2400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DEVELOPMENT OF PALATE </a:t>
            </a:r>
            <a:b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 PALATOGENESIS)</a:t>
            </a:r>
            <a:endParaRPr lang="en-IN" sz="3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864"/>
            <a:ext cx="8229600" cy="37716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PALATOGENESIS BEGINS BETWEEN </a:t>
            </a:r>
            <a:r>
              <a:rPr lang="en-US" sz="2800" dirty="0"/>
              <a:t>6</a:t>
            </a:r>
            <a:r>
              <a:rPr lang="en-US" sz="2800" dirty="0" smtClean="0"/>
              <a:t>– </a:t>
            </a:r>
            <a:r>
              <a:rPr lang="en-US" sz="2800" dirty="0" smtClean="0"/>
              <a:t>12 WEEK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MOST CRITICAL PERIOD -6 TO 9 WEEK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THE MEDIAN NASAL SWELLINGS ENLARGES, GROW MEDIALLY AND MERGE WITH EACH OTHER IN THE MIDLINE TO FORM THE INTERMAXILLARY SEGMENT.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1167"/>
            <a:ext cx="8229600" cy="9525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CONTENT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1104"/>
            <a:ext cx="7467600" cy="43823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Primer Print" pitchFamily="34" charset="0"/>
                <a:cs typeface="Times New Roman" panose="02020603050405020304" pitchFamily="18" charset="0"/>
              </a:rPr>
              <a:t>1-INTRODUCTION</a:t>
            </a:r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  <a:latin typeface="Primer Print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Primer Print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Primer Print" pitchFamily="34" charset="0"/>
                <a:cs typeface="Times New Roman" panose="02020603050405020304" pitchFamily="18" charset="0"/>
              </a:rPr>
              <a:t>-PRENATAL DEVELOPMENT OF MAXILLA</a:t>
            </a:r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  <a:latin typeface="Primer Print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rimer Print" pitchFamily="34" charset="0"/>
                <a:cs typeface="Times New Roman" panose="02020603050405020304" pitchFamily="18" charset="0"/>
              </a:rPr>
              <a:t>EMBRYONIC DEVELOPMENT</a:t>
            </a:r>
            <a:endParaRPr lang="en-US" sz="2400" dirty="0" smtClean="0">
              <a:latin typeface="Primer Print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rimer Print" pitchFamily="34" charset="0"/>
                <a:cs typeface="Times New Roman" panose="02020603050405020304" pitchFamily="18" charset="0"/>
              </a:rPr>
              <a:t>DEVELOPMENT OF PALATE</a:t>
            </a:r>
            <a:endParaRPr lang="en-US" sz="2400" dirty="0" smtClean="0">
              <a:latin typeface="Primer Print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rimer Print" pitchFamily="34" charset="0"/>
                <a:cs typeface="Times New Roman" panose="02020603050405020304" pitchFamily="18" charset="0"/>
              </a:rPr>
              <a:t>ANOMALIES RELATED TO FACE, LIP AND PALATE</a:t>
            </a:r>
            <a:endParaRPr lang="en-US" sz="2400" dirty="0">
              <a:latin typeface="Primer Print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800" dirty="0">
              <a:solidFill>
                <a:schemeClr val="tx1"/>
              </a:solidFill>
              <a:latin typeface="Primer Print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0F3C-1E72-4664-A685-0949877B1AD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INTERMAXILLARY SEGMENT</a:t>
            </a:r>
            <a:endParaRPr lang="en-IN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INTERMAXILLARY SEGMENT GIVES RISE TO: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PHILTRUM OF LIP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PREMAXILLARY PART OF THE MAXILLA, THAT BEARS THE UPPER INCISORS AND ASSOCIATED GUMS.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PRIMARY PALATE( REGION OF THE HARD PALATE JUST POSTERIOR TO THE UPPER INCISORS)</a:t>
            </a:r>
            <a:endParaRPr lang="en-US" sz="2800" dirty="0" smtClean="0"/>
          </a:p>
          <a:p>
            <a:pPr marL="0" indent="0">
              <a:buNone/>
            </a:pPr>
            <a:endParaRPr lang="en-IN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" name="Picture 6" descr="C:\Documents and Settings\Free User\My Documents\My Pictures\rtyu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3" r="2344" b="8333"/>
          <a:stretch>
            <a:fillRect/>
          </a:stretch>
        </p:blipFill>
        <p:spPr bwMode="auto">
          <a:xfrm>
            <a:off x="457201" y="1195917"/>
            <a:ext cx="3008314" cy="390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Documents and Settings\Free User\My Documents\My Pictures\rtyu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3" r="2344" b="8333"/>
          <a:stretch>
            <a:fillRect/>
          </a:stretch>
        </p:blipFill>
        <p:spPr bwMode="auto">
          <a:xfrm>
            <a:off x="511968" y="1181100"/>
            <a:ext cx="3008314" cy="390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PRIMARY PALATE</a:t>
            </a:r>
            <a:endParaRPr lang="en-IN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BEGINS TO DEVELOP EARLY IN THE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WEEK FROM THE DEEP PART OF INTERMAXILLARY SEGMENT, AS MEDIAN PALATINE PROCESS.</a:t>
            </a:r>
            <a:endParaRPr lang="en-US" sz="2400" dirty="0" smtClean="0"/>
          </a:p>
          <a:p>
            <a:r>
              <a:rPr lang="en-US" sz="2400" dirty="0" smtClean="0"/>
              <a:t>LIES BEHIND THE PEMAXILLARY PART OF THE PREMAXILLA.</a:t>
            </a:r>
            <a:endParaRPr lang="en-US" sz="2400" dirty="0" smtClean="0"/>
          </a:p>
          <a:p>
            <a:r>
              <a:rPr lang="en-US" sz="2400" dirty="0" smtClean="0"/>
              <a:t>FUSES WITH THE DEVELOPING SECONDARY PALATE.</a:t>
            </a:r>
            <a:endParaRPr lang="en-IN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195917"/>
            <a:ext cx="3048000" cy="3909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SECONDARY PALATE</a:t>
            </a:r>
            <a:endParaRPr lang="en-IN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4577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 SECONDARY PALATE GIVES RISE TO THE HARD AND SOFT PALATE POSTERIOR TO THE INCISIVE FORAMEN.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 SECONDARY PALATE ARISES FROM PAIRED LATERAL PALATINE SHELVES OF MAXILLARY PROCESS.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INITIALLY THE SHELVES ARE ORIENTED IN A SUPERIOR-INFERIOR PLANE WITH THE TONGUE INTERPOSED.LATER THE LATERAL PALATINE SHELVES BECOME ELONGATED AND THE TONGUE BECOMES REALTIVELY SMALLER AND MOVE INFERIORLY.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THIS ALLOWS THE SHELVES TO BECOME ORIENTED HORIZONTALLY,TO APPROACH ONE ANOTHER, AND FUSE IN THE MIDLINE.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IN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952500"/>
            <a:ext cx="87630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114300"/>
            <a:ext cx="3008313" cy="533401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FUSION OF MAXILLA</a:t>
            </a:r>
            <a:endParaRPr lang="en-IN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ENTIRE PALATE DOES NOT CONTACT AND FUSE AT THE SAME TIME.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INITIALLY CONTACT OCCUR IN THE CENTRAL REGION OF THE SECONADRY PALATE POSTERIOR TO THE PREMAXILLA.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FROM THIS POINT, CLOSURE OCCURS BOTH ANTERIORLY AND POSTERIORLY.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 MESIAL EDGES OF PALATAL PROCESSES FUSE WITH THE FREE LOWER END OF NASAL SEPTUM AND THUS SEPARATES THE TWO NASAL CAVITIES FROM EACH OTHER AND THE ORAL CAVITY.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32" y="1485900"/>
            <a:ext cx="3406183" cy="35814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1" y="1485900"/>
            <a:ext cx="3389314" cy="3619236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ANOMALIES RELATED TO FACE, LIP AND PALATE</a:t>
            </a:r>
            <a:endParaRPr lang="en-IN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FACIAL CLEFTS</a:t>
            </a:r>
            <a:endParaRPr lang="en-IN" dirty="0">
              <a:solidFill>
                <a:schemeClr val="accent6"/>
              </a:solidFill>
            </a:endParaRPr>
          </a:p>
          <a:p>
            <a:r>
              <a:rPr lang="en-US" sz="2400" dirty="0" smtClean="0"/>
              <a:t>FAILURE OF EMBRYONIC FACIAL PROMINENCES TO FUSE PROPERLY</a:t>
            </a:r>
            <a:endParaRPr lang="en-US" sz="2400" dirty="0" smtClean="0"/>
          </a:p>
          <a:p>
            <a:r>
              <a:rPr lang="en-US" sz="2400" dirty="0" smtClean="0"/>
              <a:t>MAY BE U/L OR B/L</a:t>
            </a:r>
            <a:endParaRPr lang="en-US" sz="2400" dirty="0" smtClean="0"/>
          </a:p>
          <a:p>
            <a:r>
              <a:rPr lang="en-US" sz="2400" dirty="0" smtClean="0"/>
              <a:t>MAY INVOLVES</a:t>
            </a:r>
            <a:endParaRPr lang="en-US" sz="2400" dirty="0" smtClean="0"/>
          </a:p>
          <a:p>
            <a:r>
              <a:rPr lang="en-US" sz="2400" dirty="0" smtClean="0"/>
              <a:t>LIPS ONLY – CLEFT LIP</a:t>
            </a:r>
            <a:endParaRPr lang="en-US" sz="2400" dirty="0" smtClean="0"/>
          </a:p>
          <a:p>
            <a:r>
              <a:rPr lang="en-US" sz="2400" dirty="0" smtClean="0"/>
              <a:t>PALATE- CLEFT PALATE</a:t>
            </a:r>
            <a:endParaRPr lang="en-US" sz="2400" dirty="0" smtClean="0"/>
          </a:p>
          <a:p>
            <a:r>
              <a:rPr lang="en-US" sz="2400" dirty="0" smtClean="0"/>
              <a:t>BOTH LIP AND PALATE- CLEFT LIP AND PALATE</a:t>
            </a:r>
            <a:endParaRPr lang="en-US" sz="2400" dirty="0" smtClean="0"/>
          </a:p>
          <a:p>
            <a:r>
              <a:rPr lang="en-US" sz="2400" dirty="0" smtClean="0"/>
              <a:t>REGION OF NASOLACRIMAL GROOVE – FACIAL CLEFT </a:t>
            </a:r>
            <a:endParaRPr lang="en-US" sz="2400" dirty="0" smtClean="0"/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270615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MEDIAN CLEFT LIP</a:t>
            </a:r>
            <a:endParaRPr lang="en-IN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MEDIAN CLEFT LIP </a:t>
            </a:r>
            <a:r>
              <a:rPr lang="en-US" sz="2400" dirty="0" smtClean="0"/>
              <a:t>RESULT FROM FAILURE OF 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MEDIAN NASAL PROMINENCES</a:t>
            </a:r>
            <a:r>
              <a:rPr lang="en-US" sz="2400" dirty="0" smtClean="0"/>
              <a:t> TO MERGE AND FORM INTERMAXILLARY SEGMENT.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accent6"/>
                </a:solidFill>
              </a:rPr>
              <a:t>UNILATERAL CLEFT LIP </a:t>
            </a:r>
            <a:r>
              <a:rPr lang="en-US" sz="2400" dirty="0" smtClean="0"/>
              <a:t>RESULTS FROM FAILURE OF THE </a:t>
            </a: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MAXILLARY PROMINENCE</a:t>
            </a:r>
            <a:r>
              <a:rPr lang="en-US" sz="2400" dirty="0" smtClean="0"/>
              <a:t> TO MERGE WITH 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MNP</a:t>
            </a:r>
            <a:r>
              <a:rPr lang="en-US" sz="2400" dirty="0" smtClean="0"/>
              <a:t> ON THE AFFECTED SIDE.</a:t>
            </a:r>
            <a:endParaRPr lang="en-IN" sz="2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457201" y="3086100"/>
            <a:ext cx="3008313" cy="2019036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UNILATERAL CLEFT LIP</a:t>
            </a:r>
            <a:endParaRPr lang="en-IN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2" descr="median cleft of upper lip"/>
          <p:cNvPicPr>
            <a:picLocks noGrp="1"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5" r="4678"/>
          <a:stretch>
            <a:fillRect/>
          </a:stretch>
        </p:blipFill>
        <p:spPr bwMode="auto">
          <a:xfrm>
            <a:off x="838200" y="227542"/>
            <a:ext cx="19050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Documents and Settings\user\My Documents\My Pictures\n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" y="3390900"/>
            <a:ext cx="167163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BILATERAL CLEFT LIP</a:t>
            </a:r>
            <a:endParaRPr lang="en-IN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RESULTS DUE TO FAILURE OF MAXILLARY PROMINENCES TO MEET AND UNITE WITH THE MEDIAN NASAL PROMINENCES ON BOTH SIDES.</a:t>
            </a:r>
            <a:endParaRPr lang="en-IN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 descr="C:\Documents and Settings\user\My Documents\My Pictures\zxxv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1350" r="1807" b="1350"/>
          <a:stretch>
            <a:fillRect/>
          </a:stretch>
        </p:blipFill>
        <p:spPr bwMode="auto">
          <a:xfrm>
            <a:off x="457201" y="1195918"/>
            <a:ext cx="3008313" cy="390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CLEFT PALATE</a:t>
            </a:r>
            <a:endParaRPr lang="en-IN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CLEFT PALATE IS RESULT OF FAILURE OF THE LATERAL PALATINE SHELVES TO FUSE WITH EACH OTHER , WITH THE NASAL SEPTUM , OR WITH THE PRIMARY PALATE. </a:t>
            </a:r>
            <a:endParaRPr lang="en-US" sz="2400" dirty="0" smtClean="0"/>
          </a:p>
          <a:p>
            <a:r>
              <a:rPr lang="en-US" sz="2400" dirty="0" smtClean="0"/>
              <a:t>CLEFT LIP AND PALATE ARE DISTINCT AND SEPARATE CONGENITAL ABNORMALITIES, BUT OFTEN OCCUR CONCOMITANTLY.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CLEFT PALATE</a:t>
            </a:r>
            <a:endParaRPr lang="en-IN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CP IS A CONDITION IN WHICH THE TWO PALATAL SHELVES ARE NOT COMPLETELY JOINED.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PROBLEM ASSOCIATED WITH CLCP-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EATING PROBLEM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EAR INFECTION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SPEECH PROBLEMS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DENTAL PROBLEM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195918"/>
            <a:ext cx="3008313" cy="3909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2934758"/>
          </a:xfrm>
        </p:spPr>
        <p:txBody>
          <a:bodyPr/>
          <a:lstStyle/>
          <a:p>
            <a:r>
              <a:rPr lang="en-US" dirty="0" smtClean="0"/>
              <a:t>OBLIQUE FACIAL CLEFT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RESULT FROM FAILURE OF THE MAXILLARY PROMINENCE TO FUSE WITH THE LATERAL NASAL PROMINENCE.</a:t>
            </a:r>
            <a:endParaRPr lang="en-IN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162300"/>
            <a:ext cx="3008313" cy="2514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DEVELOPMENTAL ANOMALIES OF FACE</a:t>
            </a:r>
            <a:endParaRPr lang="en-IN" sz="3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 r="70119" b="82877"/>
          <a:stretch>
            <a:fillRect/>
          </a:stretch>
        </p:blipFill>
        <p:spPr bwMode="auto">
          <a:xfrm>
            <a:off x="457201" y="227542"/>
            <a:ext cx="3025775" cy="247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2" y="190500"/>
            <a:ext cx="6589199" cy="106740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CONTENT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2" y="1449554"/>
            <a:ext cx="8035483" cy="42866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Primer Print" pitchFamily="34" charset="0"/>
              </a:rPr>
              <a:t>3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Primer Print" pitchFamily="34" charset="0"/>
              </a:rPr>
              <a:t>-POST NATAL DEVELOPMENT OF MAXILLA AND PALATE</a:t>
            </a:r>
            <a:endParaRPr lang="en-US" sz="2800" dirty="0" smtClean="0">
              <a:solidFill>
                <a:schemeClr val="bg2">
                  <a:lumMod val="40000"/>
                  <a:lumOff val="60000"/>
                </a:schemeClr>
              </a:solidFill>
              <a:latin typeface="Primer Print" pitchFamily="34" charset="0"/>
            </a:endParaRPr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Primer Print" pitchFamily="34" charset="0"/>
              </a:rPr>
              <a:t>DISPLACEMENT</a:t>
            </a:r>
            <a:endParaRPr lang="en-US" sz="2800" dirty="0" smtClean="0">
              <a:latin typeface="Primer Print" pitchFamily="34" charset="0"/>
            </a:endParaRPr>
          </a:p>
          <a:p>
            <a:pPr algn="just" fontAlgn="base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6"/>
                </a:solidFill>
                <a:latin typeface="Primer Print" pitchFamily="34" charset="0"/>
              </a:rPr>
              <a:t>PRIMARY DISPLACEMENT</a:t>
            </a:r>
            <a:endParaRPr lang="en-US" sz="2800" dirty="0" smtClean="0">
              <a:solidFill>
                <a:schemeClr val="accent6"/>
              </a:solidFill>
              <a:latin typeface="Primer Print" pitchFamily="34" charset="0"/>
            </a:endParaRPr>
          </a:p>
          <a:p>
            <a:pPr algn="just" fontAlgn="base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6"/>
                </a:solidFill>
                <a:latin typeface="Primer Print" pitchFamily="34" charset="0"/>
              </a:rPr>
              <a:t>SECONDARY DISPLACEMENT</a:t>
            </a:r>
            <a:endParaRPr lang="en-US" sz="2800" dirty="0" smtClean="0">
              <a:solidFill>
                <a:schemeClr val="accent6"/>
              </a:solidFill>
              <a:latin typeface="Primer Print" pitchFamily="34" charset="0"/>
            </a:endParaRPr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Primer Print" pitchFamily="34" charset="0"/>
              </a:rPr>
              <a:t>REMODELING</a:t>
            </a:r>
            <a:endParaRPr lang="en-US" sz="2800" dirty="0" smtClean="0">
              <a:latin typeface="Primer Print" pitchFamily="34" charset="0"/>
            </a:endParaRPr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Primer Print" pitchFamily="34" charset="0"/>
              </a:rPr>
              <a:t>GROWTH AT SUTURES</a:t>
            </a:r>
            <a:endParaRPr lang="en-US" sz="2800" dirty="0" smtClean="0">
              <a:latin typeface="Primer Print" pitchFamily="34" charset="0"/>
            </a:endParaRPr>
          </a:p>
          <a:p>
            <a:pPr marL="0" indent="0" algn="just" fontAlgn="base">
              <a:buNone/>
            </a:pPr>
            <a:endParaRPr lang="en-US" sz="2800" dirty="0" smtClean="0">
              <a:latin typeface="Primer Prin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0F3C-1E72-4664-A685-0949877B1AD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POST NATAL GROWTH OF MAXILLA</a:t>
            </a:r>
            <a:endParaRPr lang="en-IN" sz="3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AT BIRTH, THE TRANSVERSE AND ANTEROPOSTERIOR DIMENSION ARE EACH MORE THAN THE VERTICAL DIAMETER.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GROWTH OF MAXILLA IS PURELY INTRAMEMBRANOUS OSSIFICATION THERE IS NO CARTILAGE REPLACEMENT.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THE GROWTH OF NASOMAXILLARY </a:t>
            </a:r>
            <a:r>
              <a:rPr lang="en-US" sz="2400" smtClean="0"/>
              <a:t>COMPLEX  </a:t>
            </a:r>
            <a:r>
              <a:rPr lang="en-US" sz="2400" dirty="0" smtClean="0"/>
              <a:t>PRODUCED BY FOLLOWING MECHANISMS: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DISPLACEMENT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GROWTH AT SUTURES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SURFACE REMODELLING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DISPLACEMENT</a:t>
            </a:r>
            <a:endParaRPr lang="en-IN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MAXILLA IS ATTACHED TO THE CRANIAL BASE BY MEANS OF A NUMBER OF SUTURES.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THUS THE GROWTH OF CRANIAL BASE HAS A DIRECT BEARING ON NASO-MAXILLARY GROWTH.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DISPLACEMENT IS FURTHER DIVIDED INTO TWO TYPES- </a:t>
            </a:r>
            <a:r>
              <a:rPr lang="en-US" sz="2400" dirty="0" smtClean="0">
                <a:solidFill>
                  <a:schemeClr val="accent6"/>
                </a:solidFill>
              </a:rPr>
              <a:t>PRIMARY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accent6"/>
                </a:solidFill>
              </a:rPr>
              <a:t>SECONDARY.</a:t>
            </a:r>
            <a:endParaRPr lang="en-IN"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PRIMARY DISPLACEMENT</a:t>
            </a:r>
            <a:endParaRPr lang="en-IN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PRIMARY DISPLACEMENT IS SEEN WHEN MAXILLA GROWS ON ITS </a:t>
            </a:r>
            <a:r>
              <a:rPr lang="en-US" sz="2400" dirty="0" smtClean="0"/>
              <a:t>OWN, </a:t>
            </a:r>
            <a:r>
              <a:rPr lang="en-US" sz="2400" dirty="0" smtClean="0"/>
              <a:t>IT WILL BE IN FORWARD DIRECTION.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APPOSITION IN MAXILLARY TUBEROSITY REGION OCCURS TO LENGTHEN THE </a:t>
            </a:r>
            <a:r>
              <a:rPr lang="en-US" sz="2400" dirty="0" smtClean="0"/>
              <a:t>MAXILLA</a:t>
            </a:r>
            <a:r>
              <a:rPr lang="en-US" sz="2400" dirty="0" smtClean="0"/>
              <a:t>. THUS THERE IS BACKWARD GROWTH OF MAXILLA ORIGINALLY AT TUBEROSITY REGION. THIS BACKWARD THRUST RESULTS IN FORWARD DISPLACEMENT OF MAXILLA.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ENLARGEMENT OF BONE DUE TO SINUS FORMATION WITHIN THE BONE ALSO DISPLACES THE MAXILLA FORWARDS.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IN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1" y="1195918"/>
            <a:ext cx="3032875" cy="390921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SECONDARY DISPLACEMENT</a:t>
            </a:r>
            <a:endParaRPr lang="en-IN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OCCURS DUE TO GROWTH OF MIDDLE CRANIAL FOSSA.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IN THIS , THE GROWTH OF ADJACENT STRUCTURE INFLUENCES THE MAXILLARY GROWTH. MIDDLE CRANIAL FOSSA GROWS UP AND FORWARDS AND PASSIVE DISPLACEMENT OF NASO-MAXILLARY COMPLEX OCCURS IN DOWN AND FORWARD DIRECTION.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smtClean="0"/>
              <a:t>AN IMPORTANT GROWTH MECHANISM DURING EARLY YEARS OF LIFE(2-6 YR).</a:t>
            </a:r>
            <a:endParaRPr lang="en-I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1" y="1195918"/>
            <a:ext cx="3047999" cy="390921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REMODELING</a:t>
            </a:r>
            <a:endParaRPr lang="en-IN" sz="3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REMODELING IS THE DIFFERENTIAL GROWTH ACTIVITY INVOLVING SIMULTANEOUS DEPOSITION AND RESORPTION ON ALL THE INNER AND OUTER SURFACE OF THE BONE</a:t>
            </a:r>
            <a:r>
              <a:rPr lang="en-US" sz="2400" dirty="0"/>
              <a:t>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SURFACE REMODELING</a:t>
            </a:r>
            <a:endParaRPr lang="en-IN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MASSIVE SURFACE REMODELING BY BONE DEPOSITION AND RESORPTION BRINGS ABOUT, INCREASE IN SIZE, CHANGE IN SHAPE OF THE BONE AND FUNCTIONAL RELATIONSHIP.</a:t>
            </a:r>
            <a:endParaRPr lang="en-US" sz="2400" dirty="0" smtClean="0"/>
          </a:p>
          <a:p>
            <a:r>
              <a:rPr lang="en-US" sz="2400" dirty="0" smtClean="0"/>
              <a:t>RESORPTION OCCURS ON THE LATERAL SURFACE OF THE ORBITAL RIM LEADING TO LATERAL MOVEMENT OF THE EYEBALL, TO COMPENSATE </a:t>
            </a:r>
            <a:r>
              <a:rPr lang="en-US" sz="2400" dirty="0" smtClean="0"/>
              <a:t> </a:t>
            </a:r>
            <a:r>
              <a:rPr lang="en-US" sz="2400" dirty="0" smtClean="0"/>
              <a:t>THIS RESORPTION </a:t>
            </a:r>
            <a:r>
              <a:rPr lang="en-US" sz="2400" dirty="0"/>
              <a:t>,</a:t>
            </a:r>
            <a:r>
              <a:rPr lang="en-US" sz="2400" dirty="0" smtClean="0"/>
              <a:t>THERE </a:t>
            </a:r>
            <a:r>
              <a:rPr lang="en-US" sz="2400" dirty="0" smtClean="0"/>
              <a:t>IS BONE DEPOSITION ON THE EXTERNAL SURFACE OF THE LATERAL RIM. 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SURFACE REMODELING</a:t>
            </a:r>
            <a:endParaRPr lang="en-IN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DURING FETAL PERIOD , THE EXTERIOR SURFACE OF THE ENTIRE MAXILLA , INCLUDING IT’S ANTERIOR PART, REMAIN DEPOSITORY TO PROVIDE FOR INCREASING ARCH LENGTH IN CONJUCTION WITH THE DEVELOPMENT OF THE TOOTH BUDS AND THEIR SUBSEQUENT ENLARGEMENT.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RESORPTION OCCURS ON THE ALVEOLAR LINING SURFACE SURROUNDING EACH OF TOOTH BUDS.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MAXILLARY ARCH THUS LENGTHENS HORIZONALLY IN POSTERIOR AND ANTERIOR DIRECTION.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IN POST NATAL FACE ANTERIOR (LABIAL) SURFACE OF MAXILLARY ARCH BECOME RESORPTIVE TO PRODUCE DOWNWARD GROWTH MOVEMENT OF THE MAXILLARY ARCH AND PALATE.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0" indent="0">
              <a:buNone/>
            </a:pP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SURFACE REMODELING</a:t>
            </a:r>
            <a:endParaRPr lang="en-IN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BONE RESORPTION ON THE LATERAL WALL OF THE NOSE LEADS TO AN INCREASE IN THE SIZE OF THE NASAL CAVITY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POSTERIOR AND INFRAORBITAL SURFACES OF MAXILLA PROPER ARE DEPOSITORY – IN PRENATAL AND POST NATAL LIFE.</a:t>
            </a:r>
            <a:endParaRPr lang="en-US" sz="2400" dirty="0" smtClean="0"/>
          </a:p>
          <a:p>
            <a:r>
              <a:rPr lang="en-US" sz="2400" dirty="0" smtClean="0"/>
              <a:t>DEPOSITION ON THE MAXILLARY TUBEROSITY PROGRESSIVELY INCREASE THE MAXILLA IN HORIZONTAL DIRECTION .</a:t>
            </a:r>
            <a:endParaRPr lang="en-US" sz="2400" dirty="0" smtClean="0"/>
          </a:p>
          <a:p>
            <a:r>
              <a:rPr lang="en-US" sz="2400" dirty="0" smtClean="0"/>
              <a:t>THE EXTERNAL SURFACE OF THE FRONTAL PROCESS OF MAXILLA IS DEPOSITORY – IN PRENATL AND POST NATAL LIFE.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GROWTH AT SUTURES</a:t>
            </a:r>
            <a:endParaRPr lang="en-IN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 MAXILLA IS CONNECTED TO THE CRANIUM AND CRANIAL BASE BY A NUMBER OF SUTURES WHICH INCLUDE;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/>
                </a:solidFill>
              </a:rPr>
              <a:t>THE </a:t>
            </a:r>
            <a:r>
              <a:rPr lang="en-US" sz="2400" dirty="0" smtClean="0">
                <a:solidFill>
                  <a:schemeClr val="accent6"/>
                </a:solidFill>
              </a:rPr>
              <a:t>NASO-MAXILLARY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SUTURE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THE FRONTO-MAXILLARY SUTURE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/>
                </a:solidFill>
              </a:rPr>
              <a:t>THE ZYGOMATICO-TEMPORAL SUTURE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/>
                </a:solidFill>
              </a:rPr>
              <a:t>THE ZYGOMATICO-MAXILLARY SUTURE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/>
                </a:solidFill>
              </a:rPr>
              <a:t>THE PTERYGO-PALATINE </a:t>
            </a:r>
            <a:r>
              <a:rPr lang="en-US" sz="2400" dirty="0" smtClean="0">
                <a:solidFill>
                  <a:schemeClr val="accent6"/>
                </a:solidFill>
              </a:rPr>
              <a:t>SUTURE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N" sz="2400" dirty="0">
              <a:solidFill>
                <a:schemeClr val="accent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1" y="1195917"/>
            <a:ext cx="3389314" cy="3909219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04900"/>
            <a:ext cx="3465514" cy="4000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GROWTH AT SUTURES</a:t>
            </a:r>
            <a:endParaRPr lang="en-IN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0562"/>
            <a:ext cx="5111750" cy="487759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THESE SUTURES ARE ALL OBLIQUE AND MORE OR LESS PARALLEL TO EACH OTHER WHICH ALLOW THE DOWNWARD AND FORWARD REPOSITION OF THE MAXILLA AS THE GROWTH OCCURS AT THESE SUTURES.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THIS LEAD TO OPENING UP OF SPACE AT THE SUTURAL ATTACHMENT.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NEW BONE IS FORMED ON EITHER SIDE OF THE SUTURE, HENCE A TENSION RELATED BONE FORMATION OCCURS AT THE SUTURES.</a:t>
            </a:r>
            <a:endParaRPr lang="en-IN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195917"/>
            <a:ext cx="3657600" cy="448098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4425"/>
            <a:ext cx="3657601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INTRODUCTION</a:t>
            </a:r>
            <a:endParaRPr lang="en-IN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GROWTH DEFINITIONS:</a:t>
            </a:r>
            <a:endParaRPr lang="en-US" sz="28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ACCORDING TO </a:t>
            </a:r>
            <a:r>
              <a:rPr lang="en-US" sz="2400" dirty="0" smtClean="0">
                <a:solidFill>
                  <a:schemeClr val="accent6"/>
                </a:solidFill>
              </a:rPr>
              <a:t>“TODD” –</a:t>
            </a:r>
            <a:r>
              <a:rPr lang="en-US" sz="2400" dirty="0" smtClean="0"/>
              <a:t>GROWTH IS AN INCREASE IN SIZE.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THE SELF MUTIPICATION OF LIVING SUBSTANCE – </a:t>
            </a:r>
            <a:r>
              <a:rPr lang="en-US" sz="2400" dirty="0" smtClean="0">
                <a:solidFill>
                  <a:schemeClr val="accent6"/>
                </a:solidFill>
              </a:rPr>
              <a:t>“JX HUXELY”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CHANGE IN MORPHOLOGICAL PARAMETER ,WHICH IS MEASURABLE-</a:t>
            </a:r>
            <a:r>
              <a:rPr lang="en-US" sz="2400" dirty="0" smtClean="0">
                <a:solidFill>
                  <a:schemeClr val="accent6"/>
                </a:solidFill>
              </a:rPr>
              <a:t> “MOSS” 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Maxillary growth</a:t>
            </a:r>
            <a:endParaRPr lang="en-IN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AMOUNT AND DIRECTION OF THE MAXILLARY GROWTH CAN BE DISCUSSED UNDER FOLLOWING HEADING-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/>
                </a:solidFill>
              </a:rPr>
              <a:t>MAXILLARY HEIGHT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/>
                </a:solidFill>
              </a:rPr>
              <a:t>MAXILLARY WIDTH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/>
                </a:solidFill>
              </a:rPr>
              <a:t>MAXILLARY LENGTH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IN"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MAXILLARY HEIGHT</a:t>
            </a:r>
            <a:endParaRPr lang="en-IN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RESORPTION ON THE NASAL FLOOR AND SIMULTANEOUS APPOSITION ON THE PALATAL SHELVES OF THE MAXILLARY BONE.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NASAL CARTILAGE IS THE PRIMARY CARTILAGE,IT HAS GENETIC DETERMINED GROWTH. GROWTH OF NASAL CARTILAGE PUSHES THE MAXILLA DOWNWARD.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MAXIMUM AMOUNT OF VERTICAL GROWTH TAKES PLACE BETWEEN AGE OF 5 TO 15 YRS. GROWTH OF THE ALVEOLAR PROCESS IN DOWNWARD DIRECTION- ERUPTIVE MECHANISM OF TEETH CONTRIBUTES MAINLY FOR IT.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MAXILLARY WIDTH</a:t>
            </a:r>
            <a:endParaRPr lang="en-IN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GROWTH IN THE MEDIAN SUTURE.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GROWTH INCREASE AT THE MEDIAN SUTURE WILL BE MAXIMUM AT THE TIME OF PUBERTY.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SURFACE APPOSITION(DEPOSITION) ON THE ZYGOMATIC PROCESS WILL CONTRIBUTE TO THE INCREASE IN MAXILLARY WIDTH.</a:t>
            </a:r>
            <a:endParaRPr lang="en-US" sz="2400" dirty="0" smtClean="0"/>
          </a:p>
          <a:p>
            <a:pPr marL="0" indent="0">
              <a:buNone/>
            </a:pP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MAXILLARY LENGTH</a:t>
            </a:r>
            <a:endParaRPr lang="en-IN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LENGTH IS INCREASED BY APPOSITION IN THE MAXILLARY TUBEROSITY AND ALSO ACCELERATED BY THE SUTURAL GROWTH IN THE PTERYGOPALATINE SUTURES.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24003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C000"/>
                </a:solidFill>
                <a:latin typeface="Impact" panose="020B0806030902050204" pitchFamily="34" charset="0"/>
              </a:rPr>
              <a:t>Thanks</a:t>
            </a:r>
            <a:endParaRPr lang="en-US" sz="4400" dirty="0">
              <a:solidFill>
                <a:srgbClr val="FFC000"/>
              </a:solidFill>
              <a:latin typeface="Impact" panose="020B0806030902050204" pitchFamily="34" charset="0"/>
              <a:cs typeface="Andalus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0F3C-1E72-4664-A685-0949877B1AD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EMBRYONIC PHASE</a:t>
            </a:r>
            <a:endParaRPr lang="en-IN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33500"/>
          <a:ext cx="8229600" cy="426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NATAL PERIOD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76400" y="1104900"/>
            <a:ext cx="6172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ANATOMY OF MAXILLA</a:t>
            </a:r>
            <a:endParaRPr lang="en-IN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LARGEST BONE OF FACE</a:t>
            </a:r>
            <a:endParaRPr lang="en-US" dirty="0" smtClean="0"/>
          </a:p>
          <a:p>
            <a:r>
              <a:rPr lang="en-US" dirty="0" smtClean="0"/>
              <a:t>PAIRED BONE</a:t>
            </a: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PARTS-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BODY- LARGEST AND PYRAMIDAL IN SHAPE</a:t>
            </a:r>
            <a:endParaRPr lang="en-US" dirty="0" smtClean="0"/>
          </a:p>
          <a:p>
            <a:r>
              <a:rPr lang="en-US" dirty="0" smtClean="0"/>
              <a:t>FOUR PROCESSES- FRONTAL , ZYGOMATIC, ALVEOLAR, PALATINE</a:t>
            </a:r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OF MAXILLA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57400" y="1028700"/>
            <a:ext cx="5562600" cy="4038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EMBRYONIC PERIOD</a:t>
            </a:r>
            <a:endParaRPr lang="en-IN" sz="3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DURING THE PRE EMBRYONIC PERIOD , THE CELLS THAT WILL EVENTUALLY GIVE RISE TO ALL STRUCTURES OF THE BODY DIFFERENTIATE INTO THREE GERM LAYERS.</a:t>
            </a:r>
            <a:endParaRPr lang="en-US" sz="2400" dirty="0" smtClean="0"/>
          </a:p>
          <a:p>
            <a:r>
              <a:rPr lang="en-US" sz="2400" dirty="0" smtClean="0"/>
              <a:t>DURING THIS STAGE </a:t>
            </a:r>
            <a:r>
              <a:rPr lang="en-US" sz="2400" dirty="0" smtClean="0">
                <a:solidFill>
                  <a:schemeClr val="accent6"/>
                </a:solidFill>
              </a:rPr>
              <a:t>(GASTRULATION),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BILAMINAR EMBRYONIC DISK IS CONVERTED INTO TRILAMINAR DISK.GASTRULATION OCCYRS DURING THE THIRD WEEK AFTER FERTILIZATION.</a:t>
            </a: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THIS TIME PERIOD IS SOMETIMES CALLED THE </a:t>
            </a:r>
            <a:r>
              <a:rPr lang="en-US" sz="2400" dirty="0" smtClean="0">
                <a:solidFill>
                  <a:schemeClr val="accent6"/>
                </a:solidFill>
              </a:rPr>
              <a:t>TRILAMINAR DISK STAGE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en-I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1" y="1195917"/>
            <a:ext cx="3008313" cy="390921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9354</Words>
  <Application>WPS Presentation</Application>
  <PresentationFormat>On-screen Show (16:10)</PresentationFormat>
  <Paragraphs>270</Paragraphs>
  <Slides>44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60" baseType="lpstr">
      <vt:lpstr>Arial</vt:lpstr>
      <vt:lpstr>SimSun</vt:lpstr>
      <vt:lpstr>Wingdings</vt:lpstr>
      <vt:lpstr>Constantia</vt:lpstr>
      <vt:lpstr>Imprint MT Shadow</vt:lpstr>
      <vt:lpstr>Arial Narrow</vt:lpstr>
      <vt:lpstr>Calibri</vt:lpstr>
      <vt:lpstr>Primer Print</vt:lpstr>
      <vt:lpstr>Segoe Print</vt:lpstr>
      <vt:lpstr>Times New Roman</vt:lpstr>
      <vt:lpstr>Microsoft YaHei</vt:lpstr>
      <vt:lpstr>Arial Unicode MS</vt:lpstr>
      <vt:lpstr>Algerian</vt:lpstr>
      <vt:lpstr>Impact</vt:lpstr>
      <vt:lpstr>Andalus</vt:lpstr>
      <vt:lpstr>Office Theme</vt:lpstr>
      <vt:lpstr>DEPARTMENT OF ORTHODONTICS   PRENATAL AND POSTNATAL GROWTH OF MAXILLA </vt:lpstr>
      <vt:lpstr>CONTENT</vt:lpstr>
      <vt:lpstr>CONTENT</vt:lpstr>
      <vt:lpstr>INTRODUCTION</vt:lpstr>
      <vt:lpstr>EMBRYONIC PHASE</vt:lpstr>
      <vt:lpstr>PRE NATAL PERIOD</vt:lpstr>
      <vt:lpstr>ANATOMY OF MAXILLA</vt:lpstr>
      <vt:lpstr>PROCESSES OF MAXILLA</vt:lpstr>
      <vt:lpstr>EMBRYONIC PERIOD</vt:lpstr>
      <vt:lpstr>PowerPoint 演示文稿</vt:lpstr>
      <vt:lpstr>EMBRYONIC DEVELOPMENT </vt:lpstr>
      <vt:lpstr>PowerPoint 演示文稿</vt:lpstr>
      <vt:lpstr>PowerPoint 演示文稿</vt:lpstr>
      <vt:lpstr>PowerPoint 演示文稿</vt:lpstr>
      <vt:lpstr>PowerPoint 演示文稿</vt:lpstr>
      <vt:lpstr>P</vt:lpstr>
      <vt:lpstr>DERIVATIVES OF FACIAL COMPONENTS</vt:lpstr>
      <vt:lpstr>DERIVATIVES OF FACIAL COMPONENTS</vt:lpstr>
      <vt:lpstr>DEVELOPMENT OF PALATE  ( PALATOGENESIS)</vt:lpstr>
      <vt:lpstr>INTERMAXILLARY SEGMENT</vt:lpstr>
      <vt:lpstr>PRIMARY PALATE</vt:lpstr>
      <vt:lpstr>SECONDARY PALATE</vt:lpstr>
      <vt:lpstr>FUSION OF MAXILLA</vt:lpstr>
      <vt:lpstr>ANOMALIES RELATED TO FACE, LIP AND PALATE</vt:lpstr>
      <vt:lpstr>MEDIAN CLEFT LIP</vt:lpstr>
      <vt:lpstr>BILATERAL CLEFT LIP</vt:lpstr>
      <vt:lpstr>CLEFT PALATE</vt:lpstr>
      <vt:lpstr>CLEFT PALATE</vt:lpstr>
      <vt:lpstr>OBLIQUE FACIAL CLEFT</vt:lpstr>
      <vt:lpstr>POST NATAL GROWTH OF MAXILLA</vt:lpstr>
      <vt:lpstr>DISPLACEMENT</vt:lpstr>
      <vt:lpstr>PRIMARY DISPLACEMENT</vt:lpstr>
      <vt:lpstr>SECONDARY DISPLACEMENT</vt:lpstr>
      <vt:lpstr>REMODELING</vt:lpstr>
      <vt:lpstr>SURFACE REMODELING</vt:lpstr>
      <vt:lpstr>SURFACE REMODELING</vt:lpstr>
      <vt:lpstr>SURFACE REMODELING</vt:lpstr>
      <vt:lpstr>GROWTH AT SUTURES</vt:lpstr>
      <vt:lpstr>GROWTH AT SUTURES</vt:lpstr>
      <vt:lpstr>Maxillary growth</vt:lpstr>
      <vt:lpstr>MAXILLARY HEIGHT</vt:lpstr>
      <vt:lpstr>MAXILLARY WIDTH</vt:lpstr>
      <vt:lpstr>MAXILLARY LENGTH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drashutosh</dc:creator>
  <cp:lastModifiedBy>Dr.Archit Bahadur</cp:lastModifiedBy>
  <cp:revision>191</cp:revision>
  <dcterms:created xsi:type="dcterms:W3CDTF">2017-04-28T13:43:00Z</dcterms:created>
  <dcterms:modified xsi:type="dcterms:W3CDTF">2022-09-21T11:03:17Z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8A6EC3CB4F1E441C8694641960845DB3</vt:lpwstr>
  </property>
  <property fmtid="{D5CDD505-2E9C-101B-9397-08002B2CF9AE}" pid="3" name="KSOProductBuildVer">
    <vt:lpwstr>1033-11.2.0.11130</vt:lpwstr>
  </property>
</Properties>
</file>