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4" r:id="rId8"/>
    <p:sldId id="303" r:id="rId9"/>
    <p:sldId id="265" r:id="rId10"/>
    <p:sldId id="267" r:id="rId11"/>
    <p:sldId id="304" r:id="rId12"/>
    <p:sldId id="305" r:id="rId13"/>
    <p:sldId id="268" r:id="rId14"/>
    <p:sldId id="273" r:id="rId15"/>
    <p:sldId id="269" r:id="rId16"/>
    <p:sldId id="270" r:id="rId17"/>
    <p:sldId id="271" r:id="rId18"/>
    <p:sldId id="317" r:id="rId19"/>
    <p:sldId id="306" r:id="rId20"/>
    <p:sldId id="307" r:id="rId21"/>
    <p:sldId id="275" r:id="rId22"/>
    <p:sldId id="309" r:id="rId23"/>
    <p:sldId id="276" r:id="rId24"/>
    <p:sldId id="277" r:id="rId25"/>
    <p:sldId id="278" r:id="rId26"/>
    <p:sldId id="279" r:id="rId27"/>
    <p:sldId id="280" r:id="rId28"/>
    <p:sldId id="281" r:id="rId29"/>
    <p:sldId id="294" r:id="rId30"/>
    <p:sldId id="318" r:id="rId31"/>
    <p:sldId id="282" r:id="rId32"/>
    <p:sldId id="283" r:id="rId33"/>
    <p:sldId id="308" r:id="rId34"/>
    <p:sldId id="286" r:id="rId35"/>
    <p:sldId id="287" r:id="rId36"/>
    <p:sldId id="315" r:id="rId37"/>
    <p:sldId id="314" r:id="rId38"/>
    <p:sldId id="288" r:id="rId39"/>
    <p:sldId id="313" r:id="rId40"/>
    <p:sldId id="310" r:id="rId41"/>
    <p:sldId id="311" r:id="rId42"/>
    <p:sldId id="312" r:id="rId43"/>
    <p:sldId id="290" r:id="rId44"/>
    <p:sldId id="291" r:id="rId45"/>
    <p:sldId id="292" r:id="rId46"/>
    <p:sldId id="293" r:id="rId47"/>
    <p:sldId id="295" r:id="rId48"/>
    <p:sldId id="296" r:id="rId49"/>
    <p:sldId id="297" r:id="rId50"/>
    <p:sldId id="298" r:id="rId51"/>
    <p:sldId id="299" r:id="rId52"/>
    <p:sldId id="300" r:id="rId53"/>
    <p:sldId id="301" r:id="rId54"/>
    <p:sldId id="302"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316"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in fatima" initials="z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8" Type="http://schemas.openxmlformats.org/officeDocument/2006/relationships/commentAuthors" Target="commentAuthors.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65BEC4-0079-4699-AD57-32BDBD1E1FF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IN"/>
        </a:p>
      </dgm:t>
    </dgm:pt>
    <dgm:pt modelId="{22C63453-9869-4F73-AAF2-15786B71114E}">
      <dgm:prSet phldrT="[Text]"/>
      <dgm:spPr/>
      <dgm:t>
        <a:bodyPr/>
        <a:lstStyle/>
        <a:p>
          <a:pPr>
            <a:buNone/>
          </a:pPr>
          <a:r>
            <a:rPr lang="en-US" dirty="0">
              <a:solidFill>
                <a:srgbClr val="FF0000"/>
              </a:solidFill>
            </a:rPr>
            <a:t>Functional Component</a:t>
          </a:r>
          <a:br>
            <a:rPr lang="en-IN" dirty="0"/>
          </a:br>
          <a:endParaRPr lang="en-IN" dirty="0"/>
        </a:p>
      </dgm:t>
    </dgm:pt>
    <dgm:pt modelId="{6A4D4E24-7000-4611-BBAD-918650DBD099}" cxnId="{00A1F1F0-90CF-4724-937B-1FB38DD41088}" type="parTrans">
      <dgm:prSet/>
      <dgm:spPr/>
      <dgm:t>
        <a:bodyPr/>
        <a:lstStyle/>
        <a:p>
          <a:endParaRPr lang="en-IN"/>
        </a:p>
      </dgm:t>
    </dgm:pt>
    <dgm:pt modelId="{41FBC586-B7F0-4CF2-BB9F-BA34F0312271}" cxnId="{00A1F1F0-90CF-4724-937B-1FB38DD41088}" type="sibTrans">
      <dgm:prSet/>
      <dgm:spPr/>
      <dgm:t>
        <a:bodyPr/>
        <a:lstStyle/>
        <a:p>
          <a:endParaRPr lang="en-IN"/>
        </a:p>
      </dgm:t>
    </dgm:pt>
    <dgm:pt modelId="{86CCFB88-2EFC-4ABE-8688-837C307E8DF3}">
      <dgm:prSet phldrT="[Text]"/>
      <dgm:spPr/>
      <dgm:t>
        <a:bodyPr/>
        <a:lstStyle/>
        <a:p>
          <a:pPr>
            <a:buFont typeface="Arial" panose="020B0604020202020204" pitchFamily="34" charset="0"/>
            <a:buChar char="•"/>
          </a:pPr>
          <a:r>
            <a:rPr lang="en-US" dirty="0">
              <a:solidFill>
                <a:schemeClr val="accent4">
                  <a:lumMod val="50000"/>
                </a:schemeClr>
              </a:solidFill>
            </a:rPr>
            <a:t>SKELETAL UNIT </a:t>
          </a:r>
        </a:p>
        <a:p>
          <a:pPr>
            <a:buFont typeface="Arial" panose="020B0604020202020204" pitchFamily="34" charset="0"/>
            <a:buChar char="•"/>
          </a:pPr>
          <a:r>
            <a:rPr lang="en-US" dirty="0">
              <a:solidFill>
                <a:srgbClr val="002060"/>
              </a:solidFill>
            </a:rPr>
            <a:t>MICRO     MACRO</a:t>
          </a:r>
          <a:endParaRPr lang="en-IN" dirty="0"/>
        </a:p>
      </dgm:t>
    </dgm:pt>
    <dgm:pt modelId="{74899183-F06B-4A36-888B-1E0E66C1B87D}" cxnId="{5FECB273-A893-44F2-9E89-4104B56365C6}" type="parTrans">
      <dgm:prSet/>
      <dgm:spPr/>
      <dgm:t>
        <a:bodyPr/>
        <a:lstStyle/>
        <a:p>
          <a:endParaRPr lang="en-IN"/>
        </a:p>
      </dgm:t>
    </dgm:pt>
    <dgm:pt modelId="{AC332F51-03E7-4AD7-BE09-AA35137C45CA}" cxnId="{5FECB273-A893-44F2-9E89-4104B56365C6}" type="sibTrans">
      <dgm:prSet/>
      <dgm:spPr/>
      <dgm:t>
        <a:bodyPr/>
        <a:lstStyle/>
        <a:p>
          <a:endParaRPr lang="en-IN"/>
        </a:p>
      </dgm:t>
    </dgm:pt>
    <dgm:pt modelId="{5205C565-2ED8-4342-942D-C164079584BD}">
      <dgm:prSet phldrT="[Text]"/>
      <dgm:spPr/>
      <dgm:t>
        <a:bodyPr/>
        <a:lstStyle/>
        <a:p>
          <a:r>
            <a:rPr lang="en-US" dirty="0">
              <a:solidFill>
                <a:schemeClr val="accent4">
                  <a:lumMod val="50000"/>
                </a:schemeClr>
              </a:solidFill>
            </a:rPr>
            <a:t>FUNCTIONAL  MATRIX</a:t>
          </a:r>
        </a:p>
        <a:p>
          <a:r>
            <a:rPr lang="en-US" dirty="0">
              <a:solidFill>
                <a:srgbClr val="002060"/>
              </a:solidFill>
            </a:rPr>
            <a:t>PERIOSTEAL</a:t>
          </a:r>
        </a:p>
        <a:p>
          <a:r>
            <a:rPr lang="en-US" dirty="0">
              <a:solidFill>
                <a:srgbClr val="002060"/>
              </a:solidFill>
            </a:rPr>
            <a:t>CAPSULAR </a:t>
          </a:r>
        </a:p>
      </dgm:t>
    </dgm:pt>
    <dgm:pt modelId="{3F039842-F850-4EDE-BA8F-78B8F1DAFF73}" cxnId="{2D60F2AD-0C66-4247-B28A-F73D817198B5}" type="parTrans">
      <dgm:prSet/>
      <dgm:spPr/>
      <dgm:t>
        <a:bodyPr/>
        <a:lstStyle/>
        <a:p>
          <a:endParaRPr lang="en-IN"/>
        </a:p>
      </dgm:t>
    </dgm:pt>
    <dgm:pt modelId="{8F3831F6-4B53-4128-8570-329C2C0F386D}" cxnId="{2D60F2AD-0C66-4247-B28A-F73D817198B5}" type="sibTrans">
      <dgm:prSet/>
      <dgm:spPr/>
      <dgm:t>
        <a:bodyPr/>
        <a:lstStyle/>
        <a:p>
          <a:endParaRPr lang="en-IN"/>
        </a:p>
      </dgm:t>
    </dgm:pt>
    <dgm:pt modelId="{C8DEE7B7-0F51-45CB-8928-97FF9BFE86C6}" type="pres">
      <dgm:prSet presAssocID="{FB65BEC4-0079-4699-AD57-32BDBD1E1FF3}" presName="mainComposite" presStyleCnt="0">
        <dgm:presLayoutVars>
          <dgm:chPref val="1"/>
          <dgm:dir/>
          <dgm:animOne val="branch"/>
          <dgm:animLvl val="lvl"/>
          <dgm:resizeHandles val="exact"/>
        </dgm:presLayoutVars>
      </dgm:prSet>
      <dgm:spPr/>
    </dgm:pt>
    <dgm:pt modelId="{7A27F701-9FB4-4960-ADF1-1CBB7EAA883E}" type="pres">
      <dgm:prSet presAssocID="{FB65BEC4-0079-4699-AD57-32BDBD1E1FF3}" presName="hierFlow" presStyleCnt="0"/>
      <dgm:spPr/>
    </dgm:pt>
    <dgm:pt modelId="{4A604CB8-7933-4EFC-850E-E19B8577F8FD}" type="pres">
      <dgm:prSet presAssocID="{FB65BEC4-0079-4699-AD57-32BDBD1E1FF3}" presName="hierChild1" presStyleCnt="0">
        <dgm:presLayoutVars>
          <dgm:chPref val="1"/>
          <dgm:animOne val="branch"/>
          <dgm:animLvl val="lvl"/>
        </dgm:presLayoutVars>
      </dgm:prSet>
      <dgm:spPr/>
    </dgm:pt>
    <dgm:pt modelId="{67B5E42B-653D-484D-A834-A2A755470EB2}" type="pres">
      <dgm:prSet presAssocID="{22C63453-9869-4F73-AAF2-15786B71114E}" presName="Name14" presStyleCnt="0"/>
      <dgm:spPr/>
    </dgm:pt>
    <dgm:pt modelId="{A204CACA-38C9-449E-8D18-A05F996CE108}" type="pres">
      <dgm:prSet presAssocID="{22C63453-9869-4F73-AAF2-15786B71114E}" presName="level1Shape" presStyleLbl="node0" presStyleIdx="0" presStyleCnt="1">
        <dgm:presLayoutVars>
          <dgm:chPref val="3"/>
        </dgm:presLayoutVars>
      </dgm:prSet>
      <dgm:spPr/>
    </dgm:pt>
    <dgm:pt modelId="{931D7E9E-3751-4F78-9703-29F267F21DD9}" type="pres">
      <dgm:prSet presAssocID="{22C63453-9869-4F73-AAF2-15786B71114E}" presName="hierChild2" presStyleCnt="0"/>
      <dgm:spPr/>
    </dgm:pt>
    <dgm:pt modelId="{57D5D6AB-EF2F-490F-A54B-304FBEFBEC84}" type="pres">
      <dgm:prSet presAssocID="{74899183-F06B-4A36-888B-1E0E66C1B87D}" presName="Name19" presStyleLbl="parChTrans1D2" presStyleIdx="0" presStyleCnt="2"/>
      <dgm:spPr/>
    </dgm:pt>
    <dgm:pt modelId="{BDA6E96B-48C3-49B9-84F4-B8EE7442E2A8}" type="pres">
      <dgm:prSet presAssocID="{86CCFB88-2EFC-4ABE-8688-837C307E8DF3}" presName="Name21" presStyleCnt="0"/>
      <dgm:spPr/>
    </dgm:pt>
    <dgm:pt modelId="{CEF73D0C-48F6-4DB2-A821-6FF68F13CFCA}" type="pres">
      <dgm:prSet presAssocID="{86CCFB88-2EFC-4ABE-8688-837C307E8DF3}" presName="level2Shape" presStyleLbl="node2" presStyleIdx="0" presStyleCnt="2"/>
      <dgm:spPr/>
    </dgm:pt>
    <dgm:pt modelId="{0F3644EC-7592-48A9-93D1-4C259317B58B}" type="pres">
      <dgm:prSet presAssocID="{86CCFB88-2EFC-4ABE-8688-837C307E8DF3}" presName="hierChild3" presStyleCnt="0"/>
      <dgm:spPr/>
    </dgm:pt>
    <dgm:pt modelId="{0BA4DAA3-8DAD-4EFC-B7AB-DC1543C1EA45}" type="pres">
      <dgm:prSet presAssocID="{3F039842-F850-4EDE-BA8F-78B8F1DAFF73}" presName="Name19" presStyleLbl="parChTrans1D2" presStyleIdx="1" presStyleCnt="2"/>
      <dgm:spPr/>
    </dgm:pt>
    <dgm:pt modelId="{2BE36C49-642C-417A-8B2F-F49B621BABC7}" type="pres">
      <dgm:prSet presAssocID="{5205C565-2ED8-4342-942D-C164079584BD}" presName="Name21" presStyleCnt="0"/>
      <dgm:spPr/>
    </dgm:pt>
    <dgm:pt modelId="{AB3219BA-F894-41C5-A4D8-12478C730CEA}" type="pres">
      <dgm:prSet presAssocID="{5205C565-2ED8-4342-942D-C164079584BD}" presName="level2Shape" presStyleLbl="node2" presStyleIdx="1" presStyleCnt="2"/>
      <dgm:spPr/>
    </dgm:pt>
    <dgm:pt modelId="{EB04FD4E-A6B4-4C68-BCE3-F8F230AC9CFE}" type="pres">
      <dgm:prSet presAssocID="{5205C565-2ED8-4342-942D-C164079584BD}" presName="hierChild3" presStyleCnt="0"/>
      <dgm:spPr/>
    </dgm:pt>
    <dgm:pt modelId="{977254AC-D1AF-41FE-847C-55E044380C15}" type="pres">
      <dgm:prSet presAssocID="{FB65BEC4-0079-4699-AD57-32BDBD1E1FF3}" presName="bgShapesFlow" presStyleCnt="0"/>
      <dgm:spPr/>
    </dgm:pt>
  </dgm:ptLst>
  <dgm:cxnLst>
    <dgm:cxn modelId="{3C00DF4C-B6CC-47E9-BE80-C0064339CC5F}" type="presOf" srcId="{3F039842-F850-4EDE-BA8F-78B8F1DAFF73}" destId="{0BA4DAA3-8DAD-4EFC-B7AB-DC1543C1EA45}" srcOrd="0" destOrd="0" presId="urn:microsoft.com/office/officeart/2005/8/layout/hierarchy6"/>
    <dgm:cxn modelId="{5FECB273-A893-44F2-9E89-4104B56365C6}" srcId="{22C63453-9869-4F73-AAF2-15786B71114E}" destId="{86CCFB88-2EFC-4ABE-8688-837C307E8DF3}" srcOrd="0" destOrd="0" parTransId="{74899183-F06B-4A36-888B-1E0E66C1B87D}" sibTransId="{AC332F51-03E7-4AD7-BE09-AA35137C45CA}"/>
    <dgm:cxn modelId="{7962EF5A-C838-4AC9-A9EE-DAC531BCE53E}" type="presOf" srcId="{74899183-F06B-4A36-888B-1E0E66C1B87D}" destId="{57D5D6AB-EF2F-490F-A54B-304FBEFBEC84}" srcOrd="0" destOrd="0" presId="urn:microsoft.com/office/officeart/2005/8/layout/hierarchy6"/>
    <dgm:cxn modelId="{FFCFAA96-3C99-4C44-ACEE-23A243F8A4C8}" type="presOf" srcId="{22C63453-9869-4F73-AAF2-15786B71114E}" destId="{A204CACA-38C9-449E-8D18-A05F996CE108}" srcOrd="0" destOrd="0" presId="urn:microsoft.com/office/officeart/2005/8/layout/hierarchy6"/>
    <dgm:cxn modelId="{2D60F2AD-0C66-4247-B28A-F73D817198B5}" srcId="{22C63453-9869-4F73-AAF2-15786B71114E}" destId="{5205C565-2ED8-4342-942D-C164079584BD}" srcOrd="1" destOrd="0" parTransId="{3F039842-F850-4EDE-BA8F-78B8F1DAFF73}" sibTransId="{8F3831F6-4B53-4128-8570-329C2C0F386D}"/>
    <dgm:cxn modelId="{6E9960B1-0706-44FA-A9D0-C0D16EAAB042}" type="presOf" srcId="{5205C565-2ED8-4342-942D-C164079584BD}" destId="{AB3219BA-F894-41C5-A4D8-12478C730CEA}" srcOrd="0" destOrd="0" presId="urn:microsoft.com/office/officeart/2005/8/layout/hierarchy6"/>
    <dgm:cxn modelId="{3CEE74CB-0B24-4F7D-B01A-C210C6AE38D1}" type="presOf" srcId="{86CCFB88-2EFC-4ABE-8688-837C307E8DF3}" destId="{CEF73D0C-48F6-4DB2-A821-6FF68F13CFCA}" srcOrd="0" destOrd="0" presId="urn:microsoft.com/office/officeart/2005/8/layout/hierarchy6"/>
    <dgm:cxn modelId="{BC95EFE8-EEF8-4A3E-AE7A-7CB7DD7052AC}" type="presOf" srcId="{FB65BEC4-0079-4699-AD57-32BDBD1E1FF3}" destId="{C8DEE7B7-0F51-45CB-8928-97FF9BFE86C6}" srcOrd="0" destOrd="0" presId="urn:microsoft.com/office/officeart/2005/8/layout/hierarchy6"/>
    <dgm:cxn modelId="{00A1F1F0-90CF-4724-937B-1FB38DD41088}" srcId="{FB65BEC4-0079-4699-AD57-32BDBD1E1FF3}" destId="{22C63453-9869-4F73-AAF2-15786B71114E}" srcOrd="0" destOrd="0" parTransId="{6A4D4E24-7000-4611-BBAD-918650DBD099}" sibTransId="{41FBC586-B7F0-4CF2-BB9F-BA34F0312271}"/>
    <dgm:cxn modelId="{2F738A6C-AB2A-4616-8C28-1FA2CE850F7B}" type="presParOf" srcId="{C8DEE7B7-0F51-45CB-8928-97FF9BFE86C6}" destId="{7A27F701-9FB4-4960-ADF1-1CBB7EAA883E}" srcOrd="0" destOrd="0" presId="urn:microsoft.com/office/officeart/2005/8/layout/hierarchy6"/>
    <dgm:cxn modelId="{7D744F1E-25A7-42CA-8F5C-3F13CFDF9979}" type="presParOf" srcId="{7A27F701-9FB4-4960-ADF1-1CBB7EAA883E}" destId="{4A604CB8-7933-4EFC-850E-E19B8577F8FD}" srcOrd="0" destOrd="0" presId="urn:microsoft.com/office/officeart/2005/8/layout/hierarchy6"/>
    <dgm:cxn modelId="{A441B20E-B8A1-4C72-9ABD-E05339B28EFC}" type="presParOf" srcId="{4A604CB8-7933-4EFC-850E-E19B8577F8FD}" destId="{67B5E42B-653D-484D-A834-A2A755470EB2}" srcOrd="0" destOrd="0" presId="urn:microsoft.com/office/officeart/2005/8/layout/hierarchy6"/>
    <dgm:cxn modelId="{1380DD1D-B36B-4D80-BDDB-8E33F0E51F03}" type="presParOf" srcId="{67B5E42B-653D-484D-A834-A2A755470EB2}" destId="{A204CACA-38C9-449E-8D18-A05F996CE108}" srcOrd="0" destOrd="0" presId="urn:microsoft.com/office/officeart/2005/8/layout/hierarchy6"/>
    <dgm:cxn modelId="{EEA0A1FA-1DA7-42EE-98FB-105246A665D6}" type="presParOf" srcId="{67B5E42B-653D-484D-A834-A2A755470EB2}" destId="{931D7E9E-3751-4F78-9703-29F267F21DD9}" srcOrd="1" destOrd="0" presId="urn:microsoft.com/office/officeart/2005/8/layout/hierarchy6"/>
    <dgm:cxn modelId="{EBD91CE2-97FB-46FF-BC14-AC3B9096F2DE}" type="presParOf" srcId="{931D7E9E-3751-4F78-9703-29F267F21DD9}" destId="{57D5D6AB-EF2F-490F-A54B-304FBEFBEC84}" srcOrd="0" destOrd="0" presId="urn:microsoft.com/office/officeart/2005/8/layout/hierarchy6"/>
    <dgm:cxn modelId="{63A9D698-4611-4880-9F3A-67EB45B3E815}" type="presParOf" srcId="{931D7E9E-3751-4F78-9703-29F267F21DD9}" destId="{BDA6E96B-48C3-49B9-84F4-B8EE7442E2A8}" srcOrd="1" destOrd="0" presId="urn:microsoft.com/office/officeart/2005/8/layout/hierarchy6"/>
    <dgm:cxn modelId="{BF1CCCDC-07A1-4864-8C68-0E948AE3EAB3}" type="presParOf" srcId="{BDA6E96B-48C3-49B9-84F4-B8EE7442E2A8}" destId="{CEF73D0C-48F6-4DB2-A821-6FF68F13CFCA}" srcOrd="0" destOrd="0" presId="urn:microsoft.com/office/officeart/2005/8/layout/hierarchy6"/>
    <dgm:cxn modelId="{A4948F61-AE78-48BD-9C3D-B3CB7767E9A8}" type="presParOf" srcId="{BDA6E96B-48C3-49B9-84F4-B8EE7442E2A8}" destId="{0F3644EC-7592-48A9-93D1-4C259317B58B}" srcOrd="1" destOrd="0" presId="urn:microsoft.com/office/officeart/2005/8/layout/hierarchy6"/>
    <dgm:cxn modelId="{702CFA1B-6025-4B01-A6EA-37C967F7E165}" type="presParOf" srcId="{931D7E9E-3751-4F78-9703-29F267F21DD9}" destId="{0BA4DAA3-8DAD-4EFC-B7AB-DC1543C1EA45}" srcOrd="2" destOrd="0" presId="urn:microsoft.com/office/officeart/2005/8/layout/hierarchy6"/>
    <dgm:cxn modelId="{A2C5E949-21AD-4D03-A2CD-163BF605E8E1}" type="presParOf" srcId="{931D7E9E-3751-4F78-9703-29F267F21DD9}" destId="{2BE36C49-642C-417A-8B2F-F49B621BABC7}" srcOrd="3" destOrd="0" presId="urn:microsoft.com/office/officeart/2005/8/layout/hierarchy6"/>
    <dgm:cxn modelId="{3597EBEB-6C2B-4C44-BED4-6C4FEEA62812}" type="presParOf" srcId="{2BE36C49-642C-417A-8B2F-F49B621BABC7}" destId="{AB3219BA-F894-41C5-A4D8-12478C730CEA}" srcOrd="0" destOrd="0" presId="urn:microsoft.com/office/officeart/2005/8/layout/hierarchy6"/>
    <dgm:cxn modelId="{A534205F-D2DF-4CD4-927F-4AB6969266FB}" type="presParOf" srcId="{2BE36C49-642C-417A-8B2F-F49B621BABC7}" destId="{EB04FD4E-A6B4-4C68-BCE3-F8F230AC9CFE}" srcOrd="1" destOrd="0" presId="urn:microsoft.com/office/officeart/2005/8/layout/hierarchy6"/>
    <dgm:cxn modelId="{A79A28ED-A8C3-43BE-8BD6-FD3711C842B3}" type="presParOf" srcId="{C8DEE7B7-0F51-45CB-8928-97FF9BFE86C6}" destId="{977254AC-D1AF-41FE-847C-55E044380C15}" srcOrd="1" destOrd="0" presId="urn:microsoft.com/office/officeart/2005/8/layout/hierarchy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E4916-F2F1-4D0B-8706-487E102405B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4E327991-92E0-4219-AFE8-3996BB415DFE}">
      <dgm:prSet phldrT="[Text]"/>
      <dgm:spPr/>
      <dgm:t>
        <a:bodyPr/>
        <a:lstStyle/>
        <a:p>
          <a:r>
            <a:rPr lang="en-US" b="1" dirty="0"/>
            <a:t>Developmentally</a:t>
          </a:r>
          <a:endParaRPr lang="en-US" dirty="0"/>
        </a:p>
      </dgm:t>
    </dgm:pt>
    <dgm:pt modelId="{7D84D2C2-EE06-45FE-8E77-86FAE12F47ED}" cxnId="{5014AF06-E955-4ACF-ACD7-C9439DE89971}" type="parTrans">
      <dgm:prSet/>
      <dgm:spPr/>
      <dgm:t>
        <a:bodyPr/>
        <a:lstStyle/>
        <a:p>
          <a:endParaRPr lang="en-US"/>
        </a:p>
      </dgm:t>
    </dgm:pt>
    <dgm:pt modelId="{89D6088F-84AE-4B1C-8B68-B61692BD8FA4}" cxnId="{5014AF06-E955-4ACF-ACD7-C9439DE89971}" type="sibTrans">
      <dgm:prSet/>
      <dgm:spPr/>
      <dgm:t>
        <a:bodyPr/>
        <a:lstStyle/>
        <a:p>
          <a:endParaRPr lang="en-US"/>
        </a:p>
      </dgm:t>
    </dgm:pt>
    <dgm:pt modelId="{84432F11-5696-4074-B435-A02FDB4829D5}">
      <dgm:prSet phldrT="[Text]"/>
      <dgm:spPr/>
      <dgm:t>
        <a:bodyPr/>
        <a:lstStyle/>
        <a:p>
          <a:r>
            <a:rPr lang="en-US" dirty="0"/>
            <a:t>it is an untrained self-</a:t>
          </a:r>
          <a:r>
            <a:rPr lang="en-US" dirty="0" err="1"/>
            <a:t>organised</a:t>
          </a:r>
          <a:r>
            <a:rPr lang="en-US" dirty="0"/>
            <a:t> &amp; self-adapting and epigenetically regulated system</a:t>
          </a:r>
        </a:p>
      </dgm:t>
    </dgm:pt>
    <dgm:pt modelId="{1609671A-2566-4943-9555-20B11B0007C6}" cxnId="{A47DDBF0-AD22-4C1D-BED3-0A55A61EA299}" type="parTrans">
      <dgm:prSet/>
      <dgm:spPr/>
      <dgm:t>
        <a:bodyPr/>
        <a:lstStyle/>
        <a:p>
          <a:endParaRPr lang="en-US"/>
        </a:p>
      </dgm:t>
    </dgm:pt>
    <dgm:pt modelId="{6687CA1D-CACE-45F8-B3FF-F673D08D4791}" cxnId="{A47DDBF0-AD22-4C1D-BED3-0A55A61EA299}" type="sibTrans">
      <dgm:prSet/>
      <dgm:spPr/>
      <dgm:t>
        <a:bodyPr/>
        <a:lstStyle/>
        <a:p>
          <a:endParaRPr lang="en-US"/>
        </a:p>
      </dgm:t>
    </dgm:pt>
    <dgm:pt modelId="{AE4E0CB5-7484-4492-B3DE-048BF346C0A9}">
      <dgm:prSet phldrT="[Text]"/>
      <dgm:spPr/>
      <dgm:t>
        <a:bodyPr/>
        <a:lstStyle/>
        <a:p>
          <a:r>
            <a:rPr lang="en-US" b="1" dirty="0"/>
            <a:t>Operationally</a:t>
          </a:r>
          <a:endParaRPr lang="en-US" dirty="0"/>
        </a:p>
      </dgm:t>
    </dgm:pt>
    <dgm:pt modelId="{2E5AD92A-0836-4A75-9D67-1F258BC94EE1}" cxnId="{45C2BD9D-88C4-4883-A6BC-8DBE0B92103D}" type="parTrans">
      <dgm:prSet/>
      <dgm:spPr/>
      <dgm:t>
        <a:bodyPr/>
        <a:lstStyle/>
        <a:p>
          <a:endParaRPr lang="en-US"/>
        </a:p>
      </dgm:t>
    </dgm:pt>
    <dgm:pt modelId="{E2A13128-365C-4FCE-9420-D91ED098E716}" cxnId="{45C2BD9D-88C4-4883-A6BC-8DBE0B92103D}" type="sibTrans">
      <dgm:prSet/>
      <dgm:spPr/>
      <dgm:t>
        <a:bodyPr/>
        <a:lstStyle/>
        <a:p>
          <a:endParaRPr lang="en-US"/>
        </a:p>
      </dgm:t>
    </dgm:pt>
    <dgm:pt modelId="{5A7EBAF0-B1F8-418E-A217-55E738D5F527}">
      <dgm:prSet phldrT="[Text]"/>
      <dgm:spPr/>
      <dgm:t>
        <a:bodyPr/>
        <a:lstStyle/>
        <a:p>
          <a:r>
            <a:rPr lang="en-US" dirty="0"/>
            <a:t> it is a stable, </a:t>
          </a:r>
          <a:r>
            <a:rPr lang="en-US" dirty="0" err="1"/>
            <a:t>dyanamic</a:t>
          </a:r>
          <a:r>
            <a:rPr lang="en-US" dirty="0"/>
            <a:t> system that exhibits oscillatory behavior permitting feedback</a:t>
          </a:r>
        </a:p>
      </dgm:t>
    </dgm:pt>
    <dgm:pt modelId="{3414F75C-769C-4935-BDF6-ECB8E8A5E794}" cxnId="{BD0748E0-B43D-4A78-87F0-B05ABFB7DBA1}" type="parTrans">
      <dgm:prSet/>
      <dgm:spPr/>
      <dgm:t>
        <a:bodyPr/>
        <a:lstStyle/>
        <a:p>
          <a:endParaRPr lang="en-US"/>
        </a:p>
      </dgm:t>
    </dgm:pt>
    <dgm:pt modelId="{90E73AEE-B90A-437E-9E3A-F2F54FB8A744}" cxnId="{BD0748E0-B43D-4A78-87F0-B05ABFB7DBA1}" type="sibTrans">
      <dgm:prSet/>
      <dgm:spPr/>
      <dgm:t>
        <a:bodyPr/>
        <a:lstStyle/>
        <a:p>
          <a:endParaRPr lang="en-US"/>
        </a:p>
      </dgm:t>
    </dgm:pt>
    <dgm:pt modelId="{B8AFDEF5-8D69-412C-BDA2-812ECAA47A46}">
      <dgm:prSet/>
      <dgm:spPr/>
      <dgm:t>
        <a:bodyPr/>
        <a:lstStyle/>
        <a:p>
          <a:r>
            <a:rPr lang="en-US" b="1"/>
            <a:t>Structurally</a:t>
          </a:r>
          <a:endParaRPr lang="en-US"/>
        </a:p>
      </dgm:t>
    </dgm:pt>
    <dgm:pt modelId="{99972265-F002-4202-8C3B-8FBF679AF0AE}" cxnId="{D7EF82A6-7B8F-4B06-B885-E3F1BB03BE65}" type="parTrans">
      <dgm:prSet/>
      <dgm:spPr/>
      <dgm:t>
        <a:bodyPr/>
        <a:lstStyle/>
        <a:p>
          <a:endParaRPr lang="en-US"/>
        </a:p>
      </dgm:t>
    </dgm:pt>
    <dgm:pt modelId="{B48FA880-23A1-44DD-9092-477DCBBCEF5D}" cxnId="{D7EF82A6-7B8F-4B06-B885-E3F1BB03BE65}" type="sibTrans">
      <dgm:prSet/>
      <dgm:spPr/>
      <dgm:t>
        <a:bodyPr/>
        <a:lstStyle/>
        <a:p>
          <a:endParaRPr lang="en-US"/>
        </a:p>
      </dgm:t>
    </dgm:pt>
    <dgm:pt modelId="{0A0B7074-5E8A-46CC-961E-6B29D85444EE}">
      <dgm:prSet/>
      <dgm:spPr/>
      <dgm:t>
        <a:bodyPr/>
        <a:lstStyle/>
        <a:p>
          <a:r>
            <a:rPr lang="en-US" dirty="0"/>
            <a:t>an osseous CCN is non modular i.e. permits discrete processing of differential signals</a:t>
          </a:r>
        </a:p>
      </dgm:t>
    </dgm:pt>
    <dgm:pt modelId="{9A08F971-735C-4129-A137-89C0A686AD03}" cxnId="{BF5FA1B0-0AA2-4D28-A252-665FA0AFD5C9}" type="parTrans">
      <dgm:prSet/>
      <dgm:spPr/>
      <dgm:t>
        <a:bodyPr/>
        <a:lstStyle/>
        <a:p>
          <a:endParaRPr lang="en-US"/>
        </a:p>
      </dgm:t>
    </dgm:pt>
    <dgm:pt modelId="{E0B52972-9F71-4B01-B61B-EEACA28AB9AC}" cxnId="{BF5FA1B0-0AA2-4D28-A252-665FA0AFD5C9}" type="sibTrans">
      <dgm:prSet/>
      <dgm:spPr/>
      <dgm:t>
        <a:bodyPr/>
        <a:lstStyle/>
        <a:p>
          <a:endParaRPr lang="en-US"/>
        </a:p>
      </dgm:t>
    </dgm:pt>
    <dgm:pt modelId="{483DF005-EB99-4BD0-9CAD-BEC91A8C98BC}" type="pres">
      <dgm:prSet presAssocID="{1EFE4916-F2F1-4D0B-8706-487E102405B5}" presName="Name0" presStyleCnt="0">
        <dgm:presLayoutVars>
          <dgm:dir/>
          <dgm:animLvl val="lvl"/>
          <dgm:resizeHandles val="exact"/>
        </dgm:presLayoutVars>
      </dgm:prSet>
      <dgm:spPr/>
    </dgm:pt>
    <dgm:pt modelId="{2D88F991-158B-460A-953C-F68BF4EA4F0F}" type="pres">
      <dgm:prSet presAssocID="{4E327991-92E0-4219-AFE8-3996BB415DFE}" presName="composite" presStyleCnt="0"/>
      <dgm:spPr/>
    </dgm:pt>
    <dgm:pt modelId="{50C79B59-7C86-4BD6-B869-B15A32A833C9}" type="pres">
      <dgm:prSet presAssocID="{4E327991-92E0-4219-AFE8-3996BB415DFE}" presName="parTx" presStyleLbl="alignNode1" presStyleIdx="0" presStyleCnt="3" custLinFactNeighborX="803" custLinFactNeighborY="-2969">
        <dgm:presLayoutVars>
          <dgm:chMax val="0"/>
          <dgm:chPref val="0"/>
          <dgm:bulletEnabled val="1"/>
        </dgm:presLayoutVars>
      </dgm:prSet>
      <dgm:spPr/>
    </dgm:pt>
    <dgm:pt modelId="{0CC3D4DF-05B8-4617-9965-5E20FE4A10EE}" type="pres">
      <dgm:prSet presAssocID="{4E327991-92E0-4219-AFE8-3996BB415DFE}" presName="desTx" presStyleLbl="alignAccFollowNode1" presStyleIdx="0" presStyleCnt="3">
        <dgm:presLayoutVars>
          <dgm:bulletEnabled val="1"/>
        </dgm:presLayoutVars>
      </dgm:prSet>
      <dgm:spPr/>
    </dgm:pt>
    <dgm:pt modelId="{B05528D6-5541-47AF-8594-3E82EF1BC6DF}" type="pres">
      <dgm:prSet presAssocID="{89D6088F-84AE-4B1C-8B68-B61692BD8FA4}" presName="space" presStyleCnt="0"/>
      <dgm:spPr/>
    </dgm:pt>
    <dgm:pt modelId="{D8B64B78-C32A-40B8-946B-E404B2CC626B}" type="pres">
      <dgm:prSet presAssocID="{AE4E0CB5-7484-4492-B3DE-048BF346C0A9}" presName="composite" presStyleCnt="0"/>
      <dgm:spPr/>
    </dgm:pt>
    <dgm:pt modelId="{F46B3407-8976-470A-AD9E-AFBCB4C91C9E}" type="pres">
      <dgm:prSet presAssocID="{AE4E0CB5-7484-4492-B3DE-048BF346C0A9}" presName="parTx" presStyleLbl="alignNode1" presStyleIdx="1" presStyleCnt="3">
        <dgm:presLayoutVars>
          <dgm:chMax val="0"/>
          <dgm:chPref val="0"/>
          <dgm:bulletEnabled val="1"/>
        </dgm:presLayoutVars>
      </dgm:prSet>
      <dgm:spPr/>
    </dgm:pt>
    <dgm:pt modelId="{C29B94DF-FB21-4B0E-87EF-C9C4D5752EC2}" type="pres">
      <dgm:prSet presAssocID="{AE4E0CB5-7484-4492-B3DE-048BF346C0A9}" presName="desTx" presStyleLbl="alignAccFollowNode1" presStyleIdx="1" presStyleCnt="3">
        <dgm:presLayoutVars>
          <dgm:bulletEnabled val="1"/>
        </dgm:presLayoutVars>
      </dgm:prSet>
      <dgm:spPr/>
    </dgm:pt>
    <dgm:pt modelId="{3F8F95E6-5489-4901-8DAD-612A4D2D47B8}" type="pres">
      <dgm:prSet presAssocID="{E2A13128-365C-4FCE-9420-D91ED098E716}" presName="space" presStyleCnt="0"/>
      <dgm:spPr/>
    </dgm:pt>
    <dgm:pt modelId="{4B6085A4-4342-49BF-8632-99A7B6FFB4A9}" type="pres">
      <dgm:prSet presAssocID="{B8AFDEF5-8D69-412C-BDA2-812ECAA47A46}" presName="composite" presStyleCnt="0"/>
      <dgm:spPr/>
    </dgm:pt>
    <dgm:pt modelId="{CDB057B4-E774-4034-B2B9-E35E0EEFF741}" type="pres">
      <dgm:prSet presAssocID="{B8AFDEF5-8D69-412C-BDA2-812ECAA47A46}" presName="parTx" presStyleLbl="alignNode1" presStyleIdx="2" presStyleCnt="3">
        <dgm:presLayoutVars>
          <dgm:chMax val="0"/>
          <dgm:chPref val="0"/>
          <dgm:bulletEnabled val="1"/>
        </dgm:presLayoutVars>
      </dgm:prSet>
      <dgm:spPr/>
    </dgm:pt>
    <dgm:pt modelId="{1D02A95A-965E-4501-9CD6-D48CEBD94C71}" type="pres">
      <dgm:prSet presAssocID="{B8AFDEF5-8D69-412C-BDA2-812ECAA47A46}" presName="desTx" presStyleLbl="alignAccFollowNode1" presStyleIdx="2" presStyleCnt="3">
        <dgm:presLayoutVars>
          <dgm:bulletEnabled val="1"/>
        </dgm:presLayoutVars>
      </dgm:prSet>
      <dgm:spPr/>
    </dgm:pt>
  </dgm:ptLst>
  <dgm:cxnLst>
    <dgm:cxn modelId="{3F9D1705-5E75-40E7-9045-65EE16E4BFF1}" type="presOf" srcId="{1EFE4916-F2F1-4D0B-8706-487E102405B5}" destId="{483DF005-EB99-4BD0-9CAD-BEC91A8C98BC}" srcOrd="0" destOrd="0" presId="urn:microsoft.com/office/officeart/2005/8/layout/hList1"/>
    <dgm:cxn modelId="{5014AF06-E955-4ACF-ACD7-C9439DE89971}" srcId="{1EFE4916-F2F1-4D0B-8706-487E102405B5}" destId="{4E327991-92E0-4219-AFE8-3996BB415DFE}" srcOrd="0" destOrd="0" parTransId="{7D84D2C2-EE06-45FE-8E77-86FAE12F47ED}" sibTransId="{89D6088F-84AE-4B1C-8B68-B61692BD8FA4}"/>
    <dgm:cxn modelId="{D22FAC24-00B0-4EDD-BBA4-798C72EC1E00}" type="presOf" srcId="{AE4E0CB5-7484-4492-B3DE-048BF346C0A9}" destId="{F46B3407-8976-470A-AD9E-AFBCB4C91C9E}" srcOrd="0" destOrd="0" presId="urn:microsoft.com/office/officeart/2005/8/layout/hList1"/>
    <dgm:cxn modelId="{63FA6848-CDCA-42B3-9C1B-10F11A4B8306}" type="presOf" srcId="{B8AFDEF5-8D69-412C-BDA2-812ECAA47A46}" destId="{CDB057B4-E774-4034-B2B9-E35E0EEFF741}" srcOrd="0" destOrd="0" presId="urn:microsoft.com/office/officeart/2005/8/layout/hList1"/>
    <dgm:cxn modelId="{A54A4170-9F23-4C42-97DE-C55471F1F7A2}" type="presOf" srcId="{0A0B7074-5E8A-46CC-961E-6B29D85444EE}" destId="{1D02A95A-965E-4501-9CD6-D48CEBD94C71}" srcOrd="0" destOrd="0" presId="urn:microsoft.com/office/officeart/2005/8/layout/hList1"/>
    <dgm:cxn modelId="{664E4C53-576D-44DB-9D1F-27D5C577299E}" type="presOf" srcId="{84432F11-5696-4074-B435-A02FDB4829D5}" destId="{0CC3D4DF-05B8-4617-9965-5E20FE4A10EE}" srcOrd="0" destOrd="0" presId="urn:microsoft.com/office/officeart/2005/8/layout/hList1"/>
    <dgm:cxn modelId="{72405890-AC51-4988-B97C-8E62BB308D0E}" type="presOf" srcId="{4E327991-92E0-4219-AFE8-3996BB415DFE}" destId="{50C79B59-7C86-4BD6-B869-B15A32A833C9}" srcOrd="0" destOrd="0" presId="urn:microsoft.com/office/officeart/2005/8/layout/hList1"/>
    <dgm:cxn modelId="{45C2BD9D-88C4-4883-A6BC-8DBE0B92103D}" srcId="{1EFE4916-F2F1-4D0B-8706-487E102405B5}" destId="{AE4E0CB5-7484-4492-B3DE-048BF346C0A9}" srcOrd="1" destOrd="0" parTransId="{2E5AD92A-0836-4A75-9D67-1F258BC94EE1}" sibTransId="{E2A13128-365C-4FCE-9420-D91ED098E716}"/>
    <dgm:cxn modelId="{D7EF82A6-7B8F-4B06-B885-E3F1BB03BE65}" srcId="{1EFE4916-F2F1-4D0B-8706-487E102405B5}" destId="{B8AFDEF5-8D69-412C-BDA2-812ECAA47A46}" srcOrd="2" destOrd="0" parTransId="{99972265-F002-4202-8C3B-8FBF679AF0AE}" sibTransId="{B48FA880-23A1-44DD-9092-477DCBBCEF5D}"/>
    <dgm:cxn modelId="{BF5FA1B0-0AA2-4D28-A252-665FA0AFD5C9}" srcId="{B8AFDEF5-8D69-412C-BDA2-812ECAA47A46}" destId="{0A0B7074-5E8A-46CC-961E-6B29D85444EE}" srcOrd="0" destOrd="0" parTransId="{9A08F971-735C-4129-A137-89C0A686AD03}" sibTransId="{E0B52972-9F71-4B01-B61B-EEACA28AB9AC}"/>
    <dgm:cxn modelId="{26F2C8B6-43F9-4214-9B36-074A680F00B0}" type="presOf" srcId="{5A7EBAF0-B1F8-418E-A217-55E738D5F527}" destId="{C29B94DF-FB21-4B0E-87EF-C9C4D5752EC2}" srcOrd="0" destOrd="0" presId="urn:microsoft.com/office/officeart/2005/8/layout/hList1"/>
    <dgm:cxn modelId="{BD0748E0-B43D-4A78-87F0-B05ABFB7DBA1}" srcId="{AE4E0CB5-7484-4492-B3DE-048BF346C0A9}" destId="{5A7EBAF0-B1F8-418E-A217-55E738D5F527}" srcOrd="0" destOrd="0" parTransId="{3414F75C-769C-4935-BDF6-ECB8E8A5E794}" sibTransId="{90E73AEE-B90A-437E-9E3A-F2F54FB8A744}"/>
    <dgm:cxn modelId="{A47DDBF0-AD22-4C1D-BED3-0A55A61EA299}" srcId="{4E327991-92E0-4219-AFE8-3996BB415DFE}" destId="{84432F11-5696-4074-B435-A02FDB4829D5}" srcOrd="0" destOrd="0" parTransId="{1609671A-2566-4943-9555-20B11B0007C6}" sibTransId="{6687CA1D-CACE-45F8-B3FF-F673D08D4791}"/>
    <dgm:cxn modelId="{EB5B3C22-570C-4E76-ADC5-AA492455105D}" type="presParOf" srcId="{483DF005-EB99-4BD0-9CAD-BEC91A8C98BC}" destId="{2D88F991-158B-460A-953C-F68BF4EA4F0F}" srcOrd="0" destOrd="0" presId="urn:microsoft.com/office/officeart/2005/8/layout/hList1"/>
    <dgm:cxn modelId="{8E3AB2D6-E9E1-44AF-8ECC-A2E3D356024A}" type="presParOf" srcId="{2D88F991-158B-460A-953C-F68BF4EA4F0F}" destId="{50C79B59-7C86-4BD6-B869-B15A32A833C9}" srcOrd="0" destOrd="0" presId="urn:microsoft.com/office/officeart/2005/8/layout/hList1"/>
    <dgm:cxn modelId="{4194BD42-4651-48C5-87CA-15E4305FF6C1}" type="presParOf" srcId="{2D88F991-158B-460A-953C-F68BF4EA4F0F}" destId="{0CC3D4DF-05B8-4617-9965-5E20FE4A10EE}" srcOrd="1" destOrd="0" presId="urn:microsoft.com/office/officeart/2005/8/layout/hList1"/>
    <dgm:cxn modelId="{A4B07404-F18C-48C5-8E1D-4B174CDF0D99}" type="presParOf" srcId="{483DF005-EB99-4BD0-9CAD-BEC91A8C98BC}" destId="{B05528D6-5541-47AF-8594-3E82EF1BC6DF}" srcOrd="1" destOrd="0" presId="urn:microsoft.com/office/officeart/2005/8/layout/hList1"/>
    <dgm:cxn modelId="{081DA54C-6AA0-42E0-B706-E31875ACE76B}" type="presParOf" srcId="{483DF005-EB99-4BD0-9CAD-BEC91A8C98BC}" destId="{D8B64B78-C32A-40B8-946B-E404B2CC626B}" srcOrd="2" destOrd="0" presId="urn:microsoft.com/office/officeart/2005/8/layout/hList1"/>
    <dgm:cxn modelId="{91A78A3B-8D6F-4D9E-9FB9-EC702C75A0E8}" type="presParOf" srcId="{D8B64B78-C32A-40B8-946B-E404B2CC626B}" destId="{F46B3407-8976-470A-AD9E-AFBCB4C91C9E}" srcOrd="0" destOrd="0" presId="urn:microsoft.com/office/officeart/2005/8/layout/hList1"/>
    <dgm:cxn modelId="{CB5B58CA-8D61-49C1-AFE5-880E5101AF12}" type="presParOf" srcId="{D8B64B78-C32A-40B8-946B-E404B2CC626B}" destId="{C29B94DF-FB21-4B0E-87EF-C9C4D5752EC2}" srcOrd="1" destOrd="0" presId="urn:microsoft.com/office/officeart/2005/8/layout/hList1"/>
    <dgm:cxn modelId="{B222F701-35B2-446B-A179-61DC3B592D1B}" type="presParOf" srcId="{483DF005-EB99-4BD0-9CAD-BEC91A8C98BC}" destId="{3F8F95E6-5489-4901-8DAD-612A4D2D47B8}" srcOrd="3" destOrd="0" presId="urn:microsoft.com/office/officeart/2005/8/layout/hList1"/>
    <dgm:cxn modelId="{74742789-F2CA-41A9-8FEB-74E7F5B955E9}" type="presParOf" srcId="{483DF005-EB99-4BD0-9CAD-BEC91A8C98BC}" destId="{4B6085A4-4342-49BF-8632-99A7B6FFB4A9}" srcOrd="4" destOrd="0" presId="urn:microsoft.com/office/officeart/2005/8/layout/hList1"/>
    <dgm:cxn modelId="{A26734D9-563C-4C16-8537-F82C54CF4434}" type="presParOf" srcId="{4B6085A4-4342-49BF-8632-99A7B6FFB4A9}" destId="{CDB057B4-E774-4034-B2B9-E35E0EEFF741}" srcOrd="0" destOrd="0" presId="urn:microsoft.com/office/officeart/2005/8/layout/hList1"/>
    <dgm:cxn modelId="{6F233E52-890E-4C95-B3BA-0ED403D7055B}" type="presParOf" srcId="{4B6085A4-4342-49BF-8632-99A7B6FFB4A9}" destId="{1D02A95A-965E-4501-9CD6-D48CEBD94C71}"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667"/>
        <a:chOff x="0" y="0"/>
        <a:chExt cx="8128000" cy="5418667"/>
      </a:xfrm>
    </dsp:grpSpPr>
    <dsp:sp modelId="{A204CACA-38C9-449E-8D18-A05F996CE108}">
      <dsp:nvSpPr>
        <dsp:cNvPr id="3" name="Rounded Rectangle 2"/>
        <dsp:cNvSpPr/>
      </dsp:nvSpPr>
      <dsp:spPr bwMode="white">
        <a:xfrm>
          <a:off x="2370675" y="0"/>
          <a:ext cx="3386650" cy="225777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buNone/>
          </a:pPr>
          <a:r>
            <a:rPr lang="en-US" dirty="0">
              <a:solidFill>
                <a:srgbClr val="FF0000"/>
              </a:solidFill>
            </a:rPr>
            <a:t>Functional Component</a:t>
          </a:r>
          <a:br>
            <a:rPr lang="en-IN" dirty="0"/>
          </a:br>
          <a:endParaRPr lang="en-IN" dirty="0"/>
        </a:p>
      </dsp:txBody>
      <dsp:txXfrm>
        <a:off x="2370675" y="0"/>
        <a:ext cx="3386650" cy="2257778"/>
      </dsp:txXfrm>
    </dsp:sp>
    <dsp:sp modelId="{57D5D6AB-EF2F-490F-A54B-304FBEFBEC84}">
      <dsp:nvSpPr>
        <dsp:cNvPr id="4" name="Freeform 3"/>
        <dsp:cNvSpPr/>
      </dsp:nvSpPr>
      <dsp:spPr bwMode="white">
        <a:xfrm>
          <a:off x="1862678" y="2257778"/>
          <a:ext cx="2201322" cy="903111"/>
        </a:xfrm>
        <a:custGeom>
          <a:avLst/>
          <a:gdLst/>
          <a:ahLst/>
          <a:cxnLst/>
          <a:pathLst>
            <a:path w="3467" h="1422">
              <a:moveTo>
                <a:pt x="3467" y="0"/>
              </a:moveTo>
              <a:lnTo>
                <a:pt x="3467" y="711"/>
              </a:lnTo>
              <a:lnTo>
                <a:pt x="0" y="711"/>
              </a:lnTo>
              <a:lnTo>
                <a:pt x="0" y="1422"/>
              </a:lnTo>
            </a:path>
          </a:pathLst>
        </a:custGeom>
      </dsp:spPr>
      <dsp:style>
        <a:lnRef idx="2">
          <a:schemeClr val="accent1">
            <a:shade val="60000"/>
          </a:schemeClr>
        </a:lnRef>
        <a:fillRef idx="0">
          <a:schemeClr val="accent1"/>
        </a:fillRef>
        <a:effectRef idx="0">
          <a:scrgbClr r="0" g="0" b="0"/>
        </a:effectRef>
        <a:fontRef idx="minor"/>
      </dsp:style>
      <dsp:txXfrm>
        <a:off x="1862678" y="2257778"/>
        <a:ext cx="2201322" cy="903111"/>
      </dsp:txXfrm>
    </dsp:sp>
    <dsp:sp modelId="{CEF73D0C-48F6-4DB2-A821-6FF68F13CFCA}">
      <dsp:nvSpPr>
        <dsp:cNvPr id="5" name="Rounded Rectangle 4"/>
        <dsp:cNvSpPr/>
      </dsp:nvSpPr>
      <dsp:spPr bwMode="white">
        <a:xfrm>
          <a:off x="169353" y="3160889"/>
          <a:ext cx="3386650" cy="225777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buFont typeface="Arial" panose="020B0604020202020204" pitchFamily="34" charset="0"/>
            <a:buChar char="•"/>
          </a:pPr>
          <a:r>
            <a:rPr lang="en-US" dirty="0">
              <a:solidFill>
                <a:schemeClr val="accent4">
                  <a:lumMod val="50000"/>
                </a:schemeClr>
              </a:solidFill>
            </a:rPr>
            <a:t>SKELETAL UNIT </a:t>
          </a:r>
          <a:endParaRPr lang="en-US" dirty="0">
            <a:solidFill>
              <a:schemeClr val="accent4">
                <a:lumMod val="50000"/>
              </a:schemeClr>
            </a:solidFill>
          </a:endParaRPr>
        </a:p>
        <a:p>
          <a:pPr lvl="0">
            <a:lnSpc>
              <a:spcPct val="100000"/>
            </a:lnSpc>
            <a:spcBef>
              <a:spcPct val="0"/>
            </a:spcBef>
            <a:spcAft>
              <a:spcPct val="35000"/>
            </a:spcAft>
            <a:buFont typeface="Arial" panose="020B0604020202020204" pitchFamily="34" charset="0"/>
            <a:buChar char="•"/>
          </a:pPr>
          <a:r>
            <a:rPr lang="en-US" dirty="0">
              <a:solidFill>
                <a:srgbClr val="002060"/>
              </a:solidFill>
            </a:rPr>
            <a:t>MICRO     MACRO</a:t>
          </a:r>
          <a:endParaRPr lang="en-IN" dirty="0"/>
        </a:p>
      </dsp:txBody>
      <dsp:txXfrm>
        <a:off x="169353" y="3160889"/>
        <a:ext cx="3386650" cy="2257778"/>
      </dsp:txXfrm>
    </dsp:sp>
    <dsp:sp modelId="{0BA4DAA3-8DAD-4EFC-B7AB-DC1543C1EA45}">
      <dsp:nvSpPr>
        <dsp:cNvPr id="6" name="Freeform 5"/>
        <dsp:cNvSpPr/>
      </dsp:nvSpPr>
      <dsp:spPr bwMode="white">
        <a:xfrm>
          <a:off x="4064000" y="2257778"/>
          <a:ext cx="2201322" cy="903111"/>
        </a:xfrm>
        <a:custGeom>
          <a:avLst/>
          <a:gdLst/>
          <a:ahLst/>
          <a:cxnLst/>
          <a:pathLst>
            <a:path w="3467" h="1422">
              <a:moveTo>
                <a:pt x="0" y="0"/>
              </a:moveTo>
              <a:lnTo>
                <a:pt x="0" y="711"/>
              </a:lnTo>
              <a:lnTo>
                <a:pt x="3467" y="711"/>
              </a:lnTo>
              <a:lnTo>
                <a:pt x="3467" y="1422"/>
              </a:lnTo>
            </a:path>
          </a:pathLst>
        </a:custGeom>
      </dsp:spPr>
      <dsp:style>
        <a:lnRef idx="2">
          <a:schemeClr val="accent1">
            <a:shade val="60000"/>
          </a:schemeClr>
        </a:lnRef>
        <a:fillRef idx="0">
          <a:schemeClr val="accent1"/>
        </a:fillRef>
        <a:effectRef idx="0">
          <a:scrgbClr r="0" g="0" b="0"/>
        </a:effectRef>
        <a:fontRef idx="minor"/>
      </dsp:style>
      <dsp:txXfrm>
        <a:off x="4064000" y="2257778"/>
        <a:ext cx="2201322" cy="903111"/>
      </dsp:txXfrm>
    </dsp:sp>
    <dsp:sp modelId="{AB3219BA-F894-41C5-A4D8-12478C730CEA}">
      <dsp:nvSpPr>
        <dsp:cNvPr id="7" name="Rounded Rectangle 6"/>
        <dsp:cNvSpPr/>
      </dsp:nvSpPr>
      <dsp:spPr bwMode="white">
        <a:xfrm>
          <a:off x="4571997" y="3160889"/>
          <a:ext cx="3386650" cy="225777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dirty="0">
              <a:solidFill>
                <a:schemeClr val="accent4">
                  <a:lumMod val="50000"/>
                </a:schemeClr>
              </a:solidFill>
            </a:rPr>
            <a:t>FUNCTIONAL  MATRIX</a:t>
          </a:r>
          <a:endParaRPr lang="en-US" dirty="0">
            <a:solidFill>
              <a:schemeClr val="accent4">
                <a:lumMod val="50000"/>
              </a:schemeClr>
            </a:solidFill>
          </a:endParaRPr>
        </a:p>
        <a:p>
          <a:pPr lvl="0">
            <a:lnSpc>
              <a:spcPct val="100000"/>
            </a:lnSpc>
            <a:spcBef>
              <a:spcPct val="0"/>
            </a:spcBef>
            <a:spcAft>
              <a:spcPct val="35000"/>
            </a:spcAft>
          </a:pPr>
          <a:r>
            <a:rPr lang="en-US" dirty="0">
              <a:solidFill>
                <a:srgbClr val="002060"/>
              </a:solidFill>
            </a:rPr>
            <a:t>PERIOSTEAL</a:t>
          </a:r>
          <a:endParaRPr lang="en-US" dirty="0">
            <a:solidFill>
              <a:srgbClr val="002060"/>
            </a:solidFill>
          </a:endParaRPr>
        </a:p>
        <a:p>
          <a:pPr lvl="0">
            <a:lnSpc>
              <a:spcPct val="100000"/>
            </a:lnSpc>
            <a:spcBef>
              <a:spcPct val="0"/>
            </a:spcBef>
            <a:spcAft>
              <a:spcPct val="35000"/>
            </a:spcAft>
          </a:pPr>
          <a:r>
            <a:rPr lang="en-US" dirty="0">
              <a:solidFill>
                <a:srgbClr val="002060"/>
              </a:solidFill>
            </a:rPr>
            <a:t>CAPSULAR </a:t>
          </a:r>
        </a:p>
      </dsp:txBody>
      <dsp:txXfrm>
        <a:off x="4571997" y="3160889"/>
        <a:ext cx="3386650" cy="2257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27026" cy="5715000"/>
        <a:chOff x="0" y="0"/>
        <a:chExt cx="10827026" cy="5715000"/>
      </a:xfrm>
    </dsp:grpSpPr>
    <dsp:sp modelId="{50C79B59-7C86-4BD6-B869-B15A32A833C9}">
      <dsp:nvSpPr>
        <dsp:cNvPr id="3" name="Rectangles 2"/>
        <dsp:cNvSpPr/>
      </dsp:nvSpPr>
      <dsp:spPr bwMode="white">
        <a:xfrm>
          <a:off x="26506" y="285918"/>
          <a:ext cx="3300923" cy="892800"/>
        </a:xfrm>
        <a:prstGeom prst="rect">
          <a:avLst/>
        </a:prstGeom>
      </dsp:spPr>
      <dsp:style>
        <a:lnRef idx="2">
          <a:schemeClr val="dk2"/>
        </a:lnRef>
        <a:fillRef idx="1">
          <a:schemeClr val="dk2"/>
        </a:fillRef>
        <a:effectRef idx="0">
          <a:scrgbClr r="0" g="0" b="0"/>
        </a:effectRef>
        <a:fontRef idx="minor">
          <a:schemeClr val="lt1"/>
        </a:fontRef>
      </dsp:style>
      <dsp:txBody>
        <a:bodyPr lIns="220472" tIns="125984" rIns="220472" bIns="12598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b="1" dirty="0"/>
            <a:t>Developmentally</a:t>
          </a:r>
          <a:endParaRPr lang="en-US" dirty="0"/>
        </a:p>
      </dsp:txBody>
      <dsp:txXfrm>
        <a:off x="26506" y="285918"/>
        <a:ext cx="3300923" cy="892800"/>
      </dsp:txXfrm>
    </dsp:sp>
    <dsp:sp modelId="{0CC3D4DF-05B8-4617-9965-5E20FE4A10EE}">
      <dsp:nvSpPr>
        <dsp:cNvPr id="4" name="Rectangles 3"/>
        <dsp:cNvSpPr/>
      </dsp:nvSpPr>
      <dsp:spPr bwMode="white">
        <a:xfrm>
          <a:off x="0" y="1205225"/>
          <a:ext cx="3300923" cy="4197350"/>
        </a:xfrm>
        <a:prstGeom prst="rect">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lIns="165354" tIns="165354" rIns="220472" bIns="248031" anchor="t"/>
        <a:lstStyle>
          <a:lvl1pPr algn="l">
            <a:defRPr sz="3100"/>
          </a:lvl1pPr>
          <a:lvl2pPr marL="285750" indent="-285750" algn="l">
            <a:defRPr sz="3100"/>
          </a:lvl2pPr>
          <a:lvl3pPr marL="571500" indent="-285750" algn="l">
            <a:defRPr sz="3100"/>
          </a:lvl3pPr>
          <a:lvl4pPr marL="857250" indent="-285750" algn="l">
            <a:defRPr sz="3100"/>
          </a:lvl4pPr>
          <a:lvl5pPr marL="1143000" indent="-285750" algn="l">
            <a:defRPr sz="3100"/>
          </a:lvl5pPr>
          <a:lvl6pPr marL="1428750" indent="-285750" algn="l">
            <a:defRPr sz="3100"/>
          </a:lvl6pPr>
          <a:lvl7pPr marL="1714500" indent="-285750" algn="l">
            <a:defRPr sz="3100"/>
          </a:lvl7pPr>
          <a:lvl8pPr marL="2000250" indent="-285750" algn="l">
            <a:defRPr sz="3100"/>
          </a:lvl8pPr>
          <a:lvl9pPr marL="2286000" indent="-285750" algn="l">
            <a:defRPr sz="3100"/>
          </a:lvl9pPr>
        </a:lstStyle>
        <a:p>
          <a:pPr lvl="1">
            <a:lnSpc>
              <a:spcPct val="100000"/>
            </a:lnSpc>
            <a:spcBef>
              <a:spcPct val="0"/>
            </a:spcBef>
            <a:spcAft>
              <a:spcPct val="15000"/>
            </a:spcAft>
            <a:buChar char="•"/>
          </a:pPr>
          <a:r>
            <a:rPr lang="en-US" dirty="0">
              <a:solidFill>
                <a:schemeClr val="dk1"/>
              </a:solidFill>
            </a:rPr>
            <a:t>it is an untrained self-</a:t>
          </a:r>
          <a:r>
            <a:rPr lang="en-US" dirty="0" err="1">
              <a:solidFill>
                <a:schemeClr val="dk1"/>
              </a:solidFill>
            </a:rPr>
            <a:t>organised</a:t>
          </a:r>
          <a:r>
            <a:rPr lang="en-US" dirty="0">
              <a:solidFill>
                <a:schemeClr val="dk1"/>
              </a:solidFill>
            </a:rPr>
            <a:t> &amp; self-adapting and epigenetically regulated system</a:t>
          </a:r>
          <a:endParaRPr>
            <a:solidFill>
              <a:schemeClr val="dk1"/>
            </a:solidFill>
          </a:endParaRPr>
        </a:p>
      </dsp:txBody>
      <dsp:txXfrm>
        <a:off x="0" y="1205225"/>
        <a:ext cx="3300923" cy="4197350"/>
      </dsp:txXfrm>
    </dsp:sp>
    <dsp:sp modelId="{F46B3407-8976-470A-AD9E-AFBCB4C91C9E}">
      <dsp:nvSpPr>
        <dsp:cNvPr id="5" name="Rectangles 4"/>
        <dsp:cNvSpPr/>
      </dsp:nvSpPr>
      <dsp:spPr bwMode="white">
        <a:xfrm>
          <a:off x="3763052" y="312425"/>
          <a:ext cx="3300923" cy="892800"/>
        </a:xfrm>
        <a:prstGeom prst="rect">
          <a:avLst/>
        </a:prstGeom>
      </dsp:spPr>
      <dsp:style>
        <a:lnRef idx="2">
          <a:schemeClr val="dk2"/>
        </a:lnRef>
        <a:fillRef idx="1">
          <a:schemeClr val="dk2"/>
        </a:fillRef>
        <a:effectRef idx="0">
          <a:scrgbClr r="0" g="0" b="0"/>
        </a:effectRef>
        <a:fontRef idx="minor">
          <a:schemeClr val="lt1"/>
        </a:fontRef>
      </dsp:style>
      <dsp:txBody>
        <a:bodyPr lIns="220472" tIns="125984" rIns="220472" bIns="12598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b="1" dirty="0"/>
            <a:t>Operationally</a:t>
          </a:r>
          <a:endParaRPr lang="en-US" dirty="0"/>
        </a:p>
      </dsp:txBody>
      <dsp:txXfrm>
        <a:off x="3763052" y="312425"/>
        <a:ext cx="3300923" cy="892800"/>
      </dsp:txXfrm>
    </dsp:sp>
    <dsp:sp modelId="{C29B94DF-FB21-4B0E-87EF-C9C4D5752EC2}">
      <dsp:nvSpPr>
        <dsp:cNvPr id="6" name="Rectangles 5"/>
        <dsp:cNvSpPr/>
      </dsp:nvSpPr>
      <dsp:spPr bwMode="white">
        <a:xfrm>
          <a:off x="3763052" y="1205225"/>
          <a:ext cx="3300923" cy="4197350"/>
        </a:xfrm>
        <a:prstGeom prst="rect">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lIns="165354" tIns="165354" rIns="220472" bIns="248031" anchor="t"/>
        <a:lstStyle>
          <a:lvl1pPr algn="l">
            <a:defRPr sz="3100"/>
          </a:lvl1pPr>
          <a:lvl2pPr marL="285750" indent="-285750" algn="l">
            <a:defRPr sz="3100"/>
          </a:lvl2pPr>
          <a:lvl3pPr marL="571500" indent="-285750" algn="l">
            <a:defRPr sz="3100"/>
          </a:lvl3pPr>
          <a:lvl4pPr marL="857250" indent="-285750" algn="l">
            <a:defRPr sz="3100"/>
          </a:lvl4pPr>
          <a:lvl5pPr marL="1143000" indent="-285750" algn="l">
            <a:defRPr sz="3100"/>
          </a:lvl5pPr>
          <a:lvl6pPr marL="1428750" indent="-285750" algn="l">
            <a:defRPr sz="3100"/>
          </a:lvl6pPr>
          <a:lvl7pPr marL="1714500" indent="-285750" algn="l">
            <a:defRPr sz="3100"/>
          </a:lvl7pPr>
          <a:lvl8pPr marL="2000250" indent="-285750" algn="l">
            <a:defRPr sz="3100"/>
          </a:lvl8pPr>
          <a:lvl9pPr marL="2286000" indent="-285750" algn="l">
            <a:defRPr sz="3100"/>
          </a:lvl9pPr>
        </a:lstStyle>
        <a:p>
          <a:pPr lvl="1">
            <a:lnSpc>
              <a:spcPct val="100000"/>
            </a:lnSpc>
            <a:spcBef>
              <a:spcPct val="0"/>
            </a:spcBef>
            <a:spcAft>
              <a:spcPct val="15000"/>
            </a:spcAft>
            <a:buChar char="•"/>
          </a:pPr>
          <a:r>
            <a:rPr lang="en-US" dirty="0">
              <a:solidFill>
                <a:schemeClr val="dk1"/>
              </a:solidFill>
            </a:rPr>
            <a:t> it is a stable, </a:t>
          </a:r>
          <a:r>
            <a:rPr lang="en-US" dirty="0" err="1">
              <a:solidFill>
                <a:schemeClr val="dk1"/>
              </a:solidFill>
            </a:rPr>
            <a:t>dyanamic</a:t>
          </a:r>
          <a:r>
            <a:rPr lang="en-US" dirty="0">
              <a:solidFill>
                <a:schemeClr val="dk1"/>
              </a:solidFill>
            </a:rPr>
            <a:t> system that exhibits oscillatory behavior permitting feedback</a:t>
          </a:r>
          <a:endParaRPr>
            <a:solidFill>
              <a:schemeClr val="dk1"/>
            </a:solidFill>
          </a:endParaRPr>
        </a:p>
      </dsp:txBody>
      <dsp:txXfrm>
        <a:off x="3763052" y="1205225"/>
        <a:ext cx="3300923" cy="4197350"/>
      </dsp:txXfrm>
    </dsp:sp>
    <dsp:sp modelId="{CDB057B4-E774-4034-B2B9-E35E0EEFF741}">
      <dsp:nvSpPr>
        <dsp:cNvPr id="7" name="Rectangles 6"/>
        <dsp:cNvSpPr/>
      </dsp:nvSpPr>
      <dsp:spPr bwMode="white">
        <a:xfrm>
          <a:off x="7526103" y="312425"/>
          <a:ext cx="3300923" cy="892800"/>
        </a:xfrm>
        <a:prstGeom prst="rect">
          <a:avLst/>
        </a:prstGeom>
      </dsp:spPr>
      <dsp:style>
        <a:lnRef idx="2">
          <a:schemeClr val="dk2"/>
        </a:lnRef>
        <a:fillRef idx="1">
          <a:schemeClr val="dk2"/>
        </a:fillRef>
        <a:effectRef idx="0">
          <a:scrgbClr r="0" g="0" b="0"/>
        </a:effectRef>
        <a:fontRef idx="minor">
          <a:schemeClr val="lt1"/>
        </a:fontRef>
      </dsp:style>
      <dsp:txBody>
        <a:bodyPr lIns="220472" tIns="125984" rIns="220472" bIns="12598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en-US" b="1"/>
            <a:t>Structurally</a:t>
          </a:r>
          <a:endParaRPr lang="en-US"/>
        </a:p>
      </dsp:txBody>
      <dsp:txXfrm>
        <a:off x="7526103" y="312425"/>
        <a:ext cx="3300923" cy="892800"/>
      </dsp:txXfrm>
    </dsp:sp>
    <dsp:sp modelId="{1D02A95A-965E-4501-9CD6-D48CEBD94C71}">
      <dsp:nvSpPr>
        <dsp:cNvPr id="8" name="Rectangles 7"/>
        <dsp:cNvSpPr/>
      </dsp:nvSpPr>
      <dsp:spPr bwMode="white">
        <a:xfrm>
          <a:off x="7526103" y="1205225"/>
          <a:ext cx="3300923" cy="4197350"/>
        </a:xfrm>
        <a:prstGeom prst="rect">
          <a:avLst/>
        </a:prstGeom>
      </dsp:spPr>
      <dsp:style>
        <a:lnRef idx="2">
          <a:schemeClr val="dk2">
            <a:alpha val="90000"/>
            <a:tint val="40000"/>
          </a:schemeClr>
        </a:lnRef>
        <a:fillRef idx="1">
          <a:schemeClr val="dk2">
            <a:alpha val="90000"/>
            <a:tint val="40000"/>
          </a:schemeClr>
        </a:fillRef>
        <a:effectRef idx="0">
          <a:scrgbClr r="0" g="0" b="0"/>
        </a:effectRef>
        <a:fontRef idx="minor"/>
      </dsp:style>
      <dsp:txBody>
        <a:bodyPr lIns="165354" tIns="165354" rIns="220472" bIns="248031" anchor="t"/>
        <a:lstStyle>
          <a:lvl1pPr algn="l">
            <a:defRPr sz="3100"/>
          </a:lvl1pPr>
          <a:lvl2pPr marL="285750" indent="-285750" algn="l">
            <a:defRPr sz="3100"/>
          </a:lvl2pPr>
          <a:lvl3pPr marL="571500" indent="-285750" algn="l">
            <a:defRPr sz="3100"/>
          </a:lvl3pPr>
          <a:lvl4pPr marL="857250" indent="-285750" algn="l">
            <a:defRPr sz="3100"/>
          </a:lvl4pPr>
          <a:lvl5pPr marL="1143000" indent="-285750" algn="l">
            <a:defRPr sz="3100"/>
          </a:lvl5pPr>
          <a:lvl6pPr marL="1428750" indent="-285750" algn="l">
            <a:defRPr sz="3100"/>
          </a:lvl6pPr>
          <a:lvl7pPr marL="1714500" indent="-285750" algn="l">
            <a:defRPr sz="3100"/>
          </a:lvl7pPr>
          <a:lvl8pPr marL="2000250" indent="-285750" algn="l">
            <a:defRPr sz="3100"/>
          </a:lvl8pPr>
          <a:lvl9pPr marL="2286000" indent="-285750" algn="l">
            <a:defRPr sz="3100"/>
          </a:lvl9pPr>
        </a:lstStyle>
        <a:p>
          <a:pPr lvl="1">
            <a:lnSpc>
              <a:spcPct val="100000"/>
            </a:lnSpc>
            <a:spcBef>
              <a:spcPct val="0"/>
            </a:spcBef>
            <a:spcAft>
              <a:spcPct val="15000"/>
            </a:spcAft>
            <a:buChar char="•"/>
          </a:pPr>
          <a:r>
            <a:rPr lang="en-US" dirty="0">
              <a:solidFill>
                <a:schemeClr val="dk1"/>
              </a:solidFill>
            </a:rPr>
            <a:t>an osseous CCN is non modular i.e. permits discrete processing of differential signals</a:t>
          </a:r>
          <a:endParaRPr>
            <a:solidFill>
              <a:schemeClr val="dk1"/>
            </a:solidFill>
          </a:endParaRPr>
        </a:p>
      </dsp:txBody>
      <dsp:txXfrm>
        <a:off x="7526103" y="1205225"/>
        <a:ext cx="3300923" cy="41973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74E432-2574-4030-A8D1-EFC417E280F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A74E432-2574-4030-A8D1-EFC417E280F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A74E432-2574-4030-A8D1-EFC417E280F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A74E432-2574-4030-A8D1-EFC417E280F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A74E432-2574-4030-A8D1-EFC417E280F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FA74E432-2574-4030-A8D1-EFC417E280F2}"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FA74E432-2574-4030-A8D1-EFC417E280F2}"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4E432-2574-4030-A8D1-EFC417E280F2}"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4E432-2574-4030-A8D1-EFC417E280F2}"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A74E432-2574-4030-A8D1-EFC417E280F2}"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A74E432-2574-4030-A8D1-EFC417E280F2}"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F657843-125C-4BB2-9C31-487EEE71999D}"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4E432-2574-4030-A8D1-EFC417E280F2}"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57843-125C-4BB2-9C31-487EEE71999D}" type="slidenum">
              <a:rPr lang="en-IN" smtClean="0"/>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4200"/>
            <a:ext cx="9144000" cy="2428875"/>
          </a:xfrm>
        </p:spPr>
        <p:txBody>
          <a:bodyPr>
            <a:noAutofit/>
          </a:bodyPr>
          <a:lstStyle/>
          <a:p>
            <a:r>
              <a:rPr lang="en-US" sz="4400" b="1" dirty="0">
                <a:latin typeface="Times New Roman" panose="02020603050405020304" pitchFamily="18" charset="0"/>
                <a:cs typeface="Times New Roman" panose="02020603050405020304" pitchFamily="18" charset="0"/>
              </a:rPr>
              <a:t>Theories of Growth and Development</a:t>
            </a:r>
            <a:br>
              <a:rPr lang="en-US" sz="4400" b="1" dirty="0">
                <a:latin typeface="Times New Roman" panose="02020603050405020304" pitchFamily="18" charset="0"/>
                <a:cs typeface="Times New Roman" panose="02020603050405020304" pitchFamily="18" charset="0"/>
              </a:rPr>
            </a:br>
            <a:endParaRPr lang="en-IN"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0330" y="418502"/>
            <a:ext cx="5605670" cy="3722412"/>
          </a:xfrm>
          <a:prstGeom prst="rect">
            <a:avLst/>
          </a:prstGeom>
        </p:spPr>
      </p:pic>
      <p:sp>
        <p:nvSpPr>
          <p:cNvPr id="4" name="TextBox 3"/>
          <p:cNvSpPr txBox="1"/>
          <p:nvPr/>
        </p:nvSpPr>
        <p:spPr>
          <a:xfrm>
            <a:off x="6241774" y="742122"/>
            <a:ext cx="5605670"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t>Increase  in the size of the cranial vault takes place via primary growth of bone at the </a:t>
            </a:r>
            <a:r>
              <a:rPr lang="en-US" sz="2400" dirty="0" err="1"/>
              <a:t>sutures,forces</a:t>
            </a:r>
            <a:r>
              <a:rPr lang="en-US" sz="2400" dirty="0"/>
              <a:t> the bones of the vault away from each other</a:t>
            </a:r>
            <a:endParaRPr lang="en-US" sz="2400" dirty="0"/>
          </a:p>
          <a:p>
            <a:pPr marL="285750" indent="-285750">
              <a:buFont typeface="Arial" panose="020B0604020202020204" pitchFamily="34" charset="0"/>
              <a:buChar char="•"/>
            </a:pPr>
            <a:r>
              <a:rPr lang="en-US" sz="2400" dirty="0"/>
              <a:t>Growth of the mid face takes place via intrinsically determined sutural expansion of the </a:t>
            </a:r>
            <a:r>
              <a:rPr lang="en-US" sz="2400" dirty="0" err="1"/>
              <a:t>circummaxillary</a:t>
            </a:r>
            <a:r>
              <a:rPr lang="en-US" sz="2400" dirty="0"/>
              <a:t> sutures </a:t>
            </a:r>
            <a:r>
              <a:rPr lang="en-US" sz="2400" dirty="0" err="1"/>
              <a:t>system,which</a:t>
            </a:r>
            <a:r>
              <a:rPr lang="en-US" sz="2400" dirty="0"/>
              <a:t> forces the mid face downward and forward</a:t>
            </a:r>
            <a:endParaRPr lang="en-US" sz="2400" dirty="0"/>
          </a:p>
          <a:p>
            <a:pPr marL="285750" indent="-285750">
              <a:buFont typeface="Arial" panose="020B0604020202020204" pitchFamily="34" charset="0"/>
              <a:buChar char="•"/>
            </a:pPr>
            <a:r>
              <a:rPr lang="en-US" sz="2400" dirty="0"/>
              <a:t>Mandibular growth takes place via intrinsically determined growth of the cartilage of the mandibular </a:t>
            </a:r>
            <a:r>
              <a:rPr lang="en-US" sz="2400" dirty="0" err="1"/>
              <a:t>condyle,which</a:t>
            </a:r>
            <a:r>
              <a:rPr lang="en-US" sz="2400" dirty="0"/>
              <a:t> pushes the mandible downward and forward</a:t>
            </a:r>
            <a:endParaRPr lang="en-US" sz="2400" dirty="0"/>
          </a:p>
          <a:p>
            <a:pPr marL="285750" indent="-285750">
              <a:buFont typeface="Arial" panose="020B0604020202020204" pitchFamily="34" charset="0"/>
              <a:buChar char="•"/>
            </a:pPr>
            <a:endParaRPr lang="en-IN" dirty="0"/>
          </a:p>
        </p:txBody>
      </p:sp>
      <p:sp>
        <p:nvSpPr>
          <p:cNvPr id="6" name="TextBox 5"/>
          <p:cNvSpPr txBox="1"/>
          <p:nvPr/>
        </p:nvSpPr>
        <p:spPr>
          <a:xfrm>
            <a:off x="119270" y="4625009"/>
            <a:ext cx="5738191" cy="1815882"/>
          </a:xfrm>
          <a:prstGeom prst="rect">
            <a:avLst/>
          </a:prstGeom>
          <a:noFill/>
        </p:spPr>
        <p:txBody>
          <a:bodyPr wrap="square" rtlCol="0">
            <a:spAutoFit/>
          </a:bodyPr>
          <a:lstStyle/>
          <a:p>
            <a:r>
              <a:rPr lang="en-US" sz="2800" dirty="0">
                <a:solidFill>
                  <a:schemeClr val="tx2">
                    <a:lumMod val="75000"/>
                  </a:schemeClr>
                </a:solidFill>
              </a:rPr>
              <a:t>SCHEMATIC REPRESENTATION OF THE SUTURAL THEORY OF CRANIOFACIAL GROWTH USING THE CRANIAL VAULT AS A MODEL</a:t>
            </a:r>
            <a:endParaRPr lang="en-IN" sz="2800" dirty="0">
              <a:solidFill>
                <a:schemeClr val="tx2">
                  <a:lumMod val="75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04" y="338621"/>
            <a:ext cx="10515600" cy="1325563"/>
          </a:xfrm>
        </p:spPr>
        <p:txBody>
          <a:bodyPr>
            <a:normAutofit fontScale="90000"/>
          </a:bodyPr>
          <a:lstStyle/>
          <a:p>
            <a:r>
              <a:rPr lang="en-US" sz="4400" b="1" i="1" dirty="0">
                <a:solidFill>
                  <a:schemeClr val="tx2">
                    <a:lumMod val="75000"/>
                  </a:schemeClr>
                </a:solidFill>
                <a:latin typeface="Bahnschrift" panose="020B0502040204020203" pitchFamily="34" charset="0"/>
              </a:rPr>
              <a:t>RESOLVING SYNTHESIS</a:t>
            </a:r>
            <a:br>
              <a:rPr lang="en-US" sz="4400" b="1" i="1" dirty="0">
                <a:latin typeface="Bahnschrift" panose="020B0502040204020203" pitchFamily="34" charset="0"/>
              </a:rPr>
            </a:br>
            <a:endParaRPr lang="en-IN" dirty="0">
              <a:latin typeface="Bahnschrift" panose="020B0502040204020203" pitchFamily="34" charset="0"/>
            </a:endParaRPr>
          </a:p>
        </p:txBody>
      </p:sp>
      <p:sp>
        <p:nvSpPr>
          <p:cNvPr id="3" name="Content Placeholder 2"/>
          <p:cNvSpPr>
            <a:spLocks noGrp="1"/>
          </p:cNvSpPr>
          <p:nvPr>
            <p:ph idx="1"/>
          </p:nvPr>
        </p:nvSpPr>
        <p:spPr/>
        <p:txBody>
          <a:bodyPr/>
          <a:lstStyle/>
          <a:p>
            <a:r>
              <a:rPr lang="en-US" sz="2800" dirty="0"/>
              <a:t>It argues that morphogenesis is regulated (controlled, caused) by the activity of both genomic and epigenetic processes and mechanisms.</a:t>
            </a:r>
            <a:endParaRPr lang="en-US" sz="2800" dirty="0"/>
          </a:p>
          <a:p>
            <a:r>
              <a:rPr lang="en-US" sz="2800" dirty="0"/>
              <a:t>Their integrated activities provide the necessary and sufficient causes of growth and development.</a:t>
            </a:r>
            <a:endParaRPr lang="en-US" sz="2800" dirty="0"/>
          </a:p>
          <a:p>
            <a:endParaRPr lang="en-IN"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18" y="539818"/>
            <a:ext cx="10515600" cy="1325563"/>
          </a:xfrm>
        </p:spPr>
        <p:txBody>
          <a:bodyPr>
            <a:normAutofit fontScale="90000"/>
          </a:bodyPr>
          <a:lstStyle/>
          <a:p>
            <a:r>
              <a:rPr lang="en-US" sz="4400" dirty="0">
                <a:solidFill>
                  <a:schemeClr val="tx2">
                    <a:lumMod val="75000"/>
                  </a:schemeClr>
                </a:solidFill>
                <a:latin typeface="Bahnschrift" panose="020B0502040204020203" pitchFamily="34" charset="0"/>
              </a:rPr>
              <a:t>CONCLUSION: </a:t>
            </a:r>
            <a:br>
              <a:rPr lang="en-US" sz="4400" dirty="0">
                <a:solidFill>
                  <a:schemeClr val="tx2">
                    <a:lumMod val="75000"/>
                  </a:schemeClr>
                </a:solidFill>
                <a:latin typeface="Bahnschrift" panose="020B0502040204020203" pitchFamily="34" charset="0"/>
              </a:rPr>
            </a:br>
            <a:endParaRPr lang="en-IN" dirty="0">
              <a:solidFill>
                <a:schemeClr val="tx2">
                  <a:lumMod val="75000"/>
                </a:schemeClr>
              </a:solidFill>
              <a:latin typeface="Bahnschrift" panose="020B0502040204020203" pitchFamily="34" charset="0"/>
            </a:endParaRPr>
          </a:p>
        </p:txBody>
      </p:sp>
      <p:sp>
        <p:nvSpPr>
          <p:cNvPr id="4" name="Content Placeholder 3"/>
          <p:cNvSpPr>
            <a:spLocks noGrp="1"/>
          </p:cNvSpPr>
          <p:nvPr>
            <p:ph idx="1"/>
          </p:nvPr>
        </p:nvSpPr>
        <p:spPr>
          <a:xfrm>
            <a:off x="838200" y="1865381"/>
            <a:ext cx="10515600" cy="2658164"/>
          </a:xfrm>
          <a:prstGeom prst="rect">
            <a:avLst/>
          </a:prstGeom>
        </p:spPr>
        <p:txBody>
          <a:bodyPr wrap="square">
            <a:spAutoFit/>
          </a:bodyPr>
          <a:lstStyle/>
          <a:p>
            <a:endParaRPr lang="en-US" sz="3200" dirty="0"/>
          </a:p>
          <a:p>
            <a:r>
              <a:rPr lang="en-US" sz="2400" dirty="0"/>
              <a:t>There is no reason for conflict between the genomic and epigenetic hypotheses of ontogenetic regulation when it is perceived that they are interdependent, yet different, categories of necessary causes and that only their unity provides the sufficient condition for growth and development to occur.</a:t>
            </a:r>
            <a:endParaRPr lang="en-US"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ctr">
              <a:buNone/>
            </a:pPr>
            <a:r>
              <a:rPr lang="en-US" sz="9600" dirty="0">
                <a:solidFill>
                  <a:schemeClr val="tx2">
                    <a:lumMod val="75000"/>
                  </a:schemeClr>
                </a:solidFill>
              </a:rPr>
              <a:t>THANK YOU</a:t>
            </a:r>
            <a:endParaRPr lang="en-IN" sz="9600"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028" y="273590"/>
            <a:ext cx="4797425" cy="42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15270" y="636104"/>
            <a:ext cx="5393634" cy="581697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lumMod val="75000"/>
                  </a:schemeClr>
                </a:solidFill>
              </a:rPr>
              <a:t>KOSKI (1968) stated there are two different views regarding the structures of sutures</a:t>
            </a:r>
            <a:endParaRPr lang="en-US" sz="2400" dirty="0">
              <a:solidFill>
                <a:schemeClr val="tx2">
                  <a:lumMod val="75000"/>
                </a:schemeClr>
              </a:solidFill>
            </a:endParaRPr>
          </a:p>
          <a:p>
            <a:pPr marL="285750" indent="-285750">
              <a:buFont typeface="Arial" panose="020B0604020202020204" pitchFamily="34" charset="0"/>
              <a:buChar char="•"/>
            </a:pPr>
            <a:r>
              <a:rPr lang="en-US" sz="2400" dirty="0"/>
              <a:t>The first school of thought (</a:t>
            </a:r>
            <a:r>
              <a:rPr lang="en-US" sz="2400" dirty="0" err="1"/>
              <a:t>Sicher</a:t>
            </a:r>
            <a:r>
              <a:rPr lang="en-US" sz="2400" dirty="0"/>
              <a:t> and </a:t>
            </a:r>
            <a:r>
              <a:rPr lang="en-US" sz="2400" dirty="0" err="1"/>
              <a:t>Weinnman</a:t>
            </a:r>
            <a:r>
              <a:rPr lang="en-US" sz="2400" dirty="0"/>
              <a:t>) considers sutures  as a three layered </a:t>
            </a:r>
            <a:r>
              <a:rPr lang="en-US" sz="2400" dirty="0" err="1"/>
              <a:t>structure,A</a:t>
            </a:r>
            <a:r>
              <a:rPr lang="en-US" sz="2400" dirty="0"/>
              <a:t> connective tissue between the two bones</a:t>
            </a:r>
            <a:endParaRPr lang="en-US" sz="2400" dirty="0"/>
          </a:p>
          <a:p>
            <a:pPr marL="285750" indent="-285750">
              <a:buFont typeface="Arial" panose="020B0604020202020204" pitchFamily="34" charset="0"/>
              <a:buChar char="•"/>
            </a:pPr>
            <a:r>
              <a:rPr lang="en-US" sz="2400" dirty="0"/>
              <a:t>The second school of thought (Pritchard, Scott and Girgis, 1956) sees the suture as a five layer </a:t>
            </a:r>
            <a:r>
              <a:rPr lang="en-US" sz="2400" dirty="0" err="1"/>
              <a:t>structure,Each</a:t>
            </a:r>
            <a:r>
              <a:rPr lang="en-US" sz="2400" dirty="0"/>
              <a:t> bones at the sutures having its own two layer of periosteum on both sides and the intervening fifth layer between these periosteal layers</a:t>
            </a:r>
            <a:endParaRPr lang="en-US" sz="2400" dirty="0"/>
          </a:p>
          <a:p>
            <a:endParaRPr lang="en-US" dirty="0"/>
          </a:p>
          <a:p>
            <a:endParaRPr lang="en-IN" dirty="0"/>
          </a:p>
        </p:txBody>
      </p:sp>
      <p:sp>
        <p:nvSpPr>
          <p:cNvPr id="5" name="TextBox 4"/>
          <p:cNvSpPr txBox="1"/>
          <p:nvPr/>
        </p:nvSpPr>
        <p:spPr>
          <a:xfrm>
            <a:off x="583028" y="4337641"/>
            <a:ext cx="5632242" cy="2246769"/>
          </a:xfrm>
          <a:prstGeom prst="rect">
            <a:avLst/>
          </a:prstGeom>
          <a:noFill/>
        </p:spPr>
        <p:txBody>
          <a:bodyPr wrap="square">
            <a:spAutoFit/>
          </a:bodyPr>
          <a:lstStyle/>
          <a:p>
            <a:r>
              <a:rPr lang="en-US" sz="2800" dirty="0">
                <a:solidFill>
                  <a:schemeClr val="tx2">
                    <a:lumMod val="75000"/>
                  </a:schemeClr>
                </a:solidFill>
              </a:rPr>
              <a:t>A schematic illustration of the two different views on the structure of the suture. ‘A’ represents the three-layer concept; ‘B’ the five-layer concept </a:t>
            </a:r>
            <a:endParaRPr lang="en-IN" sz="2800" dirty="0">
              <a:solidFill>
                <a:schemeClr val="tx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dirty="0">
                <a:solidFill>
                  <a:schemeClr val="tx2">
                    <a:lumMod val="75000"/>
                  </a:schemeClr>
                </a:solidFill>
              </a:rPr>
              <a:t>EVIDENCES AGAINST SUTURAL THEORY</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Trabecular pattern in the bones at the sutures changes with age ,indicating the changes in the direction of growth.it cannot be accepted that sutures will have the necessary information for altering growth.</a:t>
            </a:r>
            <a:endParaRPr lang="en-US" dirty="0"/>
          </a:p>
          <a:p>
            <a:r>
              <a:rPr lang="en-US" dirty="0"/>
              <a:t>Growth does not continue after transplantation of an area of suture to another location . This shows lack of innate potential of sutures.</a:t>
            </a:r>
            <a:endParaRPr lang="en-US" dirty="0"/>
          </a:p>
          <a:p>
            <a:r>
              <a:rPr lang="en-US" dirty="0"/>
              <a:t>Sutures is a tension adapted tissue and any unusual pressure on suture initiates bone resorption rather than bone deposition.</a:t>
            </a:r>
            <a:endParaRPr lang="en-US" dirty="0"/>
          </a:p>
          <a:p>
            <a:r>
              <a:rPr lang="en-US" dirty="0"/>
              <a:t>Subcutaneous </a:t>
            </a:r>
            <a:r>
              <a:rPr lang="en-US" dirty="0" err="1"/>
              <a:t>autotransplantation</a:t>
            </a:r>
            <a:r>
              <a:rPr lang="en-US" dirty="0"/>
              <a:t> of the zygomaticomaxillary sutures in the guinea pigs has not been found to grow(Watanabe M </a:t>
            </a:r>
            <a:r>
              <a:rPr lang="en-US" dirty="0" err="1"/>
              <a:t>Laskin</a:t>
            </a:r>
            <a:r>
              <a:rPr lang="en-US" dirty="0"/>
              <a:t>).</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CONCLUSION</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Present evidences indicates sutures as adaptive growth sites rather than growth </a:t>
            </a:r>
            <a:r>
              <a:rPr lang="en-US" dirty="0" err="1"/>
              <a:t>centres</a:t>
            </a:r>
            <a:r>
              <a:rPr lang="en-US" dirty="0"/>
              <a:t>.</a:t>
            </a:r>
            <a:endParaRPr lang="en-US" dirty="0"/>
          </a:p>
          <a:p>
            <a:r>
              <a:rPr lang="en-US" dirty="0"/>
              <a:t>Hence growth in sutural area is secondary to functional needs.</a:t>
            </a:r>
            <a:endParaRPr lang="en-US" dirty="0"/>
          </a:p>
          <a:p>
            <a:r>
              <a:rPr lang="en-US" dirty="0"/>
              <a:t>Sutural tissue have no tissue separating forces and they are not comparable to growth </a:t>
            </a:r>
            <a:r>
              <a:rPr lang="en-US" dirty="0" err="1"/>
              <a:t>centres</a:t>
            </a:r>
            <a:r>
              <a:rPr lang="en-US" dirty="0"/>
              <a:t>.</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864"/>
            <a:ext cx="10515600" cy="1325563"/>
          </a:xfrm>
        </p:spPr>
        <p:txBody>
          <a:bodyPr>
            <a:normAutofit fontScale="90000"/>
          </a:bodyPr>
          <a:lstStyle/>
          <a:p>
            <a:r>
              <a:rPr lang="en-US" dirty="0">
                <a:solidFill>
                  <a:schemeClr val="tx2">
                    <a:lumMod val="75000"/>
                  </a:schemeClr>
                </a:solidFill>
              </a:rPr>
              <a:t>SCOTTS HYPOTHESIS(NASAL SEPTUM),1947</a:t>
            </a:r>
            <a:br>
              <a:rPr lang="en-US" dirty="0">
                <a:solidFill>
                  <a:schemeClr val="tx2">
                    <a:lumMod val="75000"/>
                  </a:schemeClr>
                </a:solidFill>
              </a:rPr>
            </a:br>
            <a:r>
              <a:rPr lang="en-US" dirty="0">
                <a:solidFill>
                  <a:schemeClr val="tx2">
                    <a:lumMod val="75000"/>
                  </a:schemeClr>
                </a:solidFill>
              </a:rPr>
              <a:t>CARTILAGE AS A DETERMINANT OF CRANIOFACIAL GROWTH</a:t>
            </a:r>
            <a:endParaRPr lang="en-IN"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US" dirty="0"/>
              <a:t>According to the nasal septum theory ,sutures play little or no role in the growth of the craniofacial </a:t>
            </a:r>
            <a:r>
              <a:rPr lang="en-US" dirty="0" err="1"/>
              <a:t>skeleton,sutures</a:t>
            </a:r>
            <a:r>
              <a:rPr lang="en-US" dirty="0"/>
              <a:t> are considered as merely passive ,secondary and compensatory sites of bone formation and growth.</a:t>
            </a:r>
            <a:endParaRPr lang="en-US" dirty="0"/>
          </a:p>
          <a:p>
            <a:r>
              <a:rPr lang="en-US" dirty="0"/>
              <a:t>After recognizing the importance of the cartilaginous part of the </a:t>
            </a:r>
            <a:r>
              <a:rPr lang="en-US" dirty="0" err="1"/>
              <a:t>head,nasalcapsule,mandible</a:t>
            </a:r>
            <a:r>
              <a:rPr lang="en-US" dirty="0"/>
              <a:t> and cranial base in prenatal </a:t>
            </a:r>
            <a:r>
              <a:rPr lang="en-US" dirty="0" err="1"/>
              <a:t>growth,scott</a:t>
            </a:r>
            <a:r>
              <a:rPr lang="en-US" dirty="0"/>
              <a:t> felt that this </a:t>
            </a:r>
            <a:r>
              <a:rPr lang="en-US" dirty="0" err="1"/>
              <a:t>carilagenous</a:t>
            </a:r>
            <a:r>
              <a:rPr lang="en-US" dirty="0"/>
              <a:t> development was under tight genetic control and was of the opinion that they continued to dominate postnatal facial growth.</a:t>
            </a:r>
            <a:endParaRPr lang="en-US" dirty="0"/>
          </a:p>
          <a:p>
            <a:r>
              <a:rPr lang="en-US" dirty="0"/>
              <a:t>Scott concluded that nasal septum is mostly active and vital for craniofacial growth both prenatally and postnatally.</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838200" y="1815548"/>
            <a:ext cx="10515600" cy="4361415"/>
          </a:xfrm>
        </p:spPr>
        <p:txBody>
          <a:bodyPr>
            <a:normAutofit/>
          </a:bodyPr>
          <a:lstStyle/>
          <a:p>
            <a:r>
              <a:rPr lang="en-US" dirty="0"/>
              <a:t>Latham elaborated on Scott's ideas about the nasal septum and maxillary growth, emphasizing the role of the </a:t>
            </a:r>
            <a:r>
              <a:rPr lang="en-US" dirty="0" err="1"/>
              <a:t>septo</a:t>
            </a:r>
            <a:r>
              <a:rPr lang="en-US" dirty="0"/>
              <a:t>-premaxillary ligament beginning from the prenatal period till 3 or 4 years of life.</a:t>
            </a:r>
            <a:endParaRPr lang="en-US" dirty="0"/>
          </a:p>
          <a:p>
            <a:pPr marL="0" indent="0">
              <a:buNone/>
            </a:pPr>
            <a:endParaRPr lang="en-US" dirty="0"/>
          </a:p>
          <a:p>
            <a:r>
              <a:rPr lang="en-US" dirty="0"/>
              <a:t>He felt the maxillary sutures began as sliding joints adapting to initiating growth forces elsewhere,</a:t>
            </a:r>
            <a:endParaRPr lang="en-US" dirty="0"/>
          </a:p>
          <a:p>
            <a:r>
              <a:rPr lang="en-US" dirty="0"/>
              <a:t>but later manifest increasing osteogenesis, contributing to the main displacing force at the free surfaces. Thus, he combines ideas of Scott, </a:t>
            </a:r>
            <a:r>
              <a:rPr lang="en-US" dirty="0" err="1"/>
              <a:t>Sicher</a:t>
            </a:r>
            <a:r>
              <a:rPr lang="en-US" dirty="0"/>
              <a:t>, and Moss.</a:t>
            </a:r>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He described a ligament extending from the nasal septal cartilage to the anterior premaxillary region, which he termed the </a:t>
            </a:r>
            <a:r>
              <a:rPr lang="en-US" dirty="0" err="1"/>
              <a:t>septopremaxillary</a:t>
            </a:r>
            <a:r>
              <a:rPr lang="en-US" dirty="0"/>
              <a:t> ligament.</a:t>
            </a:r>
            <a:endParaRPr lang="en-US" dirty="0"/>
          </a:p>
          <a:p>
            <a:endParaRPr lang="en-US" dirty="0"/>
          </a:p>
          <a:p>
            <a:r>
              <a:rPr lang="en-US" dirty="0"/>
              <a:t>He proposed that this distinct connection is an important relationship, particularly before birth, between midfacial and nasal septal growth. This theory is called the nasal septum theory of craniofacial growth</a:t>
            </a:r>
            <a:endParaRPr lang="en-IN" dirty="0"/>
          </a:p>
          <a:p>
            <a:endParaRPr lang="en-US" dirty="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4070" y="318052"/>
            <a:ext cx="5671930" cy="4359965"/>
          </a:xfrm>
          <a:prstGeom prst="rect">
            <a:avLst/>
          </a:prstGeom>
        </p:spPr>
      </p:pic>
      <p:sp>
        <p:nvSpPr>
          <p:cNvPr id="5" name="TextBox 4"/>
          <p:cNvSpPr txBox="1"/>
          <p:nvPr/>
        </p:nvSpPr>
        <p:spPr>
          <a:xfrm>
            <a:off x="516835" y="4903304"/>
            <a:ext cx="5393635" cy="1569660"/>
          </a:xfrm>
          <a:prstGeom prst="rect">
            <a:avLst/>
          </a:prstGeom>
          <a:noFill/>
        </p:spPr>
        <p:txBody>
          <a:bodyPr wrap="square" rtlCol="0">
            <a:spAutoFit/>
          </a:bodyPr>
          <a:lstStyle/>
          <a:p>
            <a:r>
              <a:rPr lang="en-US" sz="3200" dirty="0">
                <a:solidFill>
                  <a:schemeClr val="tx2">
                    <a:lumMod val="75000"/>
                  </a:schemeClr>
                </a:solidFill>
              </a:rPr>
              <a:t>Schematic representation of the nasal septum theory of craniofacial growth</a:t>
            </a:r>
            <a:endParaRPr lang="en-IN" sz="3200" dirty="0">
              <a:solidFill>
                <a:schemeClr val="tx2">
                  <a:lumMod val="75000"/>
                </a:schemeClr>
              </a:solidFill>
            </a:endParaRPr>
          </a:p>
        </p:txBody>
      </p:sp>
      <p:sp>
        <p:nvSpPr>
          <p:cNvPr id="6" name="TextBox 5"/>
          <p:cNvSpPr txBox="1"/>
          <p:nvPr/>
        </p:nvSpPr>
        <p:spPr>
          <a:xfrm>
            <a:off x="7421217" y="795130"/>
            <a:ext cx="3750366"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Growth of the nasal septum cartilage pushes the midface downward and forward relative to the anterior cranial base ,this result in a separation of the mid facial suture </a:t>
            </a:r>
            <a:r>
              <a:rPr lang="en-US" sz="2400" dirty="0" err="1"/>
              <a:t>system,which</a:t>
            </a:r>
            <a:r>
              <a:rPr lang="en-US" sz="2400" dirty="0"/>
              <a:t>  then fills in via </a:t>
            </a:r>
            <a:r>
              <a:rPr lang="en-US" sz="2400" dirty="0" err="1"/>
              <a:t>secondary,compensatory</a:t>
            </a:r>
            <a:r>
              <a:rPr lang="en-US" sz="2400" dirty="0"/>
              <a:t> sutural bone growth.</a:t>
            </a:r>
            <a:endParaRPr lang="en-IN"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nvSpPr>
        <p:spPr>
          <a:xfrm>
            <a:off x="1981200" y="106018"/>
            <a:ext cx="8229600" cy="1802296"/>
          </a:xfrm>
          <a:prstGeom prst="rect">
            <a:avLst/>
          </a:prstGeom>
          <a:ln w="6350" cap="rnd">
            <a:noFill/>
          </a:ln>
        </p:spPr>
        <p:txBody>
          <a:bodyPr vert="horz" rtlCol="0" anchor="b" anchorCtr="0">
            <a:normAutofit fontScale="975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b="1" dirty="0">
                <a:solidFill>
                  <a:schemeClr val="tx2">
                    <a:lumMod val="75000"/>
                  </a:schemeClr>
                </a:solidFill>
              </a:rPr>
              <a:t>Experiment by Burdi , Petrovic , Baume, Latham (1965,1967-1968,1968,1972) respectively </a:t>
            </a:r>
            <a:endParaRPr lang="en-US" b="1" dirty="0">
              <a:solidFill>
                <a:schemeClr val="tx2">
                  <a:lumMod val="75000"/>
                </a:schemeClr>
              </a:solidFill>
            </a:endParaRPr>
          </a:p>
        </p:txBody>
      </p:sp>
      <p:pic>
        <p:nvPicPr>
          <p:cNvPr id="3" name="Picture 2"/>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1908314"/>
            <a:ext cx="3419048" cy="29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909" y="1970135"/>
            <a:ext cx="3886200" cy="28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44487" y="5473148"/>
            <a:ext cx="9303026" cy="1384995"/>
          </a:xfrm>
          <a:prstGeom prst="rect">
            <a:avLst/>
          </a:prstGeom>
          <a:noFill/>
        </p:spPr>
        <p:txBody>
          <a:bodyPr wrap="square" rtlCol="0">
            <a:spAutoFit/>
          </a:bodyPr>
          <a:lstStyle/>
          <a:p>
            <a:r>
              <a:rPr lang="en-US" sz="2800" dirty="0">
                <a:solidFill>
                  <a:schemeClr val="tx2">
                    <a:lumMod val="75000"/>
                  </a:schemeClr>
                </a:solidFill>
              </a:rPr>
              <a:t>EXPERIMENT on rabbit snout concluded that deformity of snout after resection of nasal septum was the result of lack of growth</a:t>
            </a:r>
            <a:endParaRPr lang="en-IN" sz="2800" dirty="0">
              <a:solidFill>
                <a:schemeClr val="tx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0904" y="172278"/>
            <a:ext cx="10429461" cy="64670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9"/>
            <a:ext cx="10515600" cy="1325563"/>
          </a:xfrm>
        </p:spPr>
        <p:txBody>
          <a:bodyPr/>
          <a:lstStyle/>
          <a:p>
            <a:r>
              <a:rPr lang="en-US" dirty="0">
                <a:solidFill>
                  <a:schemeClr val="tx2">
                    <a:lumMod val="75000"/>
                  </a:schemeClr>
                </a:solidFill>
              </a:rPr>
              <a:t>CONTENTS:</a:t>
            </a:r>
            <a:endParaRPr lang="en-IN" dirty="0">
              <a:solidFill>
                <a:schemeClr val="tx2">
                  <a:lumMod val="75000"/>
                </a:schemeClr>
              </a:solidFill>
            </a:endParaRPr>
          </a:p>
        </p:txBody>
      </p:sp>
      <p:sp>
        <p:nvSpPr>
          <p:cNvPr id="3" name="Content Placeholder 2"/>
          <p:cNvSpPr>
            <a:spLocks noGrp="1"/>
          </p:cNvSpPr>
          <p:nvPr>
            <p:ph idx="1"/>
          </p:nvPr>
        </p:nvSpPr>
        <p:spPr>
          <a:xfrm>
            <a:off x="838200" y="1497497"/>
            <a:ext cx="10515600" cy="4664952"/>
          </a:xfrm>
        </p:spPr>
        <p:txBody>
          <a:bodyPr>
            <a:normAutofit/>
          </a:bodyPr>
          <a:lstStyle/>
          <a:p>
            <a:r>
              <a:rPr lang="en-US" dirty="0"/>
              <a:t>Introduction</a:t>
            </a:r>
            <a:endParaRPr lang="en-US" dirty="0"/>
          </a:p>
          <a:p>
            <a:r>
              <a:rPr lang="en-US" dirty="0"/>
              <a:t>Bone </a:t>
            </a:r>
            <a:r>
              <a:rPr lang="en-US" dirty="0" err="1"/>
              <a:t>Remodelling</a:t>
            </a:r>
            <a:r>
              <a:rPr lang="en-US" dirty="0"/>
              <a:t> Theory</a:t>
            </a:r>
            <a:endParaRPr lang="en-US" dirty="0"/>
          </a:p>
          <a:p>
            <a:r>
              <a:rPr lang="en-US" dirty="0"/>
              <a:t>Genetic Theory</a:t>
            </a:r>
            <a:endParaRPr lang="en-US" dirty="0"/>
          </a:p>
          <a:p>
            <a:r>
              <a:rPr lang="en-US" dirty="0"/>
              <a:t>Sutural Theory</a:t>
            </a:r>
            <a:endParaRPr lang="en-US" dirty="0"/>
          </a:p>
          <a:p>
            <a:r>
              <a:rPr lang="en-US" dirty="0"/>
              <a:t>Cartilaginous Theory/Nasal septal Theory</a:t>
            </a:r>
            <a:endParaRPr lang="en-US" dirty="0"/>
          </a:p>
          <a:p>
            <a:r>
              <a:rPr lang="en-US" dirty="0" err="1"/>
              <a:t>Enlow’s</a:t>
            </a:r>
            <a:r>
              <a:rPr lang="en-US" dirty="0"/>
              <a:t> growth equilibrium Theory</a:t>
            </a:r>
            <a:endParaRPr lang="en-US" dirty="0"/>
          </a:p>
          <a:p>
            <a:r>
              <a:rPr lang="en-US" dirty="0"/>
              <a:t>Van </a:t>
            </a:r>
            <a:r>
              <a:rPr lang="en-US" dirty="0" err="1"/>
              <a:t>Limborgh’s</a:t>
            </a:r>
            <a:r>
              <a:rPr lang="en-US" dirty="0"/>
              <a:t> multifactorial Theory</a:t>
            </a:r>
            <a:endParaRPr lang="en-US" dirty="0"/>
          </a:p>
          <a:p>
            <a:r>
              <a:rPr lang="en-US" dirty="0"/>
              <a:t>Servosystem/cybernetic theory/</a:t>
            </a:r>
            <a:r>
              <a:rPr lang="en-US" dirty="0" err="1"/>
              <a:t>alexandre</a:t>
            </a:r>
            <a:r>
              <a:rPr lang="en-US" dirty="0"/>
              <a:t> </a:t>
            </a:r>
            <a:r>
              <a:rPr lang="en-US" dirty="0" err="1"/>
              <a:t>petrovic</a:t>
            </a:r>
            <a:endParaRPr lang="en-US" dirty="0"/>
          </a:p>
          <a:p>
            <a:r>
              <a:rPr lang="en-US" dirty="0"/>
              <a:t>Functional matrix hypothesis</a:t>
            </a:r>
            <a:endParaRPr lang="en-US" dirty="0"/>
          </a:p>
          <a:p>
            <a:endParaRPr lang="en-US" dirty="0"/>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dirty="0">
                <a:solidFill>
                  <a:schemeClr val="tx2">
                    <a:lumMod val="75000"/>
                  </a:schemeClr>
                </a:solidFill>
              </a:rPr>
              <a:t>EVIDENCES SUPPORTING THEORY</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Experimental studies on rats and rabbits showed retarded mid face development when nasal septal cartilage was </a:t>
            </a:r>
            <a:r>
              <a:rPr lang="en-US" dirty="0" err="1"/>
              <a:t>extripated</a:t>
            </a:r>
            <a:r>
              <a:rPr lang="en-US" dirty="0"/>
              <a:t>.</a:t>
            </a:r>
            <a:endParaRPr lang="en-US" dirty="0"/>
          </a:p>
          <a:p>
            <a:r>
              <a:rPr lang="en-US" dirty="0"/>
              <a:t>Many bones grow by cartilaginous growth in which a precursor cartilage is replaced by bone</a:t>
            </a:r>
            <a:endParaRPr lang="en-US" dirty="0"/>
          </a:p>
          <a:p>
            <a:r>
              <a:rPr lang="en-US" dirty="0" err="1"/>
              <a:t>Steinler,kvinslaw</a:t>
            </a:r>
            <a:r>
              <a:rPr lang="en-US" dirty="0"/>
              <a:t> compared the increase in size of </a:t>
            </a:r>
            <a:r>
              <a:rPr lang="en-US" dirty="0" err="1"/>
              <a:t>autotransplanted</a:t>
            </a:r>
            <a:r>
              <a:rPr lang="en-US" dirty="0"/>
              <a:t> nasal septum in subcutaneous abdominal wall in </a:t>
            </a:r>
            <a:r>
              <a:rPr lang="en-US" dirty="0" err="1"/>
              <a:t>rats,all</a:t>
            </a:r>
            <a:r>
              <a:rPr lang="en-US" dirty="0"/>
              <a:t> the </a:t>
            </a:r>
            <a:r>
              <a:rPr lang="en-US" dirty="0" err="1"/>
              <a:t>autotransplanted</a:t>
            </a:r>
            <a:r>
              <a:rPr lang="en-US" dirty="0"/>
              <a:t> nasal septum showed increase in height and length and they retained the shape ,this suggests that nasal septum has intrinsic growth potential.</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EVIDENCES</a:t>
            </a:r>
            <a:r>
              <a:rPr lang="en-US" dirty="0"/>
              <a:t> </a:t>
            </a:r>
            <a:r>
              <a:rPr lang="en-US" dirty="0">
                <a:solidFill>
                  <a:schemeClr val="tx2">
                    <a:lumMod val="75000"/>
                  </a:schemeClr>
                </a:solidFill>
              </a:rPr>
              <a:t>AGAINST THE THEORY</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MOSS and BLOONBERG (1968) BRIGIT THILANDER(1970) found only slight deformity after extirpation of septal cartilage .</a:t>
            </a:r>
            <a:endParaRPr lang="en-US" dirty="0"/>
          </a:p>
          <a:p>
            <a:r>
              <a:rPr lang="en-US" dirty="0"/>
              <a:t>They also concluded that septal cartilage provides only mechanical support for the nasal bones and is not a primary growth center.</a:t>
            </a:r>
            <a:endParaRPr lang="en-US" dirty="0"/>
          </a:p>
          <a:p>
            <a:r>
              <a:rPr lang="en-US" dirty="0"/>
              <a:t>Studies showed that there are excellent chances that condylar process would regenerate to approx. its original size after trauma.</a:t>
            </a:r>
            <a:endParaRPr lang="en-US" dirty="0"/>
          </a:p>
          <a:p>
            <a:r>
              <a:rPr lang="en-US" dirty="0"/>
              <a:t>Moss stated that malformation in snout following excision of nasal septum is due to trauma following surgery.</a:t>
            </a:r>
            <a:endParaRPr lang="en-US" dirty="0"/>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CONCLUSION</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At present ,nasal septum theory is still accepted as a reasonable explanation for craniofacial growth.</a:t>
            </a:r>
            <a:endParaRPr lang="en-US" dirty="0"/>
          </a:p>
          <a:p>
            <a:r>
              <a:rPr lang="en-US" dirty="0"/>
              <a:t>Nasal septum may be important for anteroposterior growth of face because of endochondral growth process occurring at its posterior border.</a:t>
            </a:r>
            <a:endParaRPr lang="en-US" dirty="0"/>
          </a:p>
          <a:p>
            <a:r>
              <a:rPr lang="en-US" dirty="0"/>
              <a:t>It is not regarded as an active contributor to vertical growth and development of face.</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611"/>
            <a:ext cx="10515600" cy="1325563"/>
          </a:xfrm>
        </p:spPr>
        <p:txBody>
          <a:bodyPr/>
          <a:lstStyle/>
          <a:p>
            <a:r>
              <a:rPr lang="en-US" b="1" dirty="0">
                <a:solidFill>
                  <a:schemeClr val="tx2">
                    <a:lumMod val="75000"/>
                  </a:schemeClr>
                </a:solidFill>
              </a:rPr>
              <a:t>VAN LIMBORGH’S COMPROMISE THEORY</a:t>
            </a:r>
            <a:endParaRPr lang="en-IN"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a:t>Van </a:t>
            </a:r>
            <a:r>
              <a:rPr lang="en-US" dirty="0" err="1"/>
              <a:t>Limborgh</a:t>
            </a:r>
            <a:r>
              <a:rPr lang="en-US" dirty="0"/>
              <a:t> put forward a multifactorial theory in 1970.</a:t>
            </a:r>
            <a:endParaRPr lang="en-US" dirty="0"/>
          </a:p>
          <a:p>
            <a:endParaRPr lang="en-US" dirty="0"/>
          </a:p>
          <a:p>
            <a:endParaRPr lang="en-US" dirty="0"/>
          </a:p>
          <a:p>
            <a:r>
              <a:rPr lang="en-US" dirty="0"/>
              <a:t>According to Van </a:t>
            </a:r>
            <a:r>
              <a:rPr lang="en-US" dirty="0" err="1"/>
              <a:t>Limborgh</a:t>
            </a:r>
            <a:r>
              <a:rPr lang="en-US" dirty="0"/>
              <a:t> the 3 popular theories of growth were not satisfactory, yet each contains elements of significance that cannot be denied.</a:t>
            </a:r>
            <a:endParaRPr lang="en-US" dirty="0"/>
          </a:p>
          <a:p>
            <a:endParaRPr lang="en-US" dirty="0"/>
          </a:p>
          <a:p>
            <a:endParaRPr lang="en-US" dirty="0"/>
          </a:p>
          <a:p>
            <a:r>
              <a:rPr lang="en-US" dirty="0"/>
              <a:t>He listed the essential elements of 3 hypothesis and put forward the  </a:t>
            </a:r>
            <a:r>
              <a:rPr lang="en-US" u="sng" dirty="0"/>
              <a:t>multi-factorial theory</a:t>
            </a:r>
            <a:endParaRPr lang="en-US" u="sng" dirty="0"/>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2507" y="190500"/>
            <a:ext cx="8626986"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US" dirty="0"/>
              <a:t>Van </a:t>
            </a:r>
            <a:r>
              <a:rPr lang="en-US" dirty="0" err="1"/>
              <a:t>Limborgh</a:t>
            </a:r>
            <a:r>
              <a:rPr lang="en-US" dirty="0"/>
              <a:t>  proposed 5 distinct types of controlling factors of growth:</a:t>
            </a:r>
            <a:endParaRPr lang="en-US" dirty="0"/>
          </a:p>
          <a:p>
            <a:endParaRPr lang="en-US" dirty="0"/>
          </a:p>
          <a:p>
            <a:r>
              <a:rPr lang="en-US" dirty="0">
                <a:solidFill>
                  <a:schemeClr val="tx2">
                    <a:lumMod val="75000"/>
                  </a:schemeClr>
                </a:solidFill>
              </a:rPr>
              <a:t> Intrinsic Genetic Factors</a:t>
            </a:r>
            <a:r>
              <a:rPr lang="en-US" dirty="0"/>
              <a:t>: are inherent within the skull tissue.</a:t>
            </a:r>
            <a:endParaRPr lang="en-US" dirty="0"/>
          </a:p>
          <a:p>
            <a:endParaRPr lang="en-US" dirty="0"/>
          </a:p>
          <a:p>
            <a:endParaRPr lang="en-US" dirty="0"/>
          </a:p>
          <a:p>
            <a:r>
              <a:rPr lang="en-US" dirty="0"/>
              <a:t> </a:t>
            </a:r>
            <a:r>
              <a:rPr lang="en-US" dirty="0">
                <a:solidFill>
                  <a:schemeClr val="tx2">
                    <a:lumMod val="75000"/>
                  </a:schemeClr>
                </a:solidFill>
              </a:rPr>
              <a:t>Local Epigenetic Factors</a:t>
            </a:r>
            <a:r>
              <a:rPr lang="en-US" dirty="0"/>
              <a:t>: are genetically determined influences originating from adjacent structures such as brain, eyes etc.</a:t>
            </a:r>
            <a:endParaRPr lang="en-US" dirty="0"/>
          </a:p>
          <a:p>
            <a:pPr marL="0" indent="0">
              <a:buNone/>
            </a:pPr>
            <a:endParaRPr lang="en-US" dirty="0"/>
          </a:p>
          <a:p>
            <a:pPr marL="0" indent="0">
              <a:buNone/>
            </a:pPr>
            <a:r>
              <a:rPr lang="en-US" dirty="0"/>
              <a:t> </a:t>
            </a:r>
            <a:endParaRPr lang="en-US" dirty="0"/>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US" dirty="0">
                <a:solidFill>
                  <a:schemeClr val="tx2">
                    <a:lumMod val="75000"/>
                  </a:schemeClr>
                </a:solidFill>
              </a:rPr>
              <a:t>General Epigenetic Factors</a:t>
            </a:r>
            <a:r>
              <a:rPr lang="en-US" dirty="0"/>
              <a:t>: genetic factors determining growth from distant structures. E.g.: Sex hormones, growth hormone, etc.</a:t>
            </a:r>
            <a:endParaRPr lang="en-US" dirty="0"/>
          </a:p>
          <a:p>
            <a:endParaRPr lang="en-US" dirty="0"/>
          </a:p>
          <a:p>
            <a:endParaRPr lang="en-US" dirty="0"/>
          </a:p>
          <a:p>
            <a:r>
              <a:rPr lang="en-US" dirty="0"/>
              <a:t> </a:t>
            </a:r>
            <a:r>
              <a:rPr lang="en-US" dirty="0">
                <a:solidFill>
                  <a:schemeClr val="tx2">
                    <a:lumMod val="75000"/>
                  </a:schemeClr>
                </a:solidFill>
              </a:rPr>
              <a:t>Local Environmental Factors</a:t>
            </a:r>
            <a:r>
              <a:rPr lang="en-US" dirty="0"/>
              <a:t>: are non-genetic factors from local external environment. E.g.: Habits, muscle force, </a:t>
            </a:r>
            <a:r>
              <a:rPr lang="en-US" dirty="0" err="1"/>
              <a:t>etc</a:t>
            </a:r>
            <a:endParaRPr lang="en-US" dirty="0"/>
          </a:p>
          <a:p>
            <a:endParaRPr lang="en-US" dirty="0"/>
          </a:p>
          <a:p>
            <a:endParaRPr lang="en-US" dirty="0"/>
          </a:p>
          <a:p>
            <a:r>
              <a:rPr lang="en-US" dirty="0"/>
              <a:t> </a:t>
            </a:r>
            <a:r>
              <a:rPr lang="en-US" dirty="0">
                <a:solidFill>
                  <a:schemeClr val="tx2">
                    <a:lumMod val="75000"/>
                  </a:schemeClr>
                </a:solidFill>
              </a:rPr>
              <a:t>General Environmental Factors</a:t>
            </a:r>
            <a:r>
              <a:rPr lang="en-US" dirty="0"/>
              <a:t>: general non-genetic influences from external environment such as oxygen, nutrition etc.</a:t>
            </a:r>
            <a:endParaRPr lang="en-US" dirty="0"/>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b="1" dirty="0">
                <a:solidFill>
                  <a:schemeClr val="tx2">
                    <a:lumMod val="75000"/>
                  </a:schemeClr>
                </a:solidFill>
              </a:rPr>
              <a:t>EXPANDING ‘V’ PRINCIPLE- ENLOW</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The ‘v’ principle is an important facial skeletal growth mechanism since many facial and cranial bones have ‘v’ configurations or shaped regions.</a:t>
            </a:r>
            <a:endParaRPr lang="en-US" dirty="0"/>
          </a:p>
          <a:p>
            <a:endParaRPr lang="en-US" dirty="0"/>
          </a:p>
          <a:p>
            <a:r>
              <a:rPr lang="en-US" dirty="0"/>
              <a:t>With remodeling process ‘v’ moves away from the tip and enlarges simultaneously leading to its growth and movement.</a:t>
            </a:r>
            <a:endParaRPr lang="en-US" dirty="0"/>
          </a:p>
          <a:p>
            <a:endParaRPr lang="en-US" dirty="0"/>
          </a:p>
          <a:p>
            <a:r>
              <a:rPr lang="en-US" dirty="0"/>
              <a:t>This increase in size and simultaneous movement is called </a:t>
            </a:r>
            <a:r>
              <a:rPr lang="en-US" i="1" dirty="0">
                <a:solidFill>
                  <a:schemeClr val="tx2">
                    <a:lumMod val="75000"/>
                  </a:schemeClr>
                </a:solidFill>
              </a:rPr>
              <a:t>EXPANDING ‘V’ PRINCIPLE</a:t>
            </a:r>
            <a:endParaRPr lang="en-US" dirty="0">
              <a:solidFill>
                <a:schemeClr val="tx2">
                  <a:lumMod val="75000"/>
                </a:schemeClr>
              </a:solidFill>
            </a:endParaRPr>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6592" y="9652"/>
            <a:ext cx="4081668" cy="5300870"/>
          </a:xfrm>
          <a:prstGeom prst="rect">
            <a:avLst/>
          </a:prstGeom>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923" y="477079"/>
            <a:ext cx="5539408" cy="496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782" y="5446642"/>
            <a:ext cx="6917634" cy="1200329"/>
          </a:xfrm>
          <a:prstGeom prst="rect">
            <a:avLst/>
          </a:prstGeom>
          <a:noFill/>
        </p:spPr>
        <p:txBody>
          <a:bodyPr wrap="square" rtlCol="0">
            <a:spAutoFit/>
          </a:bodyPr>
          <a:lstStyle/>
          <a:p>
            <a:r>
              <a:rPr lang="en-US" sz="2400" dirty="0">
                <a:solidFill>
                  <a:schemeClr val="tx2">
                    <a:lumMod val="75000"/>
                  </a:schemeClr>
                </a:solidFill>
              </a:rPr>
              <a:t>Bone deposition occurs on the inner side of the v and resorption occurs on the outer surface of </a:t>
            </a:r>
            <a:r>
              <a:rPr lang="en-US" sz="2400" dirty="0" err="1">
                <a:solidFill>
                  <a:schemeClr val="tx2">
                    <a:lumMod val="75000"/>
                  </a:schemeClr>
                </a:solidFill>
              </a:rPr>
              <a:t>v,bone</a:t>
            </a:r>
            <a:r>
              <a:rPr lang="en-US" sz="2400" dirty="0">
                <a:solidFill>
                  <a:schemeClr val="tx2">
                    <a:lumMod val="75000"/>
                  </a:schemeClr>
                </a:solidFill>
              </a:rPr>
              <a:t> moves in the direction towards the wider end of v</a:t>
            </a:r>
            <a:endParaRPr lang="en-IN" sz="2400" dirty="0">
              <a:solidFill>
                <a:schemeClr val="tx2">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Simultaneously deposition takes place at the ends of the two arms of the V ,resulting in its widening </a:t>
            </a:r>
            <a:endParaRPr lang="en-US" dirty="0"/>
          </a:p>
          <a:p>
            <a:r>
              <a:rPr lang="en-US" dirty="0"/>
              <a:t>These growth shifts and changes involve corresponding and sequential </a:t>
            </a:r>
            <a:r>
              <a:rPr lang="en-US" dirty="0" err="1"/>
              <a:t>remodelling</a:t>
            </a:r>
            <a:r>
              <a:rPr lang="en-US" dirty="0"/>
              <a:t> </a:t>
            </a:r>
            <a:r>
              <a:rPr lang="en-US" dirty="0" err="1"/>
              <a:t>adjusments</a:t>
            </a:r>
            <a:r>
              <a:rPr lang="en-US" dirty="0"/>
              <a:t> to maintain the same shape of that particular bone </a:t>
            </a:r>
            <a:r>
              <a:rPr lang="en-US" dirty="0" err="1"/>
              <a:t>e.g</a:t>
            </a:r>
            <a:r>
              <a:rPr lang="en-US" dirty="0"/>
              <a:t> ,base of the mandibular body, coronoid ,condylar process ,palate, follows the growth of V principle.</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rPr>
              <a:t>INTRODUCTION</a:t>
            </a:r>
            <a:endParaRPr lang="en-IN" dirty="0">
              <a:solidFill>
                <a:schemeClr val="tx2">
                  <a:lumMod val="75000"/>
                </a:schemeClr>
              </a:solidFill>
            </a:endParaRPr>
          </a:p>
        </p:txBody>
      </p:sp>
      <p:sp>
        <p:nvSpPr>
          <p:cNvPr id="3" name="Content Placeholder 2"/>
          <p:cNvSpPr>
            <a:spLocks noGrp="1"/>
          </p:cNvSpPr>
          <p:nvPr>
            <p:ph idx="1"/>
          </p:nvPr>
        </p:nvSpPr>
        <p:spPr/>
        <p:txBody>
          <a:bodyPr>
            <a:noAutofit/>
          </a:bodyPr>
          <a:lstStyle/>
          <a:p>
            <a:r>
              <a:rPr lang="en-US" dirty="0"/>
              <a:t>It is true that growth is strongly influenced by genetic factor as well as by the environment in the form of nutritional status, degree of physical activity, health and illness and a no of similar factors.</a:t>
            </a:r>
            <a:endParaRPr lang="en-US" dirty="0"/>
          </a:p>
          <a:p>
            <a:r>
              <a:rPr lang="en-US" dirty="0"/>
              <a:t>Because a major part of the need for orthodontic treatment is created by disproportionate growth of the jaw, in order to understand the etiological process of malocclusion and dentofacial deformity, it is necessary to learn how facial growth is influenced and controlled.</a:t>
            </a:r>
            <a:endParaRPr lang="en-US" dirty="0"/>
          </a:p>
          <a:p>
            <a:r>
              <a:rPr lang="en-US" dirty="0"/>
              <a:t>Exactly what determines the growth of the jaw, however ,remains unclear and continues to be the subject of intensive research.</a:t>
            </a:r>
            <a:endParaRPr lang="en-IN" dirty="0"/>
          </a:p>
        </p:txBody>
      </p:sp>
      <p:sp>
        <p:nvSpPr>
          <p:cNvPr id="4" name="TextBox 3"/>
          <p:cNvSpPr txBox="1"/>
          <p:nvPr/>
        </p:nvSpPr>
        <p:spPr>
          <a:xfrm>
            <a:off x="1378857" y="2104571"/>
            <a:ext cx="45719" cy="369332"/>
          </a:xfrm>
          <a:prstGeom prst="rect">
            <a:avLst/>
          </a:prstGeom>
          <a:noFill/>
        </p:spPr>
        <p:txBody>
          <a:bodyPr wrap="square" rtlCol="0">
            <a:spAutoFit/>
          </a:bodyPr>
          <a:lstStyle/>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612"/>
            <a:ext cx="10515600" cy="1325563"/>
          </a:xfrm>
        </p:spPr>
        <p:txBody>
          <a:bodyPr/>
          <a:lstStyle/>
          <a:p>
            <a:r>
              <a:rPr lang="en-US" dirty="0">
                <a:solidFill>
                  <a:schemeClr val="tx2">
                    <a:lumMod val="75000"/>
                  </a:schemeClr>
                </a:solidFill>
              </a:rPr>
              <a:t>FUNCTIONAL MATRIX THEORY-MELVIN MOSS</a:t>
            </a:r>
            <a:endParaRPr lang="en-IN" dirty="0">
              <a:solidFill>
                <a:schemeClr val="tx2">
                  <a:lumMod val="75000"/>
                </a:schemeClr>
              </a:solidFill>
            </a:endParaRPr>
          </a:p>
        </p:txBody>
      </p:sp>
      <p:sp>
        <p:nvSpPr>
          <p:cNvPr id="3" name="Content Placeholder 2"/>
          <p:cNvSpPr>
            <a:spLocks noGrp="1"/>
          </p:cNvSpPr>
          <p:nvPr>
            <p:ph idx="1"/>
          </p:nvPr>
        </p:nvSpPr>
        <p:spPr>
          <a:xfrm>
            <a:off x="838200" y="1905138"/>
            <a:ext cx="10515600" cy="4351338"/>
          </a:xfrm>
        </p:spPr>
        <p:txBody>
          <a:bodyPr/>
          <a:lstStyle/>
          <a:p>
            <a:pPr marL="0" indent="0">
              <a:buNone/>
            </a:pPr>
            <a:r>
              <a:rPr lang="en-US" sz="3600" dirty="0">
                <a:solidFill>
                  <a:schemeClr val="tx2">
                    <a:lumMod val="75000"/>
                  </a:schemeClr>
                </a:solidFill>
              </a:rPr>
              <a:t>INTRODUCTION</a:t>
            </a:r>
            <a:endParaRPr lang="en-US" sz="3600" dirty="0">
              <a:solidFill>
                <a:schemeClr val="tx2">
                  <a:lumMod val="75000"/>
                </a:schemeClr>
              </a:solidFill>
            </a:endParaRPr>
          </a:p>
          <a:p>
            <a:r>
              <a:rPr lang="en-US" dirty="0"/>
              <a:t>If neither bone nor cartilage was the determinant for growth of the craniofacial skeleton , it would appear that the control would have to lie in the adjacent soft tissues .</a:t>
            </a:r>
            <a:endParaRPr lang="en-US" dirty="0"/>
          </a:p>
          <a:p>
            <a:r>
              <a:rPr lang="en-US" dirty="0"/>
              <a:t>Melvin Moss and his co-workers in 1960s developed the form and function concept into the "functional matrix hypothesis". </a:t>
            </a:r>
            <a:endParaRPr lang="en-US" dirty="0"/>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sz="4400" dirty="0">
                <a:solidFill>
                  <a:schemeClr val="tx2">
                    <a:lumMod val="75000"/>
                  </a:schemeClr>
                </a:solidFill>
              </a:rPr>
              <a:t>Definition </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The functional matrix hypothesis claims that the origin, form, position, growth and maintenance of all skeletal tissues and organs are always secondary, compensatory and necessary responses to chronologically and morphologically prior events or processes that occur in specifically related non- skeletal tissues, organs or functioning spaces</a:t>
            </a:r>
            <a:endParaRPr lang="en-US" dirty="0"/>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lstStyle/>
          <a:p>
            <a:endParaRPr lang="en-IN" dirty="0"/>
          </a:p>
        </p:txBody>
      </p:sp>
      <p:sp>
        <p:nvSpPr>
          <p:cNvPr id="3" name="Content Placeholder 2"/>
          <p:cNvSpPr>
            <a:spLocks noGrp="1"/>
          </p:cNvSpPr>
          <p:nvPr>
            <p:ph idx="1"/>
          </p:nvPr>
        </p:nvSpPr>
        <p:spPr>
          <a:xfrm>
            <a:off x="838200" y="1351722"/>
            <a:ext cx="10515600" cy="5506278"/>
          </a:xfrm>
        </p:spPr>
        <p:txBody>
          <a:bodyPr>
            <a:normAutofit lnSpcReduction="10000"/>
          </a:bodyPr>
          <a:lstStyle/>
          <a:p>
            <a:r>
              <a:rPr lang="en-US" dirty="0"/>
              <a:t>MOSS said that head and neck region consist of number of functions which are relatively independent</a:t>
            </a:r>
            <a:endParaRPr lang="en-US" dirty="0"/>
          </a:p>
          <a:p>
            <a:pPr marL="0" indent="0">
              <a:buNone/>
            </a:pPr>
            <a:r>
              <a:rPr lang="en-US" dirty="0"/>
              <a:t> 1.Digestion</a:t>
            </a:r>
            <a:endParaRPr lang="en-US" dirty="0"/>
          </a:p>
          <a:p>
            <a:pPr marL="0" indent="0">
              <a:buNone/>
            </a:pPr>
            <a:r>
              <a:rPr lang="en-US" dirty="0"/>
              <a:t> 2.Respiration</a:t>
            </a:r>
            <a:endParaRPr lang="en-US" dirty="0"/>
          </a:p>
          <a:p>
            <a:pPr marL="0" indent="0">
              <a:buNone/>
            </a:pPr>
            <a:r>
              <a:rPr lang="en-US" dirty="0"/>
              <a:t> 3.Speech</a:t>
            </a:r>
            <a:endParaRPr lang="en-US" dirty="0"/>
          </a:p>
          <a:p>
            <a:pPr marL="0" indent="0">
              <a:buNone/>
            </a:pPr>
            <a:r>
              <a:rPr lang="en-US" dirty="0"/>
              <a:t> 4.Olfaction</a:t>
            </a:r>
            <a:endParaRPr lang="en-US" dirty="0"/>
          </a:p>
          <a:p>
            <a:pPr marL="0" indent="0">
              <a:buNone/>
            </a:pPr>
            <a:r>
              <a:rPr lang="en-US" dirty="0"/>
              <a:t> 5.Balance</a:t>
            </a:r>
            <a:endParaRPr lang="en-US" dirty="0"/>
          </a:p>
          <a:p>
            <a:pPr marL="0" indent="0">
              <a:buNone/>
            </a:pPr>
            <a:r>
              <a:rPr lang="en-US" dirty="0"/>
              <a:t> 6.Vision</a:t>
            </a:r>
            <a:endParaRPr lang="en-US" dirty="0"/>
          </a:p>
          <a:p>
            <a:pPr marL="0" indent="0">
              <a:buNone/>
            </a:pPr>
            <a:r>
              <a:rPr lang="en-US" dirty="0"/>
              <a:t>Each function is carried out by a group of soft tissues which are supported and/or protected by related skeletal elements. Soft tissues and skeletal element related to a single function are termed FUNCTIONAL CRANIAL COMPONENT</a:t>
            </a:r>
            <a:endParaRPr lang="en-US" dirty="0"/>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lumMod val="75000"/>
                  </a:schemeClr>
                </a:solidFill>
              </a:rPr>
              <a:t>Functional </a:t>
            </a:r>
            <a:r>
              <a:rPr lang="en-US" dirty="0">
                <a:solidFill>
                  <a:schemeClr val="tx2">
                    <a:lumMod val="75000"/>
                  </a:schemeClr>
                </a:solidFill>
              </a:rPr>
              <a:t>Matrix</a:t>
            </a:r>
            <a:endParaRPr lang="en-IN" dirty="0">
              <a:solidFill>
                <a:schemeClr val="tx2">
                  <a:lumMod val="75000"/>
                </a:schemeClr>
              </a:solidFill>
            </a:endParaRPr>
          </a:p>
        </p:txBody>
      </p:sp>
      <p:sp>
        <p:nvSpPr>
          <p:cNvPr id="3" name="Content Placeholder 2"/>
          <p:cNvSpPr>
            <a:spLocks noGrp="1"/>
          </p:cNvSpPr>
          <p:nvPr>
            <p:ph idx="1"/>
          </p:nvPr>
        </p:nvSpPr>
        <p:spPr>
          <a:xfrm>
            <a:off x="838200" y="1391478"/>
            <a:ext cx="10515600" cy="4785485"/>
          </a:xfrm>
        </p:spPr>
        <p:txBody>
          <a:bodyPr/>
          <a:lstStyle/>
          <a:p>
            <a:r>
              <a:rPr lang="en-US" dirty="0"/>
              <a:t>R</a:t>
            </a:r>
            <a:r>
              <a:rPr lang="en-US" sz="2800" dirty="0"/>
              <a:t>efers to all the soft tissues  and spaces that perform a given function</a:t>
            </a:r>
            <a:endParaRPr lang="en-US" dirty="0"/>
          </a:p>
          <a:p>
            <a:r>
              <a:rPr lang="en-US" dirty="0"/>
              <a:t>Two types of functional </a:t>
            </a:r>
            <a:r>
              <a:rPr lang="en-US" dirty="0" err="1"/>
              <a:t>matrics</a:t>
            </a:r>
            <a:r>
              <a:rPr lang="en-US" dirty="0"/>
              <a:t> :</a:t>
            </a:r>
            <a:endParaRPr lang="en-US" dirty="0"/>
          </a:p>
          <a:p>
            <a:pPr lvl="1"/>
            <a:r>
              <a:rPr lang="en-US" sz="2800" dirty="0">
                <a:solidFill>
                  <a:schemeClr val="tx2">
                    <a:lumMod val="75000"/>
                  </a:schemeClr>
                </a:solidFill>
              </a:rPr>
              <a:t>Periosteal matrix: - </a:t>
            </a:r>
            <a:r>
              <a:rPr lang="en-US" sz="2800" dirty="0"/>
              <a:t>corresponds to immediate local environment typically muscles, blood vessels and nerves.</a:t>
            </a:r>
            <a:endParaRPr lang="en-US" sz="2800" dirty="0"/>
          </a:p>
          <a:p>
            <a:pPr lvl="1">
              <a:buNone/>
            </a:pPr>
            <a:endParaRPr lang="en-US" sz="2800" dirty="0"/>
          </a:p>
          <a:p>
            <a:pPr lvl="1"/>
            <a:r>
              <a:rPr lang="en-US" sz="2800" dirty="0"/>
              <a:t>All periosteal matrices act homogenously by means of osseous deposition and resorption. </a:t>
            </a:r>
            <a:endParaRPr lang="en-US" sz="2800" dirty="0"/>
          </a:p>
          <a:p>
            <a:pPr lvl="1">
              <a:buNone/>
            </a:pPr>
            <a:endParaRPr lang="en-US" sz="2800" dirty="0"/>
          </a:p>
          <a:p>
            <a:pPr lvl="1"/>
            <a:r>
              <a:rPr lang="en-US" sz="2800" dirty="0"/>
              <a:t>muscles are attached either into the skeletal tissue or indirectly by fusion with the outer fibrous layer of the periosteum.</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t>Functioning muscles influence developmental changes in the form of skeletal tissues to which they are attached. This is achieved through muscle–bone interface.</a:t>
            </a:r>
            <a:endParaRPr lang="en-US" dirty="0"/>
          </a:p>
          <a:p>
            <a:r>
              <a:rPr lang="en-US" dirty="0"/>
              <a:t>Sim and Kelly suggested that osseous blood flow modifies to osseous metabolism changes priorly. They further observed that resorption site had increased blood flow and depositary areas are poorly vascularized. </a:t>
            </a:r>
            <a:endParaRPr lang="en-US" dirty="0"/>
          </a:p>
          <a:p>
            <a:r>
              <a:rPr lang="en-US" dirty="0"/>
              <a:t>The periosteal matrices stimulation causes growth of the </a:t>
            </a:r>
            <a:r>
              <a:rPr lang="en-US" dirty="0" err="1"/>
              <a:t>microskeletal</a:t>
            </a:r>
            <a:r>
              <a:rPr lang="en-US" dirty="0"/>
              <a:t> units. They act to alter the size, shape of both of the bones. The growth process that occurs due to periosteal matrix stimulation is called ‘transformation’</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sz="4800" b="1" dirty="0">
                <a:solidFill>
                  <a:schemeClr val="tx2">
                    <a:lumMod val="75000"/>
                  </a:schemeClr>
                </a:solidFill>
              </a:rPr>
              <a:t>Explanation</a:t>
            </a:r>
            <a:endParaRPr lang="en-US" sz="4800" b="1" dirty="0">
              <a:solidFill>
                <a:schemeClr val="tx2">
                  <a:lumMod val="75000"/>
                </a:schemeClr>
              </a:solidFill>
            </a:endParaRPr>
          </a:p>
        </p:txBody>
      </p:sp>
      <p:sp>
        <p:nvSpPr>
          <p:cNvPr id="3" name="Content Placeholder 2"/>
          <p:cNvSpPr>
            <a:spLocks noGrp="1"/>
          </p:cNvSpPr>
          <p:nvPr>
            <p:ph idx="1"/>
          </p:nvPr>
        </p:nvSpPr>
        <p:spPr/>
        <p:txBody>
          <a:bodyPr/>
          <a:lstStyle/>
          <a:p>
            <a:pPr marL="0" indent="0">
              <a:buNone/>
            </a:pPr>
            <a:r>
              <a:rPr lang="en-US" u="sng" dirty="0"/>
              <a:t>Coronoid process and Temporalis muscle</a:t>
            </a:r>
            <a:endParaRPr lang="en-US" u="sng" dirty="0"/>
          </a:p>
          <a:p>
            <a:pPr marL="0" indent="0">
              <a:buNone/>
            </a:pPr>
            <a:endParaRPr lang="en-US" u="sng" dirty="0"/>
          </a:p>
          <a:p>
            <a:r>
              <a:rPr lang="en-US" dirty="0"/>
              <a:t> Coronoid process does not grow itself first and thus provide a platform upon which the temporalis muscle can alter its function.</a:t>
            </a:r>
            <a:endParaRPr lang="en-US" dirty="0"/>
          </a:p>
          <a:p>
            <a:endParaRPr lang="en-US" dirty="0"/>
          </a:p>
          <a:p>
            <a:r>
              <a:rPr lang="en-US" dirty="0"/>
              <a:t>Experimental removal of the mammalian temporalis muscle, or its denervation, invariably results in an actual decrease in  size and shape of coronoid  process.</a:t>
            </a:r>
            <a:endParaRPr lang="en-US" dirty="0"/>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lvl="1">
              <a:buNone/>
            </a:pPr>
            <a:r>
              <a:rPr lang="en-US" sz="2800" dirty="0">
                <a:solidFill>
                  <a:schemeClr val="tx2">
                    <a:lumMod val="75000"/>
                  </a:schemeClr>
                </a:solidFill>
              </a:rPr>
              <a:t>Capsular matrix :- </a:t>
            </a:r>
            <a:r>
              <a:rPr lang="en-US" sz="2800" dirty="0">
                <a:solidFill>
                  <a:schemeClr val="tx1"/>
                </a:solidFill>
              </a:rPr>
              <a:t>defined as the organs and spaces that occupy the broader anatomical complex.</a:t>
            </a:r>
            <a:endParaRPr lang="en-US" sz="2800" dirty="0">
              <a:solidFill>
                <a:schemeClr val="tx1"/>
              </a:solidFill>
            </a:endParaRPr>
          </a:p>
          <a:p>
            <a:pPr lvl="2"/>
            <a:r>
              <a:rPr lang="en-US" sz="2800" dirty="0"/>
              <a:t>Includes organ such as brain and globes of the eyes, as well as actual spaces such as oropharynx and nasopharynx</a:t>
            </a:r>
            <a:endParaRPr lang="en-US" sz="2800" dirty="0">
              <a:solidFill>
                <a:srgbClr val="FF0000"/>
              </a:solidFill>
            </a:endParaRPr>
          </a:p>
          <a:p>
            <a:pPr lvl="1"/>
            <a:endParaRPr lang="en-US" sz="2800" dirty="0"/>
          </a:p>
          <a:p>
            <a:r>
              <a:rPr lang="en-US" sz="2800" dirty="0"/>
              <a:t>Each capsule is an envelope which contains a series of functional cranial component, skeletal units and their related functional matrices and is sandwiched between two covering layers.</a:t>
            </a:r>
            <a:endParaRPr lang="en-US" sz="2800" dirty="0"/>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1"/>
          <a:srcRect/>
          <a:stretch>
            <a:fillRect/>
          </a:stretch>
        </p:blipFill>
        <p:spPr bwMode="auto">
          <a:xfrm>
            <a:off x="2160104" y="463825"/>
            <a:ext cx="7752521" cy="4253949"/>
          </a:xfrm>
          <a:prstGeom prst="rect">
            <a:avLst/>
          </a:prstGeom>
          <a:noFill/>
          <a:ln w="9525">
            <a:noFill/>
            <a:miter lim="800000"/>
            <a:headEnd/>
            <a:tailEnd/>
          </a:ln>
          <a:effectLst/>
        </p:spPr>
      </p:pic>
      <p:sp>
        <p:nvSpPr>
          <p:cNvPr id="4" name="TextBox 3"/>
          <p:cNvSpPr txBox="1"/>
          <p:nvPr/>
        </p:nvSpPr>
        <p:spPr>
          <a:xfrm>
            <a:off x="477078" y="4717774"/>
            <a:ext cx="11251096" cy="1384995"/>
          </a:xfrm>
          <a:prstGeom prst="rect">
            <a:avLst/>
          </a:prstGeom>
          <a:noFill/>
        </p:spPr>
        <p:txBody>
          <a:bodyPr wrap="square">
            <a:spAutoFit/>
          </a:bodyPr>
          <a:lstStyle/>
          <a:p>
            <a:pPr marL="0" indent="0">
              <a:buNone/>
            </a:pPr>
            <a:r>
              <a:rPr lang="en-US" sz="2800" dirty="0"/>
              <a:t>Primary growth of the capsular matrix(brain) results in a stimulus for secondary growth of the sutures and synchondroses, leading to overall enlargement of the neurocranium (</a:t>
            </a:r>
            <a:r>
              <a:rPr lang="en-US" sz="2800" dirty="0" err="1"/>
              <a:t>macroskeletal</a:t>
            </a:r>
            <a:r>
              <a:rPr lang="en-US" sz="2800" dirty="0"/>
              <a:t> unit)</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tx2">
                    <a:lumMod val="75000"/>
                  </a:schemeClr>
                </a:solidFill>
              </a:rPr>
              <a:t>Orofacial capsule </a:t>
            </a:r>
            <a:r>
              <a:rPr lang="en-US" dirty="0"/>
              <a:t>: the skin and mucosa form this limiting layer.</a:t>
            </a:r>
            <a:endParaRPr lang="en-US" dirty="0"/>
          </a:p>
          <a:p>
            <a:r>
              <a:rPr lang="en-US" dirty="0"/>
              <a:t>Each capsule surrounds and protects a capsular functional matrix.</a:t>
            </a:r>
            <a:endParaRPr lang="en-US" dirty="0"/>
          </a:p>
          <a:p>
            <a:r>
              <a:rPr lang="en-US" dirty="0"/>
              <a:t>The human </a:t>
            </a:r>
            <a:r>
              <a:rPr lang="en-US" dirty="0" err="1"/>
              <a:t>oronasopharyngeal</a:t>
            </a:r>
            <a:r>
              <a:rPr lang="en-US" dirty="0"/>
              <a:t> space increases in size from the third month of pregnancy. This volumetric increase produces a compensatory increase in the size of the orofacial capsule</a:t>
            </a:r>
            <a:endParaRPr lang="en-US" dirty="0"/>
          </a:p>
          <a:p>
            <a:r>
              <a:rPr lang="en-US" dirty="0"/>
              <a:t>As the capsule enlarges, both the periosteal matrices along with the respective skeletal units are passively and secondarily translated to a new position in space</a:t>
            </a:r>
            <a:endParaRPr lang="en-US" dirty="0"/>
          </a:p>
          <a:p>
            <a:endParaRPr lang="en-US" dirty="0"/>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9"/>
            <a:ext cx="10515600" cy="1325563"/>
          </a:xfrm>
        </p:spPr>
        <p:txBody>
          <a:bodyPr/>
          <a:lstStyle/>
          <a:p>
            <a:r>
              <a:rPr lang="en-US" dirty="0">
                <a:solidFill>
                  <a:schemeClr val="tx2">
                    <a:lumMod val="75000"/>
                  </a:schemeClr>
                </a:solidFill>
              </a:rPr>
              <a:t>BONE REMODELLING THEORY BY BRASH(1930)</a:t>
            </a:r>
            <a:endParaRPr lang="en-IN" dirty="0">
              <a:solidFill>
                <a:schemeClr val="tx2">
                  <a:lumMod val="75000"/>
                </a:schemeClr>
              </a:solidFill>
            </a:endParaRPr>
          </a:p>
        </p:txBody>
      </p:sp>
      <p:sp>
        <p:nvSpPr>
          <p:cNvPr id="3" name="Content Placeholder 2"/>
          <p:cNvSpPr>
            <a:spLocks noGrp="1"/>
          </p:cNvSpPr>
          <p:nvPr>
            <p:ph idx="1"/>
          </p:nvPr>
        </p:nvSpPr>
        <p:spPr>
          <a:xfrm>
            <a:off x="838200" y="1577009"/>
            <a:ext cx="10515600" cy="5280991"/>
          </a:xfrm>
        </p:spPr>
        <p:txBody>
          <a:bodyPr/>
          <a:lstStyle/>
          <a:p>
            <a:pPr marL="0" indent="0">
              <a:buNone/>
            </a:pPr>
            <a:r>
              <a:rPr lang="en-US" dirty="0"/>
              <a:t>This theory states that bone grows only by interstitial growth .the principal  tenets of this theory are:</a:t>
            </a:r>
            <a:endParaRPr lang="en-US" dirty="0"/>
          </a:p>
          <a:p>
            <a:r>
              <a:rPr lang="en-US" dirty="0"/>
              <a:t>Bone grows only by apposition at the surface.</a:t>
            </a:r>
            <a:endParaRPr lang="en-US" dirty="0"/>
          </a:p>
          <a:p>
            <a:r>
              <a:rPr lang="en-US" dirty="0"/>
              <a:t>Growth of jaws takes place by deposition of bone at the posterior surfaces of the maxilla and mandible this is described as Hunterian growth.</a:t>
            </a:r>
            <a:endParaRPr lang="en-US" dirty="0"/>
          </a:p>
          <a:p>
            <a:r>
              <a:rPr lang="en-US" dirty="0" err="1"/>
              <a:t>Calvarial</a:t>
            </a:r>
            <a:r>
              <a:rPr lang="en-US" dirty="0"/>
              <a:t> growth occurs via deposition of bone on the ectocranial surface of the cranial vault and resorption of bone endocranially.</a:t>
            </a:r>
            <a:endParaRPr lang="en-US" dirty="0"/>
          </a:p>
          <a:p>
            <a:r>
              <a:rPr lang="en-US" dirty="0"/>
              <a:t>Bone </a:t>
            </a:r>
            <a:r>
              <a:rPr lang="en-US" dirty="0" err="1"/>
              <a:t>remodelling</a:t>
            </a:r>
            <a:r>
              <a:rPr lang="en-US" dirty="0"/>
              <a:t> theory postulated that the craniofacial skeletal growth takes place by bone </a:t>
            </a:r>
            <a:r>
              <a:rPr lang="en-US" dirty="0" err="1"/>
              <a:t>remodelling</a:t>
            </a:r>
            <a:r>
              <a:rPr lang="en-US" dirty="0"/>
              <a:t> – Selective deposition and resorption of bones at its sutures.</a:t>
            </a:r>
            <a:endParaRPr lang="en-US" dirty="0"/>
          </a:p>
          <a:p>
            <a:endParaRPr lang="en-US" dirty="0"/>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capsular matrices indirectly act upon  </a:t>
            </a:r>
            <a:r>
              <a:rPr lang="en-US" dirty="0" err="1"/>
              <a:t>macroskeletal</a:t>
            </a:r>
            <a:r>
              <a:rPr lang="en-US" dirty="0"/>
              <a:t> units or on entire functional cranial component. </a:t>
            </a:r>
            <a:endParaRPr lang="en-US" dirty="0"/>
          </a:p>
          <a:p>
            <a:pPr>
              <a:buNone/>
            </a:pPr>
            <a:endParaRPr lang="en-US" dirty="0"/>
          </a:p>
          <a:p>
            <a:r>
              <a:rPr lang="en-US" dirty="0"/>
              <a:t>They do not alter the size or shape of the skeletal units; instead they change their location in space. This type of growth process is called "translation"</a:t>
            </a:r>
            <a:endParaRPr lang="en-US" dirty="0"/>
          </a:p>
          <a:p>
            <a:pPr>
              <a:buNone/>
            </a:pPr>
            <a:endParaRPr lang="en-US" dirty="0"/>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1"/>
          <a:srcRect/>
          <a:stretch>
            <a:fillRect/>
          </a:stretch>
        </p:blipFill>
        <p:spPr bwMode="auto">
          <a:xfrm>
            <a:off x="1509091" y="225287"/>
            <a:ext cx="9145656" cy="4578121"/>
          </a:xfrm>
          <a:prstGeom prst="rect">
            <a:avLst/>
          </a:prstGeom>
          <a:noFill/>
          <a:ln w="9525">
            <a:noFill/>
            <a:miter lim="800000"/>
            <a:headEnd/>
            <a:tailEnd/>
          </a:ln>
          <a:effectLst/>
        </p:spPr>
      </p:pic>
      <p:sp>
        <p:nvSpPr>
          <p:cNvPr id="3" name="Rectangle 2"/>
          <p:cNvSpPr/>
          <p:nvPr/>
        </p:nvSpPr>
        <p:spPr>
          <a:xfrm>
            <a:off x="689112" y="5041949"/>
            <a:ext cx="9965635" cy="18158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 </a:t>
            </a:r>
            <a:r>
              <a:rPr lang="en-US" sz="2800" b="1" dirty="0">
                <a:solidFill>
                  <a:schemeClr val="tx2">
                    <a:lumMod val="75000"/>
                  </a:schemeClr>
                </a:solidFill>
              </a:rPr>
              <a:t>Diagrammatic representation of transformation</a:t>
            </a:r>
            <a:endParaRPr lang="en-US" sz="2800" b="1" dirty="0">
              <a:solidFill>
                <a:schemeClr val="tx2">
                  <a:lumMod val="75000"/>
                </a:schemeClr>
              </a:solidFill>
            </a:endParaRPr>
          </a:p>
          <a:p>
            <a:r>
              <a:rPr lang="en-US" sz="2800" dirty="0">
                <a:solidFill>
                  <a:schemeClr val="tx2">
                    <a:lumMod val="75000"/>
                  </a:schemeClr>
                </a:solidFill>
              </a:rPr>
              <a:t>(A, B) and translation (C, D). Note in transformation</a:t>
            </a:r>
            <a:endParaRPr lang="en-US" sz="2800" dirty="0">
              <a:solidFill>
                <a:schemeClr val="tx2">
                  <a:lumMod val="75000"/>
                </a:schemeClr>
              </a:solidFill>
            </a:endParaRPr>
          </a:p>
          <a:p>
            <a:r>
              <a:rPr lang="en-US" sz="2800" dirty="0">
                <a:solidFill>
                  <a:schemeClr val="tx2">
                    <a:lumMod val="75000"/>
                  </a:schemeClr>
                </a:solidFill>
              </a:rPr>
              <a:t>there is change in size or shape whereas in translation there</a:t>
            </a:r>
            <a:endParaRPr lang="en-US" sz="2800" dirty="0">
              <a:solidFill>
                <a:schemeClr val="tx2">
                  <a:lumMod val="75000"/>
                </a:schemeClr>
              </a:solidFill>
            </a:endParaRPr>
          </a:p>
          <a:p>
            <a:r>
              <a:rPr lang="en-US" sz="2800" dirty="0">
                <a:solidFill>
                  <a:schemeClr val="tx2">
                    <a:lumMod val="75000"/>
                  </a:schemeClr>
                </a:solidFill>
              </a:rPr>
              <a:t>is change in position</a:t>
            </a:r>
            <a:endParaRPr lang="en-US" sz="2800" dirty="0">
              <a:solidFill>
                <a:schemeClr val="tx2">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tx2">
                    <a:lumMod val="75000"/>
                  </a:schemeClr>
                </a:solidFill>
              </a:rPr>
              <a:t>Neurocranial capsule  : </a:t>
            </a:r>
            <a:r>
              <a:rPr lang="en-US" dirty="0"/>
              <a:t>consists of skin and </a:t>
            </a:r>
            <a:r>
              <a:rPr lang="en-US" dirty="0" err="1"/>
              <a:t>duramater</a:t>
            </a:r>
            <a:endParaRPr lang="en-US" dirty="0"/>
          </a:p>
          <a:p>
            <a:r>
              <a:rPr lang="en-US" dirty="0"/>
              <a:t>it is the volume of the total neural mass which is </a:t>
            </a:r>
            <a:r>
              <a:rPr lang="en-US" dirty="0" err="1"/>
              <a:t>morphogenetically</a:t>
            </a:r>
            <a:r>
              <a:rPr lang="en-US" dirty="0"/>
              <a:t> significant.</a:t>
            </a:r>
            <a:endParaRPr lang="en-US" dirty="0"/>
          </a:p>
          <a:p>
            <a:r>
              <a:rPr lang="en-US" dirty="0"/>
              <a:t>capsule surrounds and protects a neuro cranial functional matrix.</a:t>
            </a:r>
            <a:endParaRPr lang="en-US" dirty="0"/>
          </a:p>
          <a:p>
            <a:r>
              <a:rPr lang="en-US" dirty="0"/>
              <a:t>As the capsule enlarges, the whole of the included and enclosed functional components, </a:t>
            </a:r>
            <a:r>
              <a:rPr lang="en-US" dirty="0" err="1"/>
              <a:t>i.e</a:t>
            </a:r>
            <a:r>
              <a:rPr lang="en-US" dirty="0"/>
              <a:t> the periosteal matrices and the </a:t>
            </a:r>
            <a:r>
              <a:rPr lang="en-US" dirty="0" err="1"/>
              <a:t>microskeletal</a:t>
            </a:r>
            <a:r>
              <a:rPr lang="en-US" dirty="0"/>
              <a:t> units are carried outward in a totally passive manner.</a:t>
            </a:r>
            <a:endParaRPr lang="en-US" dirty="0"/>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612"/>
            <a:ext cx="10515600" cy="1325563"/>
          </a:xfrm>
        </p:spPr>
        <p:txBody>
          <a:bodyPr/>
          <a:lstStyle/>
          <a:p>
            <a:r>
              <a:rPr lang="en-IN" sz="44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SKELETAL UNIT</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Refers to all bony structure that support the functional matrix.</a:t>
            </a:r>
            <a:endParaRPr lang="en-US" sz="2400" dirty="0">
              <a:latin typeface="Arial" panose="020B0604020202020204" pitchFamily="34" charset="0"/>
              <a:cs typeface="Arial" panose="020B0604020202020204" pitchFamily="34" charset="0"/>
            </a:endParaRPr>
          </a:p>
          <a:p>
            <a:r>
              <a:rPr lang="en-US" dirty="0"/>
              <a:t>There are two types of skeletal units:</a:t>
            </a:r>
            <a:endParaRPr lang="en-US" dirty="0"/>
          </a:p>
          <a:p>
            <a:pPr lvl="1"/>
            <a:r>
              <a:rPr lang="en-US" sz="2800" dirty="0"/>
              <a:t>1. </a:t>
            </a:r>
            <a:r>
              <a:rPr lang="en-US" sz="2800" dirty="0" err="1"/>
              <a:t>Microskeletal</a:t>
            </a:r>
            <a:r>
              <a:rPr lang="en-US" sz="2800" dirty="0"/>
              <a:t>,</a:t>
            </a:r>
            <a:endParaRPr lang="en-US" sz="2800" dirty="0"/>
          </a:p>
          <a:p>
            <a:pPr lvl="1"/>
            <a:r>
              <a:rPr lang="en-US" sz="2800" dirty="0"/>
              <a:t>2. </a:t>
            </a:r>
            <a:r>
              <a:rPr lang="en-US" sz="2800" dirty="0" err="1"/>
              <a:t>Macroskeletal</a:t>
            </a:r>
            <a:r>
              <a:rPr lang="en-US" sz="2800" dirty="0"/>
              <a:t> units.</a:t>
            </a:r>
            <a:endParaRPr lang="en-US" sz="2800" dirty="0"/>
          </a:p>
          <a:p>
            <a:pPr>
              <a:buNone/>
            </a:pPr>
            <a:r>
              <a:rPr lang="en-US"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lvl="1">
              <a:buNone/>
            </a:pPr>
            <a:r>
              <a:rPr lang="en-US" sz="2800" dirty="0" err="1">
                <a:solidFill>
                  <a:schemeClr val="tx2">
                    <a:lumMod val="75000"/>
                  </a:schemeClr>
                </a:solidFill>
              </a:rPr>
              <a:t>Microskeletal</a:t>
            </a:r>
            <a:r>
              <a:rPr lang="en-US" sz="2800" dirty="0">
                <a:solidFill>
                  <a:schemeClr val="tx2">
                    <a:lumMod val="75000"/>
                  </a:schemeClr>
                </a:solidFill>
              </a:rPr>
              <a:t> unit :- </a:t>
            </a:r>
            <a:r>
              <a:rPr lang="en-US" sz="2800" dirty="0">
                <a:solidFill>
                  <a:schemeClr val="tx1"/>
                </a:solidFill>
              </a:rPr>
              <a:t>when bone comprised of several contiguous  skeletal units .</a:t>
            </a:r>
            <a:endParaRPr lang="en-US" sz="2800" dirty="0">
              <a:solidFill>
                <a:schemeClr val="tx1"/>
              </a:solidFill>
            </a:endParaRPr>
          </a:p>
          <a:p>
            <a:r>
              <a:rPr lang="en-US" dirty="0"/>
              <a:t> Functional variations in the periosteal matrices may be expressed within the </a:t>
            </a:r>
            <a:r>
              <a:rPr lang="en-US" dirty="0" err="1"/>
              <a:t>microskeletal</a:t>
            </a:r>
            <a:r>
              <a:rPr lang="en-US" dirty="0"/>
              <a:t> unit</a:t>
            </a:r>
            <a:endParaRPr lang="en-US" dirty="0"/>
          </a:p>
          <a:p>
            <a:pPr>
              <a:buNone/>
            </a:pPr>
            <a:endParaRPr lang="en-US" dirty="0">
              <a:solidFill>
                <a:schemeClr val="tx1"/>
              </a:solidFill>
            </a:endParaRPr>
          </a:p>
          <a:p>
            <a:r>
              <a:rPr lang="en-US" dirty="0"/>
              <a:t>The possible interaction between periosteal matrix and </a:t>
            </a:r>
            <a:r>
              <a:rPr lang="en-US" dirty="0" err="1"/>
              <a:t>microskeletal</a:t>
            </a:r>
            <a:r>
              <a:rPr lang="en-US" dirty="0"/>
              <a:t> unit includes—temporalis-coronoid process, masseter, medial pterygoid-gonial angle, teeth-alveolar bone</a:t>
            </a:r>
            <a:endParaRPr lang="en-US" dirty="0"/>
          </a:p>
          <a:p>
            <a:r>
              <a:rPr lang="en-US" dirty="0"/>
              <a:t>The change in size and shape of </a:t>
            </a:r>
            <a:r>
              <a:rPr lang="en-US" dirty="0" err="1"/>
              <a:t>microkeletal</a:t>
            </a:r>
            <a:r>
              <a:rPr lang="en-US" dirty="0"/>
              <a:t> units occurs independently of the changes in spatial position. Moss uses two terms for this: ‘transformation’ or ‘intraosseous growth”</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800" dirty="0" err="1">
                <a:solidFill>
                  <a:schemeClr val="tx2">
                    <a:lumMod val="75000"/>
                  </a:schemeClr>
                </a:solidFill>
              </a:rPr>
              <a:t>Macroskeletal</a:t>
            </a:r>
            <a:r>
              <a:rPr lang="en-US" sz="2800" dirty="0">
                <a:solidFill>
                  <a:schemeClr val="tx2">
                    <a:lumMod val="75000"/>
                  </a:schemeClr>
                </a:solidFill>
              </a:rPr>
              <a:t> unit :</a:t>
            </a:r>
            <a:r>
              <a:rPr lang="en-US" sz="2800" dirty="0" err="1"/>
              <a:t>Macroskeletal</a:t>
            </a:r>
            <a:r>
              <a:rPr lang="en-US" sz="2800" dirty="0"/>
              <a:t> units are made of the core of maxilla , mandible and neurocranium</a:t>
            </a:r>
            <a:endParaRPr lang="en-US" sz="2800" dirty="0"/>
          </a:p>
          <a:p>
            <a:r>
              <a:rPr lang="en-US" sz="2800" dirty="0"/>
              <a:t>The capsular matrix expansion causes the </a:t>
            </a:r>
            <a:r>
              <a:rPr lang="en-US" sz="2800" dirty="0" err="1"/>
              <a:t>macroskeletal</a:t>
            </a:r>
            <a:r>
              <a:rPr lang="en-US" sz="2800" dirty="0"/>
              <a:t> unit to passively change the position. This process is called translational growth.</a:t>
            </a:r>
            <a:endParaRPr lang="en-US" sz="2800" dirty="0">
              <a:solidFill>
                <a:srgbClr val="FF0000"/>
              </a:solidFill>
            </a:endParaRPr>
          </a:p>
          <a:p>
            <a:r>
              <a:rPr lang="en-US" sz="2800" dirty="0"/>
              <a:t>The overall skeletal growth is a combination of changes in </a:t>
            </a:r>
            <a:r>
              <a:rPr lang="en-US" sz="2800" dirty="0" err="1"/>
              <a:t>microskeletal</a:t>
            </a:r>
            <a:r>
              <a:rPr lang="en-US" sz="2800" dirty="0"/>
              <a:t> and </a:t>
            </a:r>
            <a:r>
              <a:rPr lang="en-US" sz="2800" dirty="0" err="1"/>
              <a:t>macroskeletal</a:t>
            </a:r>
            <a:r>
              <a:rPr lang="en-US" sz="2800" dirty="0"/>
              <a:t> units due to stimulation of periosteal and capsular matrices respectively. This total growth change is termed </a:t>
            </a:r>
            <a:r>
              <a:rPr lang="en-US" sz="2800" i="1" dirty="0"/>
              <a:t>"interosseous growth</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SERVOSYSTEM THEORY- PETROVIC</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The last major theory of craniofacial growth to emerge, the servosystem theory, was developed by Alexandre Petrovic.</a:t>
            </a:r>
            <a:endParaRPr lang="en-US" dirty="0"/>
          </a:p>
          <a:p>
            <a:endParaRPr lang="en-US" dirty="0"/>
          </a:p>
          <a:p>
            <a:endParaRPr lang="en-US" dirty="0"/>
          </a:p>
          <a:p>
            <a:r>
              <a:rPr lang="en-US" dirty="0"/>
              <a:t>Petrovic’s research came to focus on the nature of cartilage growth in the craniofacial complex, and especially of the growth of the secondary cartilage of the mandibular condyle.</a:t>
            </a:r>
            <a:endParaRPr lang="en-US" dirty="0"/>
          </a:p>
          <a:p>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Petrovic and colleagues demonstrated that the growth of the mandibular condyle is highly adaptive and responsive to both extrinsic systemic factors and local biomechanical and functional factors.</a:t>
            </a:r>
            <a:endParaRPr lang="en-US" dirty="0"/>
          </a:p>
          <a:p>
            <a:endParaRPr lang="en-US" dirty="0"/>
          </a:p>
          <a:p>
            <a:endParaRPr lang="en-US" dirty="0"/>
          </a:p>
          <a:p>
            <a:r>
              <a:rPr lang="en-US" dirty="0"/>
              <a:t>He and his colleagues also demonstrated that the growth of the primary cartilages of the craniofacial complex, such as the cranial base and nasal septum, was influenced significantly less by local epigenetic factors.</a:t>
            </a:r>
            <a:endParaRPr lang="en-US" dirty="0"/>
          </a:p>
          <a:p>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380" y="177677"/>
            <a:ext cx="8555239" cy="642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729" y="265044"/>
            <a:ext cx="10124661" cy="5693866"/>
          </a:xfrm>
          <a:prstGeom prst="rect">
            <a:avLst/>
          </a:prstGeom>
          <a:noFill/>
        </p:spPr>
        <p:txBody>
          <a:bodyPr wrap="square">
            <a:spAutoFit/>
          </a:bodyPr>
          <a:lstStyle/>
          <a:p>
            <a:r>
              <a:rPr lang="en-US" sz="2800" dirty="0">
                <a:solidFill>
                  <a:schemeClr val="tx2">
                    <a:lumMod val="75000"/>
                  </a:schemeClr>
                </a:solidFill>
              </a:rPr>
              <a:t>Servosystem theory is based on </a:t>
            </a:r>
            <a:r>
              <a:rPr lang="en-US" sz="2800" i="1" dirty="0">
                <a:solidFill>
                  <a:schemeClr val="tx2">
                    <a:lumMod val="75000"/>
                  </a:schemeClr>
                </a:solidFill>
              </a:rPr>
              <a:t>CYBERNETIC CONCEPT.</a:t>
            </a:r>
            <a:endParaRPr lang="en-US" sz="2800" i="1" dirty="0">
              <a:solidFill>
                <a:schemeClr val="tx2">
                  <a:lumMod val="75000"/>
                </a:schemeClr>
              </a:solidFill>
            </a:endParaRPr>
          </a:p>
          <a:p>
            <a:pPr marL="457200" indent="-457200">
              <a:buFont typeface="Arial" panose="020B0604020202020204" pitchFamily="34" charset="0"/>
              <a:buChar char="•"/>
            </a:pPr>
            <a:r>
              <a:rPr lang="en-US" sz="2800" dirty="0"/>
              <a:t>Weiner defines cybernetics  as the </a:t>
            </a:r>
            <a:r>
              <a:rPr lang="en-US" sz="2800" i="1" dirty="0"/>
              <a:t>science of control and communication in the animal and machine.</a:t>
            </a:r>
            <a:endParaRPr lang="en-US" sz="2800" i="1" dirty="0"/>
          </a:p>
          <a:p>
            <a:pPr marL="457200" indent="-457200">
              <a:buFont typeface="Arial" panose="020B0604020202020204" pitchFamily="34" charset="0"/>
              <a:buChar char="•"/>
            </a:pPr>
            <a:endParaRPr lang="en-US" sz="2800" i="1" dirty="0"/>
          </a:p>
          <a:p>
            <a:pPr marL="457200" indent="-457200">
              <a:buFont typeface="Arial" panose="020B0604020202020204" pitchFamily="34" charset="0"/>
              <a:buChar char="•"/>
            </a:pPr>
            <a:r>
              <a:rPr lang="en-US" sz="2800" dirty="0"/>
              <a:t>Cybernetic concept states that everything affects everything and living organisms never operate in open loop mechanism. </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In </a:t>
            </a:r>
            <a:r>
              <a:rPr lang="en-US" sz="2800" i="1" dirty="0">
                <a:solidFill>
                  <a:schemeClr val="tx2">
                    <a:lumMod val="75000"/>
                  </a:schemeClr>
                </a:solidFill>
              </a:rPr>
              <a:t>open loop mechanism </a:t>
            </a:r>
            <a:r>
              <a:rPr lang="en-US" sz="2800" dirty="0"/>
              <a:t>the input/stimulus leads to a response and there in no feedback or regulation.</a:t>
            </a: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 If a physiologic system is designed to maintain a specific </a:t>
            </a:r>
            <a:r>
              <a:rPr lang="en-US" sz="2800" dirty="0" err="1"/>
              <a:t>correspondance</a:t>
            </a:r>
            <a:r>
              <a:rPr lang="en-US" sz="2800" dirty="0"/>
              <a:t> between inputs and outputs </a:t>
            </a:r>
            <a:r>
              <a:rPr lang="en-US" sz="2800" dirty="0" err="1"/>
              <a:t>inspite</a:t>
            </a:r>
            <a:r>
              <a:rPr lang="en-US" sz="2800" dirty="0"/>
              <a:t> of disturbances is called </a:t>
            </a:r>
            <a:r>
              <a:rPr lang="en-US" sz="2800" i="1" dirty="0">
                <a:solidFill>
                  <a:schemeClr val="tx2">
                    <a:lumMod val="75000"/>
                  </a:schemeClr>
                </a:solidFill>
              </a:rPr>
              <a:t>closed loop system</a:t>
            </a:r>
            <a:r>
              <a:rPr lang="en-US" sz="2400" i="1" dirty="0">
                <a:solidFill>
                  <a:schemeClr val="tx2">
                    <a:lumMod val="75000"/>
                  </a:schemeClr>
                </a:solidFill>
              </a:rPr>
              <a:t>.</a:t>
            </a:r>
            <a:endParaRPr lang="en-US" sz="2400" i="1"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32381" y="596669"/>
            <a:ext cx="6573079" cy="3445244"/>
          </a:xfrm>
          <a:prstGeom prst="rect">
            <a:avLst/>
          </a:prstGeom>
        </p:spPr>
      </p:pic>
      <p:sp>
        <p:nvSpPr>
          <p:cNvPr id="5" name="TextBox 4"/>
          <p:cNvSpPr txBox="1"/>
          <p:nvPr/>
        </p:nvSpPr>
        <p:spPr>
          <a:xfrm>
            <a:off x="1192696" y="4161182"/>
            <a:ext cx="10747513" cy="954107"/>
          </a:xfrm>
          <a:prstGeom prst="rect">
            <a:avLst/>
          </a:prstGeom>
          <a:noFill/>
        </p:spPr>
        <p:txBody>
          <a:bodyPr wrap="square" rtlCol="0">
            <a:spAutoFit/>
          </a:bodyPr>
          <a:lstStyle/>
          <a:p>
            <a:r>
              <a:rPr lang="en-US" sz="2800" dirty="0"/>
              <a:t>Diagrammatic representation of the </a:t>
            </a:r>
            <a:r>
              <a:rPr lang="en-US" sz="2800" dirty="0" err="1"/>
              <a:t>remodelling</a:t>
            </a:r>
            <a:r>
              <a:rPr lang="en-US" sz="2800" dirty="0"/>
              <a:t> theory of craniofacial growth using cranial vault as a model</a:t>
            </a:r>
            <a:endParaRPr lang="en-IN"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tx1">
                    <a:lumMod val="95000"/>
                  </a:schemeClr>
                </a:solidFill>
              </a:rPr>
              <a:t>Closed loop system  is of two types:</a:t>
            </a:r>
            <a:endParaRPr lang="en-US" dirty="0">
              <a:solidFill>
                <a:schemeClr val="tx1">
                  <a:lumMod val="95000"/>
                </a:schemeClr>
              </a:solidFill>
            </a:endParaRPr>
          </a:p>
          <a:p>
            <a:pPr marL="514350" indent="-514350">
              <a:buFont typeface="+mj-lt"/>
              <a:buAutoNum type="arabicPeriod"/>
            </a:pPr>
            <a:r>
              <a:rPr lang="en-US" dirty="0">
                <a:solidFill>
                  <a:schemeClr val="tx1">
                    <a:lumMod val="95000"/>
                  </a:schemeClr>
                </a:solidFill>
              </a:rPr>
              <a:t>Regular system: in which main input is constant.</a:t>
            </a:r>
            <a:endParaRPr lang="en-US" dirty="0">
              <a:solidFill>
                <a:schemeClr val="tx1">
                  <a:lumMod val="95000"/>
                </a:schemeClr>
              </a:solidFill>
            </a:endParaRPr>
          </a:p>
          <a:p>
            <a:pPr marL="514350" indent="-514350">
              <a:buFont typeface="+mj-lt"/>
              <a:buAutoNum type="arabicPeriod"/>
            </a:pPr>
            <a:r>
              <a:rPr lang="en-US" dirty="0">
                <a:solidFill>
                  <a:schemeClr val="tx1">
                    <a:lumMod val="95000"/>
                  </a:schemeClr>
                </a:solidFill>
              </a:rPr>
              <a:t>Servosystem/ follow up system:  in which main input varies.</a:t>
            </a:r>
            <a:endParaRPr lang="en-US" dirty="0">
              <a:solidFill>
                <a:schemeClr val="tx1">
                  <a:lumMod val="95000"/>
                </a:schemeClr>
              </a:solidFill>
            </a:endParaRPr>
          </a:p>
          <a:p>
            <a:pPr marL="0" indent="0">
              <a:buNone/>
            </a:pPr>
            <a:endParaRPr lang="en-US" dirty="0">
              <a:solidFill>
                <a:schemeClr val="bg1"/>
              </a:solidFill>
            </a:endParaRPr>
          </a:p>
          <a:p>
            <a:r>
              <a:rPr lang="en-US" dirty="0"/>
              <a:t>The servosystem theory is characterized by the following two principal factors:</a:t>
            </a:r>
            <a:endParaRPr lang="en-US" dirty="0"/>
          </a:p>
          <a:p>
            <a:pPr marL="0" indent="0">
              <a:buNone/>
            </a:pPr>
            <a:r>
              <a:rPr lang="en-US" dirty="0"/>
              <a:t> (1) The hormonally regulated growth of the midface and anterior cranial base, which provides a constantly changing reference input via the occlusion.</a:t>
            </a:r>
            <a:endParaRPr lang="en-US" dirty="0"/>
          </a:p>
          <a:p>
            <a:pPr marL="0" indent="0">
              <a:buNone/>
            </a:pPr>
            <a:endParaRPr lang="en-US" dirty="0"/>
          </a:p>
          <a:p>
            <a:pPr marL="0" indent="0">
              <a:buNone/>
            </a:pPr>
            <a:r>
              <a:rPr lang="en-US" dirty="0"/>
              <a:t>(2) The rate-limiting effect of this midfacial growth on the growth of the mandible.</a:t>
            </a:r>
            <a:endParaRPr lang="en-US" dirty="0"/>
          </a:p>
          <a:p>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a:t>Growth of the mandibular condyle and of the sutures may be affected directly and indirectly by systemic hormones.</a:t>
            </a:r>
            <a:endParaRPr lang="en-US" dirty="0"/>
          </a:p>
          <a:p>
            <a:endParaRPr lang="en-US" dirty="0"/>
          </a:p>
          <a:p>
            <a:endParaRPr lang="en-US" dirty="0"/>
          </a:p>
          <a:p>
            <a:r>
              <a:rPr lang="en-US" dirty="0"/>
              <a:t> Growth of these structures is clearly more compensatory and adaptive to the action of extrinsic factors, including local function as well as the growth of other areas of the craniofacial complex.</a:t>
            </a:r>
            <a:endParaRPr lang="en-US" dirty="0"/>
          </a:p>
          <a:p>
            <a:pPr marL="0" indent="0">
              <a:buNone/>
            </a:pPr>
            <a:r>
              <a:rPr lang="en-US" dirty="0"/>
              <a:t>                         </a:t>
            </a:r>
            <a:endParaRPr lang="en-US" dirty="0"/>
          </a:p>
          <a:p>
            <a:r>
              <a:rPr lang="en-US" dirty="0"/>
              <a:t>Petrovic says that condylar growth can be modified therapeutically or in response to functional requirements. </a:t>
            </a:r>
            <a:endParaRPr lang="en-US" dirty="0"/>
          </a:p>
          <a:p>
            <a:endParaRPr lang="en-US" dirty="0"/>
          </a:p>
          <a:p>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The major strength of the servo system theory is that it provides a road map for future research and experimentation. </a:t>
            </a:r>
            <a:endParaRPr lang="en-US" dirty="0"/>
          </a:p>
          <a:p>
            <a:endParaRPr lang="en-US" dirty="0"/>
          </a:p>
          <a:p>
            <a:r>
              <a:rPr lang="en-US" dirty="0"/>
              <a:t>It is difficult to explain the growth of most parts of body with </a:t>
            </a:r>
            <a:r>
              <a:rPr lang="en-US" dirty="0" err="1"/>
              <a:t>servosysytem</a:t>
            </a:r>
            <a:r>
              <a:rPr lang="en-US" dirty="0"/>
              <a:t> theory.</a:t>
            </a:r>
            <a:endParaRPr lang="en-US" dirty="0"/>
          </a:p>
          <a:p>
            <a:endParaRPr lang="en-US" dirty="0"/>
          </a:p>
          <a:p>
            <a:r>
              <a:rPr lang="en-US" dirty="0"/>
              <a:t>It is more useful as a research tool. </a:t>
            </a:r>
            <a:endParaRPr lang="en-US" dirty="0"/>
          </a:p>
          <a:p>
            <a:endParaRPr lang="en-US" dirty="0"/>
          </a:p>
          <a:p>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774" y="106017"/>
            <a:ext cx="4055165" cy="6370975"/>
          </a:xfrm>
          <a:prstGeom prst="rect">
            <a:avLst/>
          </a:prstGeom>
          <a:noFill/>
        </p:spPr>
        <p:txBody>
          <a:bodyPr wrap="square">
            <a:spAutoFit/>
          </a:bodyPr>
          <a:lstStyle/>
          <a:p>
            <a:r>
              <a:rPr lang="en-US" sz="2400" dirty="0"/>
              <a:t>Anterior growth of the midface (a)results in a slight occlusal deviation between the maxillary and mandibular dentitions (b).Perception of this occlusal deviation by proprioceptors (c) triggers the </a:t>
            </a:r>
            <a:r>
              <a:rPr lang="en-US" sz="2400" dirty="0" err="1"/>
              <a:t>protruder</a:t>
            </a:r>
            <a:r>
              <a:rPr lang="en-US" sz="2400" dirty="0"/>
              <a:t> muscles of the mandible to become more active tonically (d) in order to reposition the mandible anteriorly. The muscle activity and the protrusion in the presence of appropriate hormonal factors (e) stimulate growth at the mandibular condyle (f</a:t>
            </a:r>
            <a:endParaRPr lang="en-US" sz="2400" dirty="0"/>
          </a:p>
        </p:txBody>
      </p:sp>
      <p:pic>
        <p:nvPicPr>
          <p:cNvPr id="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00939" y="381001"/>
            <a:ext cx="7845287"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95246" y="2651329"/>
            <a:ext cx="10772566" cy="3834716"/>
          </a:xfrm>
          <a:prstGeom prst="rect">
            <a:avLst/>
          </a:prstGeom>
        </p:spPr>
      </p:pic>
      <p:sp>
        <p:nvSpPr>
          <p:cNvPr id="4" name="TextBox 3"/>
          <p:cNvSpPr txBox="1"/>
          <p:nvPr/>
        </p:nvSpPr>
        <p:spPr>
          <a:xfrm flipH="1">
            <a:off x="1198657" y="596349"/>
            <a:ext cx="10165745" cy="1446550"/>
          </a:xfrm>
          <a:prstGeom prst="rect">
            <a:avLst/>
          </a:prstGeom>
          <a:noFill/>
        </p:spPr>
        <p:txBody>
          <a:bodyPr wrap="square" rtlCol="0">
            <a:spAutoFit/>
          </a:bodyPr>
          <a:lstStyle/>
          <a:p>
            <a:r>
              <a:rPr lang="en-US" sz="4400" dirty="0">
                <a:solidFill>
                  <a:schemeClr val="tx2">
                    <a:lumMod val="75000"/>
                  </a:schemeClr>
                </a:solidFill>
                <a:latin typeface="Bahnschrift" panose="020B0502040204020203" pitchFamily="34" charset="0"/>
              </a:rPr>
              <a:t>THE FUNCTIONAL MATRIX HYPOTHESIS REVISITED</a:t>
            </a:r>
            <a:endParaRPr lang="en-IN" sz="4400" dirty="0">
              <a:solidFill>
                <a:schemeClr val="tx2">
                  <a:lumMod val="75000"/>
                </a:schemeClr>
              </a:solidFill>
              <a:latin typeface="Bahnschrift" panose="020B0502040204020203"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NEED FOR REVISITED</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dirty="0"/>
              <a:t>FMH could not describe either how extrinsic, epigenetic Functional Matrix stimuli are transduced into regulatory signals by individual bone cells, or how individual cells communicate to produce coordinated multicellular responses.</a:t>
            </a:r>
            <a:endParaRPr lang="en-US" dirty="0"/>
          </a:p>
          <a:p>
            <a:endParaRPr lang="en-US" dirty="0"/>
          </a:p>
          <a:p>
            <a:r>
              <a:rPr lang="en-US" dirty="0"/>
              <a:t>Almost uniformly, experimental and theoretical studies of bone adaptation consider only the unicellular, unimolecular, or </a:t>
            </a:r>
            <a:r>
              <a:rPr lang="en-US" dirty="0" err="1"/>
              <a:t>unigenomic</a:t>
            </a:r>
            <a:r>
              <a:rPr lang="en-US" dirty="0"/>
              <a:t> levels.</a:t>
            </a:r>
            <a:endParaRPr lang="en-US" dirty="0"/>
          </a:p>
          <a:p>
            <a:endParaRPr lang="en-US" dirty="0"/>
          </a:p>
          <a:p>
            <a:r>
              <a:rPr lang="en-US" dirty="0"/>
              <a:t>Accordingly, their results and derivative hypotheses generally are not extensible to higher multicellular, tissue, levels.</a:t>
            </a:r>
            <a:endParaRPr lang="en-US" dirty="0"/>
          </a:p>
          <a:p>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dirty="0">
                <a:solidFill>
                  <a:schemeClr val="tx2">
                    <a:lumMod val="75000"/>
                  </a:schemeClr>
                </a:solidFill>
                <a:latin typeface="Bahnschrift" panose="020B0502040204020203" pitchFamily="34" charset="0"/>
              </a:rPr>
              <a:t>CONSTRAINTS OF THE FMH</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lstStyle/>
          <a:p>
            <a:r>
              <a:rPr lang="en-US" sz="2400" dirty="0"/>
              <a:t>Initially, the FMH provided only qualitative narrative descriptions of the biologic dynamics of cephalic growth at the gross anatomic level and it had two explanatory constraints.</a:t>
            </a:r>
            <a:endParaRPr lang="en-US" sz="2400" dirty="0"/>
          </a:p>
          <a:p>
            <a:r>
              <a:rPr lang="en-US" sz="2400" dirty="0"/>
              <a:t>Methodologic constraint.</a:t>
            </a:r>
            <a:endParaRPr lang="en-US" sz="2400" dirty="0"/>
          </a:p>
          <a:p>
            <a:r>
              <a:rPr lang="en-US" sz="2400" dirty="0" err="1"/>
              <a:t>Hierarchial</a:t>
            </a:r>
            <a:r>
              <a:rPr lang="en-US" sz="2400" dirty="0"/>
              <a:t> constraint</a:t>
            </a:r>
            <a:endParaRPr lang="en-US" sz="2400" dirty="0"/>
          </a:p>
          <a:p>
            <a:endParaRPr lang="en-US" sz="2400" dirty="0"/>
          </a:p>
          <a:p>
            <a:pPr marL="0" indent="0">
              <a:buNone/>
            </a:pPr>
            <a:endParaRPr lang="en-US" dirty="0"/>
          </a:p>
          <a:p>
            <a:pPr marL="0" indent="0">
              <a:buNone/>
            </a:pPr>
            <a:endParaRPr lang="en-US" dirty="0"/>
          </a:p>
          <a:p>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dirty="0">
                <a:solidFill>
                  <a:schemeClr val="tx2">
                    <a:lumMod val="75000"/>
                  </a:schemeClr>
                </a:solidFill>
                <a:latin typeface="Bahnschrift" panose="020B0502040204020203" pitchFamily="34" charset="0"/>
              </a:rPr>
              <a:t>METHODOLOGIC CONSTRAINT</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Macroscopic measurements, e.g., roentgenographic cephalometry was used.</a:t>
            </a:r>
            <a:endParaRPr lang="en-US" dirty="0"/>
          </a:p>
          <a:p>
            <a:endParaRPr lang="en-US" dirty="0"/>
          </a:p>
          <a:p>
            <a:r>
              <a:rPr lang="en-US" dirty="0"/>
              <a:t>It permitted only method-specific descriptions that cannot be structurally detailed.</a:t>
            </a:r>
            <a:endParaRPr lang="en-US" dirty="0"/>
          </a:p>
          <a:p>
            <a:endParaRPr lang="en-US" dirty="0"/>
          </a:p>
          <a:p>
            <a:r>
              <a:rPr lang="en-US" dirty="0"/>
              <a:t>This constrained was removed by technique of FINITE ELEMENT METHOD.</a:t>
            </a:r>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dirty="0">
                <a:solidFill>
                  <a:schemeClr val="tx2">
                    <a:lumMod val="75000"/>
                  </a:schemeClr>
                </a:solidFill>
                <a:latin typeface="Bahnschrift" panose="020B0502040204020203" pitchFamily="34" charset="0"/>
              </a:rPr>
              <a:t>HIERARCHIAL CONSTRAINT</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xfrm>
            <a:off x="838200" y="1865382"/>
            <a:ext cx="10515600" cy="4351338"/>
          </a:xfrm>
          <a:prstGeom prst="rect">
            <a:avLst/>
          </a:prstGeom>
        </p:spPr>
        <p:txBody>
          <a:bodyPr vert="horz">
            <a:normAutofit fontScale="85000" lnSpcReduction="2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Even this version's descriptions did not extend "downward" to processes at the cellular, subcellular, or molecular structural domains.</a:t>
            </a:r>
            <a:endParaRPr lang="en-US" dirty="0"/>
          </a:p>
          <a:p>
            <a:endParaRPr lang="en-US" dirty="0"/>
          </a:p>
          <a:p>
            <a:r>
              <a:rPr lang="en-US" dirty="0"/>
              <a:t>Nor extend "upwards" to the multicellular processes by which bone tissues respond to lower level signals. </a:t>
            </a:r>
            <a:endParaRPr lang="en-US" dirty="0"/>
          </a:p>
          <a:p>
            <a:endParaRPr lang="en-US" dirty="0"/>
          </a:p>
          <a:p>
            <a:r>
              <a:rPr lang="en-US" dirty="0"/>
              <a:t>All prior FMH versions were "suspended" or "sandwiched" as it were, between these two hierarchical levels.</a:t>
            </a:r>
            <a:endParaRPr lang="en-US" dirty="0"/>
          </a:p>
          <a:p>
            <a:endParaRPr lang="en-US" dirty="0"/>
          </a:p>
          <a:p>
            <a:r>
              <a:rPr lang="en-US" dirty="0"/>
              <a:t>The FMH could not describe either how extrinsic, epigenetic FM stimuli are transduced into regulatory signals by individual bone cells, or how individual cells communicate to produce coordinated  multicellular responses.</a:t>
            </a:r>
            <a:endParaRPr lang="en-US"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4" name="Content Placeholder 1"/>
          <p:cNvSpPr>
            <a:spLocks noGrp="1"/>
          </p:cNvSpPr>
          <p:nvPr>
            <p:ph idx="1"/>
          </p:nvPr>
        </p:nvSpPr>
        <p:spPr>
          <a:prstGeom prst="rect">
            <a:avLst/>
          </a:prstGeom>
        </p:spPr>
        <p:txBody>
          <a:bodyPr vert="horz">
            <a:normAutofit lnSpcReduction="1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At present, no hypothesis provides a comprehensive, coherent and integrated description of all the processes and mechanisms involved in bone growth, remodeling, adaptation, and maintenance at all structural levels.</a:t>
            </a:r>
            <a:endParaRPr lang="en-US" dirty="0"/>
          </a:p>
          <a:p>
            <a:endParaRPr lang="en-US" dirty="0"/>
          </a:p>
          <a:p>
            <a:r>
              <a:rPr lang="en-US" dirty="0"/>
              <a:t>The newest FMH version, presented herein, transcends some hierarchical constraints and permits seamless descriptions at, and between, the several levels of bone structure and operation from the genomic to the organ level.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621"/>
            <a:ext cx="10515600" cy="1325563"/>
          </a:xfrm>
        </p:spPr>
        <p:txBody>
          <a:bodyPr/>
          <a:lstStyle/>
          <a:p>
            <a:r>
              <a:rPr lang="en-US" dirty="0">
                <a:solidFill>
                  <a:schemeClr val="tx2">
                    <a:lumMod val="75000"/>
                  </a:schemeClr>
                </a:solidFill>
              </a:rPr>
              <a:t>THE GENETIC THEORY(1941)-BRODIE</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a:t>The genetic theory simply stated that genes determine and control the whole process of craniofacial growth.</a:t>
            </a:r>
            <a:endParaRPr lang="en-US" dirty="0"/>
          </a:p>
          <a:p>
            <a:r>
              <a:rPr lang="en-US" dirty="0"/>
              <a:t>This theory proposed that the skull growth was controlled by genetic factors and was pre-planned.</a:t>
            </a:r>
            <a:endParaRPr lang="en-US" dirty="0"/>
          </a:p>
          <a:p>
            <a:r>
              <a:rPr lang="en-US" dirty="0"/>
              <a:t>Genes determine overall growth control and the persistent pattern of facial configuration is under tight genetic control.</a:t>
            </a:r>
            <a:endParaRPr lang="en-IN"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1"/>
          <p:cNvSpPr>
            <a:spLocks noGrp="1"/>
          </p:cNvSpPr>
          <p:nvPr>
            <p:ph idx="1"/>
          </p:nvPr>
        </p:nvSpPr>
        <p:spPr>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It does so by the inclusion of two complementary concepts: </a:t>
            </a:r>
            <a:endParaRPr lang="en-US" dirty="0"/>
          </a:p>
          <a:p>
            <a:endParaRPr lang="en-US" dirty="0"/>
          </a:p>
          <a:p>
            <a:pPr marL="514350" indent="-514350">
              <a:buFont typeface="+mj-lt"/>
              <a:buAutoNum type="arabicPeriod"/>
            </a:pPr>
            <a:r>
              <a:rPr lang="en-US" dirty="0">
                <a:solidFill>
                  <a:schemeClr val="accent3"/>
                </a:solidFill>
              </a:rPr>
              <a:t>Mechanotransduction</a:t>
            </a:r>
            <a:r>
              <a:rPr lang="en-US" dirty="0"/>
              <a:t> that occurs in single bone cells </a:t>
            </a:r>
            <a:endParaRPr lang="en-US" dirty="0"/>
          </a:p>
          <a:p>
            <a:pPr marL="514350" indent="-514350">
              <a:buFont typeface="+mj-lt"/>
              <a:buAutoNum type="arabicPeriod"/>
            </a:pPr>
            <a:endParaRPr lang="en-US" dirty="0"/>
          </a:p>
          <a:p>
            <a:pPr marL="514350" indent="-514350">
              <a:buFont typeface="+mj-lt"/>
              <a:buAutoNum type="arabicPeriod"/>
            </a:pPr>
            <a:r>
              <a:rPr lang="en-US" dirty="0"/>
              <a:t>Bone cells are computational elements that function multicellularly  as a </a:t>
            </a:r>
            <a:r>
              <a:rPr lang="en-US" dirty="0">
                <a:solidFill>
                  <a:schemeClr val="accent3"/>
                </a:solidFill>
              </a:rPr>
              <a:t>connected cellular network</a:t>
            </a:r>
            <a:endParaRPr lang="en-US" dirty="0">
              <a:solidFill>
                <a:schemeClr val="accent3"/>
              </a:solidFill>
            </a:endParaRPr>
          </a:p>
          <a:p>
            <a:pPr marL="514350" indent="-514350">
              <a:buFont typeface="+mj-lt"/>
              <a:buAutoNum type="arabicPeriod"/>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MECHANOTRANSDUCTION</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fontScale="925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All vital cells are "irritable" and respond to alterations in their external environment.</a:t>
            </a:r>
            <a:endParaRPr lang="en-US" dirty="0"/>
          </a:p>
          <a:p>
            <a:r>
              <a:rPr lang="en-US" dirty="0" err="1">
                <a:solidFill>
                  <a:schemeClr val="accent3"/>
                </a:solidFill>
              </a:rPr>
              <a:t>Mechanosensing</a:t>
            </a:r>
            <a:r>
              <a:rPr lang="en-US" dirty="0"/>
              <a:t> processes enable a cell to sense and to respond to extrinsic loadings, by  using the processes of </a:t>
            </a:r>
            <a:r>
              <a:rPr lang="en-US" i="1" u="sng" dirty="0">
                <a:solidFill>
                  <a:schemeClr val="accent3"/>
                </a:solidFill>
              </a:rPr>
              <a:t>mechanoreception</a:t>
            </a:r>
            <a:r>
              <a:rPr lang="en-US" dirty="0"/>
              <a:t> and </a:t>
            </a:r>
            <a:r>
              <a:rPr lang="en-US" dirty="0">
                <a:solidFill>
                  <a:schemeClr val="accent3"/>
                </a:solidFill>
              </a:rPr>
              <a:t>of </a:t>
            </a:r>
            <a:r>
              <a:rPr lang="en-US" i="1" u="sng" dirty="0" err="1">
                <a:solidFill>
                  <a:schemeClr val="accent3"/>
                </a:solidFill>
              </a:rPr>
              <a:t>mechanotransduction</a:t>
            </a:r>
            <a:r>
              <a:rPr lang="en-US" i="1" u="sng" dirty="0"/>
              <a:t>.</a:t>
            </a:r>
            <a:r>
              <a:rPr lang="en-US" dirty="0"/>
              <a:t> </a:t>
            </a:r>
            <a:endParaRPr lang="en-US" dirty="0"/>
          </a:p>
          <a:p>
            <a:r>
              <a:rPr lang="en-US" dirty="0"/>
              <a:t>The former transmits an extracellular physical stimulus into a receptor cell</a:t>
            </a:r>
            <a:endParaRPr lang="en-US" dirty="0"/>
          </a:p>
          <a:p>
            <a:r>
              <a:rPr lang="en-US" dirty="0"/>
              <a:t>The latter transduces or transforms the stimulus's energetic and/or informational content into an intracellular signal</a:t>
            </a:r>
            <a:endParaRPr lang="en-US" dirty="0"/>
          </a:p>
          <a:p>
            <a:endParaRPr lang="en-US" dirty="0"/>
          </a:p>
          <a:p>
            <a:endParaRPr lang="en-US" dirty="0"/>
          </a:p>
          <a:p>
            <a:endParaRPr lang="en-US"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1"/>
          <p:cNvSpPr>
            <a:spLocks noGrp="1"/>
          </p:cNvSpPr>
          <p:nvPr>
            <p:ph idx="1"/>
          </p:nvPr>
        </p:nvSpPr>
        <p:spPr>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Mechanotransduction is one type of cellular signal transduction.</a:t>
            </a:r>
            <a:endParaRPr lang="en-US" dirty="0"/>
          </a:p>
          <a:p>
            <a:endParaRPr lang="en-US" dirty="0"/>
          </a:p>
          <a:p>
            <a:pPr marL="0" indent="0">
              <a:buNone/>
            </a:pPr>
            <a:r>
              <a:rPr lang="en-US" dirty="0"/>
              <a:t> There are several mechanotransductive processes, eg.</a:t>
            </a:r>
            <a:endParaRPr lang="en-US" dirty="0"/>
          </a:p>
          <a:p>
            <a:r>
              <a:rPr lang="en-US" dirty="0"/>
              <a:t>Mechanoelectrical</a:t>
            </a:r>
            <a:endParaRPr lang="en-US" dirty="0"/>
          </a:p>
          <a:p>
            <a:endParaRPr lang="en-US" dirty="0"/>
          </a:p>
          <a:p>
            <a:r>
              <a:rPr lang="en-US" dirty="0"/>
              <a:t>Mechanochemical</a:t>
            </a:r>
            <a:endParaRPr lang="en-US" dirty="0"/>
          </a:p>
          <a:p>
            <a:pPr marL="0" indent="0">
              <a:buNone/>
            </a:pPr>
            <a:endParaRPr lang="en-US" dirty="0"/>
          </a:p>
          <a:p>
            <a:pPr marL="0" indent="0">
              <a:buNone/>
            </a:pPr>
            <a:r>
              <a:rPr lang="en-US" dirty="0"/>
              <a:t> Whichever are used, bone adaptation requires the subsequent intercellular transmission of the transduced signals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OSSEOUS MECHANOTRANSDUCTION</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xfrm>
            <a:off x="838200" y="1497496"/>
            <a:ext cx="10515600" cy="4679467"/>
          </a:xfrm>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Loadings are continuously applied to bone tissues, tending to deform both extracellular matrix and bone cells.</a:t>
            </a:r>
            <a:endParaRPr lang="en-US" dirty="0"/>
          </a:p>
          <a:p>
            <a:r>
              <a:rPr lang="en-US" dirty="0"/>
              <a:t>When an appropriate stimulus parameter exceeds threshold values, the loaded tissue responds by the triad of bone cell adaptation processes.</a:t>
            </a:r>
            <a:endParaRPr lang="en-US" dirty="0"/>
          </a:p>
          <a:p>
            <a:r>
              <a:rPr lang="en-US" dirty="0">
                <a:solidFill>
                  <a:schemeClr val="accent3"/>
                </a:solidFill>
              </a:rPr>
              <a:t>Osseous </a:t>
            </a:r>
            <a:r>
              <a:rPr lang="en-US" dirty="0" err="1">
                <a:solidFill>
                  <a:schemeClr val="accent3"/>
                </a:solidFill>
              </a:rPr>
              <a:t>mechanotransduction</a:t>
            </a:r>
            <a:r>
              <a:rPr lang="en-US" dirty="0">
                <a:solidFill>
                  <a:schemeClr val="accent3"/>
                </a:solidFill>
              </a:rPr>
              <a:t> </a:t>
            </a:r>
            <a:r>
              <a:rPr lang="en-US" dirty="0"/>
              <a:t>is unique in 4ways:</a:t>
            </a:r>
            <a:endParaRPr lang="en-US" dirty="0"/>
          </a:p>
          <a:p>
            <a:pPr marL="514350" indent="-514350">
              <a:buFont typeface="+mj-lt"/>
              <a:buAutoNum type="arabicPeriod"/>
            </a:pPr>
            <a:r>
              <a:rPr lang="en-US" dirty="0"/>
              <a:t>Most other mechanosensory cell are cytologically </a:t>
            </a:r>
            <a:r>
              <a:rPr lang="en-US" dirty="0" err="1"/>
              <a:t>specialized,but</a:t>
            </a:r>
            <a:r>
              <a:rPr lang="en-US" dirty="0"/>
              <a:t> bone cells are not.</a:t>
            </a:r>
            <a:endParaRPr lang="en-US" dirty="0"/>
          </a:p>
          <a:p>
            <a:pPr marL="514350" indent="-514350">
              <a:buFont typeface="+mj-lt"/>
              <a:buAutoNum type="arabicPeriod"/>
            </a:pPr>
            <a:r>
              <a:rPr lang="en-US" dirty="0"/>
              <a:t>Bone loading stimulus can evoke three adaptational </a:t>
            </a:r>
            <a:r>
              <a:rPr lang="en-US" dirty="0" err="1"/>
              <a:t>responses,whereas</a:t>
            </a:r>
            <a:r>
              <a:rPr lang="en-US" dirty="0"/>
              <a:t> </a:t>
            </a:r>
            <a:r>
              <a:rPr lang="en-US" dirty="0" err="1"/>
              <a:t>nonosseous</a:t>
            </a:r>
            <a:r>
              <a:rPr lang="en-US" dirty="0"/>
              <a:t> processes generally evoke one.</a:t>
            </a:r>
            <a:endParaRPr lang="en-US" dirty="0"/>
          </a:p>
          <a:p>
            <a:pPr marL="514350" indent="-514350">
              <a:buFont typeface="+mj-lt"/>
              <a:buAutoNum type="arabicPeriod"/>
            </a:pPr>
            <a:r>
              <a:rPr lang="en-US" dirty="0"/>
              <a:t>Osseous signal transmission is </a:t>
            </a:r>
            <a:r>
              <a:rPr lang="en-US" dirty="0" err="1"/>
              <a:t>aneural</a:t>
            </a:r>
            <a:r>
              <a:rPr lang="en-US" dirty="0"/>
              <a:t> ,whereas all other </a:t>
            </a:r>
            <a:r>
              <a:rPr lang="en-US" dirty="0" err="1"/>
              <a:t>mechanosensational</a:t>
            </a:r>
            <a:r>
              <a:rPr lang="en-US" dirty="0"/>
              <a:t> signals use some afferent neural pathway.</a:t>
            </a:r>
            <a:endParaRPr lang="en-US" dirty="0"/>
          </a:p>
          <a:p>
            <a:pPr marL="514350" indent="-514350">
              <a:buFont typeface="+mj-lt"/>
              <a:buAutoNum type="arabicPeriod"/>
            </a:pPr>
            <a:r>
              <a:rPr lang="en-US" dirty="0"/>
              <a:t>Evoked bone adaptational responses are confined with in each bone organ.</a:t>
            </a:r>
            <a:endParaRPr lang="en-US" dirty="0"/>
          </a:p>
          <a:p>
            <a:pPr marL="514350" indent="-514350">
              <a:buFont typeface="+mj-lt"/>
              <a:buAutoNum type="arabicPeriod"/>
            </a:pPr>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Osseous </a:t>
            </a:r>
            <a:r>
              <a:rPr lang="en-US" sz="2400" dirty="0" err="1"/>
              <a:t>mechanotransduction</a:t>
            </a:r>
            <a:r>
              <a:rPr lang="en-US" sz="2400" dirty="0"/>
              <a:t> translates the periosteal functional stimulus in to askeletal unit cell signal by two skeletal cellular </a:t>
            </a:r>
            <a:r>
              <a:rPr lang="en-US" sz="2400" dirty="0" err="1"/>
              <a:t>mechanotrannsductive</a:t>
            </a:r>
            <a:r>
              <a:rPr lang="en-US" sz="2400" dirty="0"/>
              <a:t> process:</a:t>
            </a:r>
            <a:endParaRPr lang="en-US" sz="2400" dirty="0"/>
          </a:p>
          <a:p>
            <a:pPr marL="514350" indent="-514350">
              <a:buFont typeface="+mj-lt"/>
              <a:buAutoNum type="arabicPeriod"/>
            </a:pPr>
            <a:r>
              <a:rPr lang="en-US" sz="2400" dirty="0">
                <a:solidFill>
                  <a:schemeClr val="accent3"/>
                </a:solidFill>
              </a:rPr>
              <a:t>IONIC</a:t>
            </a:r>
            <a:endParaRPr lang="en-US" sz="2400" dirty="0">
              <a:solidFill>
                <a:schemeClr val="accent3"/>
              </a:solidFill>
            </a:endParaRPr>
          </a:p>
          <a:p>
            <a:pPr marL="514350" indent="-514350">
              <a:buFont typeface="+mj-lt"/>
              <a:buAutoNum type="arabicPeriod"/>
            </a:pPr>
            <a:r>
              <a:rPr lang="en-US" sz="2400" dirty="0">
                <a:solidFill>
                  <a:schemeClr val="accent3"/>
                </a:solidFill>
              </a:rPr>
              <a:t>MECHANICAL</a:t>
            </a:r>
            <a:endParaRPr lang="en-IN" sz="2400" dirty="0">
              <a:solidFill>
                <a:schemeClr val="accent3"/>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IONIC OR ELECTICAL PROCESSES</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pPr marL="0" indent="0">
              <a:buNone/>
            </a:pPr>
            <a:endParaRPr lang="en-US" dirty="0"/>
          </a:p>
          <a:p>
            <a:r>
              <a:rPr lang="en-US" dirty="0"/>
              <a:t>Ionic transport through the bone cell plasma membrane.</a:t>
            </a:r>
            <a:endParaRPr lang="en-US" dirty="0"/>
          </a:p>
          <a:p>
            <a:r>
              <a:rPr lang="en-US" dirty="0"/>
              <a:t>Intercellular transmission of the ionic or electrical signal that in ,turn computed by the operation of an osseous connected cellular network(CCN)</a:t>
            </a:r>
            <a:endParaRPr lang="en-US" dirty="0"/>
          </a:p>
          <a:p>
            <a:r>
              <a:rPr lang="en-US" dirty="0"/>
              <a:t>Network output regulates the multicellular bone cell responses.</a:t>
            </a:r>
            <a:endParaRPr lang="en-US" dirty="0"/>
          </a:p>
          <a:p>
            <a:endParaRPr lang="en-US" dirty="0"/>
          </a:p>
          <a:p>
            <a:pPr marL="0" indent="0">
              <a:buNone/>
            </a:pPr>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STRETCH- ACTIVATED CHANNELS</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fontScale="85000" lnSpcReduction="1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Several types of deformation may occur in strained bone tissue. </a:t>
            </a:r>
            <a:endParaRPr lang="en-US" dirty="0"/>
          </a:p>
          <a:p>
            <a:endParaRPr lang="en-US" dirty="0"/>
          </a:p>
          <a:p>
            <a:r>
              <a:rPr lang="en-US" dirty="0"/>
              <a:t>One of these involves the plasma membrane stretch-activated (S-A) ion channels, a structure found in bone cells, in many other cell types, and significantly in fibroblasts.</a:t>
            </a:r>
            <a:endParaRPr lang="en-US" dirty="0"/>
          </a:p>
          <a:p>
            <a:endParaRPr lang="en-US" dirty="0"/>
          </a:p>
          <a:p>
            <a:r>
              <a:rPr lang="en-US" dirty="0"/>
              <a:t>When activated in strained osteocytes, they permit passage of a certain sized ion or set of ions, including K +, Ca 2+,  Na +</a:t>
            </a:r>
            <a:endParaRPr lang="en-US" dirty="0"/>
          </a:p>
          <a:p>
            <a:endParaRPr lang="en-US" dirty="0"/>
          </a:p>
          <a:p>
            <a:r>
              <a:rPr lang="en-US" dirty="0"/>
              <a:t>Such ionic flow may, in turn, initiate intracellular electrical events.</a:t>
            </a:r>
            <a:endParaRPr lang="en-US" dirty="0"/>
          </a:p>
          <a:p>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ELECTRICAL PROCESSES</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These include several, nonexclusive mechanotransductive processes, involving the plasma membrane and extracellular fluids.</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solidFill>
                  <a:schemeClr val="accent3"/>
                </a:solidFill>
              </a:rPr>
              <a:t>ELECTROMECHANICAL  </a:t>
            </a:r>
            <a:endParaRPr lang="en-US" dirty="0">
              <a:solidFill>
                <a:schemeClr val="accent3"/>
              </a:solidFill>
            </a:endParaRPr>
          </a:p>
          <a:p>
            <a:pPr marL="514350" indent="-514350">
              <a:buFont typeface="+mj-lt"/>
              <a:buAutoNum type="arabicPeriod"/>
            </a:pPr>
            <a:r>
              <a:rPr lang="en-US" dirty="0">
                <a:solidFill>
                  <a:schemeClr val="accent3"/>
                </a:solidFill>
              </a:rPr>
              <a:t>ELECTROKINETIC         </a:t>
            </a:r>
            <a:endParaRPr lang="en-US" dirty="0">
              <a:solidFill>
                <a:schemeClr val="accent3"/>
              </a:solidFill>
            </a:endParaRPr>
          </a:p>
          <a:p>
            <a:pPr marL="514350" indent="-514350">
              <a:buFont typeface="+mj-lt"/>
              <a:buAutoNum type="arabicPeriod"/>
            </a:pPr>
            <a:r>
              <a:rPr lang="en-US" dirty="0">
                <a:solidFill>
                  <a:schemeClr val="accent3"/>
                </a:solidFill>
              </a:rPr>
              <a:t>ELECTRIC FIELD STRENGTH</a:t>
            </a:r>
            <a:endParaRPr lang="en-US" dirty="0">
              <a:solidFill>
                <a:schemeClr val="accent3"/>
              </a:solidFill>
            </a:endParaRPr>
          </a:p>
          <a:p>
            <a:pPr marL="0" indent="0">
              <a:buNone/>
            </a:pPr>
            <a:r>
              <a:rPr lang="en-US" dirty="0"/>
              <a:t>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ELECTROMECHANICAL</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The osteocytic plasma membrane contains voltage-activated ion channels.</a:t>
            </a:r>
            <a:endParaRPr lang="en-US" dirty="0"/>
          </a:p>
          <a:p>
            <a:endParaRPr lang="en-US" dirty="0"/>
          </a:p>
          <a:p>
            <a:r>
              <a:rPr lang="en-US" dirty="0"/>
              <a:t>Transmembrane ion flow may be a significant osseous mechanotransductive process.</a:t>
            </a:r>
            <a:endParaRPr lang="en-US" dirty="0"/>
          </a:p>
          <a:p>
            <a:endParaRPr lang="en-US" dirty="0"/>
          </a:p>
          <a:p>
            <a:r>
              <a:rPr lang="en-US" dirty="0"/>
              <a:t>Such ionic flows generate osteocytic action potentials capable of transmission through gap junctions.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ELECTROKINETICS</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xfrm>
            <a:off x="132522" y="1444486"/>
            <a:ext cx="11767930" cy="5274365"/>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Bound and unbound electric charges exist in bone tissue associated with the bone fluid(s) in the several osseous spaces or compartments.</a:t>
            </a:r>
            <a:endParaRPr lang="en-US" dirty="0"/>
          </a:p>
          <a:p>
            <a:endParaRPr lang="en-US" dirty="0"/>
          </a:p>
          <a:p>
            <a:r>
              <a:rPr lang="en-US" dirty="0"/>
              <a:t>These electrical effects are not piezoelectric but rather of electrokinetic (streaming potential) origin.</a:t>
            </a:r>
            <a:endParaRPr lang="en-US" dirty="0"/>
          </a:p>
          <a:p>
            <a:endParaRPr lang="en-US" dirty="0"/>
          </a:p>
          <a:p>
            <a:r>
              <a:rPr lang="en-US" dirty="0"/>
              <a:t>The SP is a measure of the strain-generated potiential (SGP) of convected electric charges in the fluid flow of deformed bone.</a:t>
            </a:r>
            <a:endParaRPr lang="en-US" dirty="0"/>
          </a:p>
          <a:p>
            <a:endParaRPr lang="en-US" dirty="0"/>
          </a:p>
          <a:p>
            <a:r>
              <a:rPr lang="en-US" dirty="0"/>
              <a:t>SGP of ±2mV can initiate both osteogenesis &amp; osteocytic action potentials.</a:t>
            </a:r>
            <a:endParaRPr lang="en-US" dirty="0"/>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solidFill>
                  <a:schemeClr val="tx2">
                    <a:lumMod val="75000"/>
                  </a:schemeClr>
                </a:solidFill>
              </a:rPr>
              <a:t>CON	TRADICTION</a:t>
            </a:r>
            <a:r>
              <a:rPr lang="en-US" dirty="0"/>
              <a:t>: If the face were under rigid genetic </a:t>
            </a:r>
            <a:r>
              <a:rPr lang="en-US" dirty="0" err="1"/>
              <a:t>control,it</a:t>
            </a:r>
            <a:r>
              <a:rPr lang="en-US" dirty="0"/>
              <a:t> would be possible to predict features of children from cephalograms of parents.</a:t>
            </a:r>
            <a:endParaRPr lang="en-US" dirty="0"/>
          </a:p>
          <a:p>
            <a:r>
              <a:rPr lang="en-US" dirty="0">
                <a:solidFill>
                  <a:schemeClr val="tx2">
                    <a:lumMod val="75000"/>
                  </a:schemeClr>
                </a:solidFill>
              </a:rPr>
              <a:t>LIMITATIONS</a:t>
            </a:r>
            <a:r>
              <a:rPr lang="en-US" dirty="0"/>
              <a:t>: Unable to explain the role of environment &amp; epigenetic factors.</a:t>
            </a:r>
            <a:endParaRPr lang="en-US" dirty="0"/>
          </a:p>
          <a:p>
            <a:r>
              <a:rPr lang="en-US" dirty="0"/>
              <a:t>Primary genetic control can determine only certain features but it </a:t>
            </a:r>
            <a:r>
              <a:rPr lang="en-US" dirty="0" err="1"/>
              <a:t>doesnot</a:t>
            </a:r>
            <a:r>
              <a:rPr lang="en-US" dirty="0"/>
              <a:t> have complete influence on growth.</a:t>
            </a:r>
            <a:endParaRPr lang="en-IN"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ELECTRIC FIELD STRNGTH</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Bone respond to exogenous electric fields.</a:t>
            </a:r>
            <a:endParaRPr lang="en-US" dirty="0"/>
          </a:p>
          <a:p>
            <a:pPr marL="0" indent="0">
              <a:buNone/>
            </a:pPr>
            <a:endParaRPr lang="en-US" dirty="0"/>
          </a:p>
          <a:p>
            <a:r>
              <a:rPr lang="en-US" dirty="0"/>
              <a:t>A significant parallel exists between the parameters of these exogenous electrical fields and the endogenous fields produced by muscle activity.</a:t>
            </a:r>
            <a:endParaRPr lang="en-US" dirty="0"/>
          </a:p>
          <a:p>
            <a:endParaRPr lang="en-US" dirty="0"/>
          </a:p>
          <a:p>
            <a:r>
              <a:rPr lang="en-US" dirty="0"/>
              <a:t>Bone responds to exogenous electric fields in the range of 1 to 10 µV/cm.</a:t>
            </a:r>
            <a:endParaRPr lang="en-US" dirty="0"/>
          </a:p>
          <a:p>
            <a:endParaRPr lang="en-US" dirty="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75000"/>
                  </a:schemeClr>
                </a:solidFill>
                <a:latin typeface="Bahnschrift" panose="020B0502040204020203" pitchFamily="34" charset="0"/>
              </a:rPr>
              <a:t>MECHANICAL PROCESSES</a:t>
            </a:r>
            <a:endParaRPr lang="en-IN" sz="4000"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xfrm>
            <a:off x="609599" y="1205948"/>
            <a:ext cx="10614991" cy="5652052"/>
          </a:xfrm>
          <a:prstGeom prst="rect">
            <a:avLst/>
          </a:prstGeom>
        </p:spPr>
        <p:txBody>
          <a:bodyPr vert="horz">
            <a:normAutofit fontScale="25000" lnSpcReduction="2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sz="9600" dirty="0"/>
              <a:t>It is an alternative mean by which the periosteal Functional Matrix activity may regulate hierarchically low level bone cell genomic functions</a:t>
            </a:r>
            <a:endParaRPr lang="en-US" sz="9600" dirty="0"/>
          </a:p>
          <a:p>
            <a:endParaRPr lang="en-US" sz="9600" dirty="0"/>
          </a:p>
          <a:p>
            <a:r>
              <a:rPr lang="en-US" sz="9600" dirty="0"/>
              <a:t>The mechanical properties of the extracellular matrix influence cell </a:t>
            </a:r>
            <a:r>
              <a:rPr lang="en-US" sz="9600" dirty="0" err="1"/>
              <a:t>behaviour</a:t>
            </a:r>
            <a:r>
              <a:rPr lang="en-US" sz="9600" dirty="0"/>
              <a:t>.</a:t>
            </a:r>
            <a:endParaRPr lang="en-US" sz="9600" dirty="0"/>
          </a:p>
          <a:p>
            <a:r>
              <a:rPr lang="en-US" sz="9600" dirty="0"/>
              <a:t>Loaded mineralized bone matrix tissue is deformed or strained.</a:t>
            </a:r>
            <a:endParaRPr lang="en-US" sz="9600" dirty="0"/>
          </a:p>
          <a:p>
            <a:endParaRPr lang="en-US" sz="9600" dirty="0"/>
          </a:p>
          <a:p>
            <a:r>
              <a:rPr lang="en-US" sz="9600" dirty="0"/>
              <a:t>The basis of this mechanism is the physical continuity of the transmembrane molecule integrin</a:t>
            </a:r>
            <a:endParaRPr lang="en-US" sz="9600" dirty="0"/>
          </a:p>
          <a:p>
            <a:endParaRPr lang="en-US" sz="9600" dirty="0"/>
          </a:p>
          <a:p>
            <a:r>
              <a:rPr lang="en-US" sz="9600" dirty="0"/>
              <a:t>Extracellular organic matrix connect with intracellular with the </a:t>
            </a:r>
            <a:r>
              <a:rPr lang="en-US" sz="9600" dirty="0" err="1"/>
              <a:t>cytoskeletol</a:t>
            </a:r>
            <a:r>
              <a:rPr lang="en-US" sz="9600" dirty="0"/>
              <a:t> actin</a:t>
            </a:r>
            <a:endParaRPr lang="en-US" sz="9600" dirty="0"/>
          </a:p>
          <a:p>
            <a:endParaRPr lang="en-US" sz="9600" dirty="0"/>
          </a:p>
          <a:p>
            <a:r>
              <a:rPr lang="en-US" sz="9600" dirty="0"/>
              <a:t>The molecule in turn are connected are connected to nuclear membrane</a:t>
            </a:r>
            <a:endParaRPr lang="en-US" sz="9600" dirty="0"/>
          </a:p>
          <a:p>
            <a:endParaRPr lang="en-US" sz="9600" dirty="0"/>
          </a:p>
          <a:p>
            <a:r>
              <a:rPr lang="en-US" sz="9600" dirty="0"/>
              <a:t>Site of action of the mechanical lever chain </a:t>
            </a:r>
            <a:r>
              <a:rPr lang="en-US" sz="9600" dirty="0" err="1"/>
              <a:t>initates</a:t>
            </a:r>
            <a:r>
              <a:rPr lang="en-US" sz="9600" dirty="0"/>
              <a:t> </a:t>
            </a:r>
            <a:r>
              <a:rPr lang="en-US" sz="9600" dirty="0" err="1"/>
              <a:t>aseries</a:t>
            </a:r>
            <a:r>
              <a:rPr lang="en-US" sz="9600" dirty="0"/>
              <a:t> of intranuclear processes regulatory of genomic activity(</a:t>
            </a:r>
            <a:r>
              <a:rPr lang="en-US" sz="9600" dirty="0" err="1"/>
              <a:t>cfos</a:t>
            </a:r>
            <a:r>
              <a:rPr lang="en-US" sz="9600" dirty="0"/>
              <a:t>) gene.</a:t>
            </a:r>
            <a:endParaRPr lang="en-US" sz="9600" dirty="0"/>
          </a:p>
          <a:p>
            <a:endParaRPr lang="en-US" sz="6000" dirty="0"/>
          </a:p>
          <a:p>
            <a:endParaRPr lang="en-US" sz="5100" dirty="0"/>
          </a:p>
          <a:p>
            <a:endParaRPr lang="en-US" dirty="0"/>
          </a:p>
          <a:p>
            <a:endParaRPr lang="en-US" dirty="0"/>
          </a:p>
          <a:p>
            <a:endParaRPr lang="en-US" dirty="0"/>
          </a:p>
          <a:p>
            <a:pPr marL="0" indent="0">
              <a:buNone/>
            </a:pPr>
            <a:endParaRPr lang="en-US" dirty="0"/>
          </a:p>
          <a:p>
            <a:endParaRPr lang="en-US" dirty="0"/>
          </a:p>
          <a:p>
            <a:r>
              <a:rPr lang="en-US" dirty="0"/>
              <a:t>.</a:t>
            </a:r>
            <a:endParaRPr lang="en-US" dirty="0"/>
          </a:p>
          <a:p>
            <a:endParaRPr lang="en-US" dirty="0"/>
          </a:p>
          <a:p>
            <a:endParaRPr lang="en-US" dirty="0"/>
          </a:p>
          <a:p>
            <a:pPr marL="0" indent="0">
              <a:buNone/>
            </a:pPr>
            <a:endParaRPr lang="en-US" dirty="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108"/>
            <a:ext cx="10515600" cy="1325563"/>
          </a:xfrm>
        </p:spPr>
        <p:txBody>
          <a:bodyPr>
            <a:normAutofit fontScale="90000"/>
          </a:bodyPr>
          <a:lstStyle/>
          <a:p>
            <a:r>
              <a:rPr lang="en-US" dirty="0"/>
              <a:t>2.</a:t>
            </a:r>
            <a:r>
              <a:rPr lang="en-US" dirty="0">
                <a:solidFill>
                  <a:schemeClr val="tx2">
                    <a:lumMod val="75000"/>
                  </a:schemeClr>
                </a:solidFill>
                <a:latin typeface="Bahnschrift" panose="020B0502040204020203" pitchFamily="34" charset="0"/>
              </a:rPr>
              <a:t>THE ROLE OF AN OSSEOUS CONNECTED CELLULAR NEYWORK</a:t>
            </a:r>
            <a:br>
              <a:rPr lang="en-US" sz="4400" dirty="0">
                <a:solidFill>
                  <a:schemeClr val="tx2">
                    <a:lumMod val="75000"/>
                  </a:schemeClr>
                </a:solidFill>
                <a:latin typeface="Bahnschrift" panose="020B0502040204020203" pitchFamily="34" charset="0"/>
              </a:rPr>
            </a:b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a:xfrm>
            <a:off x="198783" y="1431236"/>
            <a:ext cx="11304103" cy="5426764"/>
          </a:xfrm>
        </p:spPr>
        <p:txBody>
          <a:bodyPr>
            <a:normAutofit/>
          </a:bodyPr>
          <a:lstStyle/>
          <a:p>
            <a:r>
              <a:rPr lang="en-US" sz="2400" dirty="0"/>
              <a:t>All bone cells are extensively interconnected by gap junction forming osseous CCN(except osteoclast).</a:t>
            </a:r>
            <a:endParaRPr lang="en-US" sz="2400" dirty="0"/>
          </a:p>
          <a:p>
            <a:r>
              <a:rPr lang="en-US" sz="3600" dirty="0">
                <a:solidFill>
                  <a:schemeClr val="tx2">
                    <a:lumMod val="75000"/>
                  </a:schemeClr>
                </a:solidFill>
              </a:rPr>
              <a:t>CCN STRUCTURE</a:t>
            </a:r>
            <a:endParaRPr lang="en-US" sz="3600" dirty="0">
              <a:solidFill>
                <a:schemeClr val="tx2">
                  <a:lumMod val="75000"/>
                </a:schemeClr>
              </a:solidFill>
            </a:endParaRPr>
          </a:p>
          <a:p>
            <a:r>
              <a:rPr lang="en-US" sz="2400" dirty="0"/>
              <a:t>Connexin 43 is the major protein .</a:t>
            </a:r>
            <a:endParaRPr lang="en-US" sz="2400" dirty="0"/>
          </a:p>
          <a:p>
            <a:r>
              <a:rPr lang="en-US" sz="2400" dirty="0"/>
              <a:t>Each osteocyte has ~80 cytoplasmic /canalicular processes(~15</a:t>
            </a:r>
            <a:endParaRPr lang="en-US" sz="2400" dirty="0"/>
          </a:p>
          <a:p>
            <a:r>
              <a:rPr lang="en-US" sz="2400" dirty="0"/>
              <a:t>Interconnect with similar processes of up to 12 neighboring cells.</a:t>
            </a:r>
            <a:endParaRPr lang="en-US" sz="2400" dirty="0"/>
          </a:p>
          <a:p>
            <a:r>
              <a:rPr lang="en-US" sz="2400" dirty="0"/>
              <a:t>Processes lie within canaliculi(mineralized bone matrix).</a:t>
            </a:r>
            <a:endParaRPr lang="en-US" sz="2400" dirty="0"/>
          </a:p>
          <a:p>
            <a:r>
              <a:rPr lang="en-US" sz="2400" dirty="0"/>
              <a:t>Small space between cell process plasma membrane and the </a:t>
            </a:r>
            <a:r>
              <a:rPr lang="en-US" sz="2400" dirty="0" err="1"/>
              <a:t>canaliculr</a:t>
            </a:r>
            <a:r>
              <a:rPr lang="en-US" sz="2400" dirty="0"/>
              <a:t> wall is filled with macromolecular complexes.</a:t>
            </a:r>
            <a:endParaRPr lang="en-US" sz="2400" dirty="0"/>
          </a:p>
          <a:p>
            <a:endParaRPr lang="en-US" sz="2400" dirty="0"/>
          </a:p>
          <a:p>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Gap junction connect osteocytes to periosteal and endosteal osteoblast.</a:t>
            </a:r>
            <a:endParaRPr lang="en-US" sz="2400" dirty="0"/>
          </a:p>
          <a:p>
            <a:r>
              <a:rPr lang="en-US" sz="2400" dirty="0"/>
              <a:t>Osteoblast are similarly interconnected laterally.</a:t>
            </a:r>
            <a:endParaRPr lang="en-US" sz="2400" dirty="0"/>
          </a:p>
          <a:p>
            <a:r>
              <a:rPr lang="en-US" sz="2400" dirty="0"/>
              <a:t>Vertically ,gap junction connect periosteal osteoblast with </a:t>
            </a:r>
            <a:r>
              <a:rPr lang="en-US" sz="2400" dirty="0" err="1"/>
              <a:t>preosteoblastic</a:t>
            </a:r>
            <a:r>
              <a:rPr lang="en-US" sz="2400" dirty="0"/>
              <a:t> cells which in turn are similarly interconnected.</a:t>
            </a:r>
            <a:endParaRPr lang="en-US" sz="2400" dirty="0"/>
          </a:p>
          <a:p>
            <a:r>
              <a:rPr lang="en-US" sz="2400" dirty="0"/>
              <a:t>CCN is a true syncytium.</a:t>
            </a:r>
            <a:endParaRPr lang="en-IN"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dirty="0">
                <a:solidFill>
                  <a:schemeClr val="tx2">
                    <a:lumMod val="75000"/>
                  </a:schemeClr>
                </a:solidFill>
                <a:latin typeface="Bahnschrift" panose="020B0502040204020203" pitchFamily="34" charset="0"/>
              </a:rPr>
              <a:t>NETWORK THEORY </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2400" dirty="0"/>
              <a:t>Bone cell are organized in to 3layers</a:t>
            </a:r>
            <a:endParaRPr lang="en-US" sz="2400" dirty="0"/>
          </a:p>
          <a:p>
            <a:pPr marL="514350" indent="-514350">
              <a:buFont typeface="+mj-lt"/>
              <a:buAutoNum type="arabicPeriod"/>
            </a:pPr>
            <a:r>
              <a:rPr lang="en-US" sz="2400" dirty="0"/>
              <a:t>Initial input layer.</a:t>
            </a:r>
            <a:endParaRPr lang="en-US" sz="2400" dirty="0"/>
          </a:p>
          <a:p>
            <a:pPr marL="514350" indent="-514350">
              <a:buFont typeface="+mj-lt"/>
              <a:buAutoNum type="arabicPeriod"/>
            </a:pPr>
            <a:r>
              <a:rPr lang="en-US" sz="2400" dirty="0"/>
              <a:t>Final output layer.</a:t>
            </a:r>
            <a:endParaRPr lang="en-US" sz="2400" dirty="0"/>
          </a:p>
          <a:p>
            <a:pPr marL="514350" indent="-514350">
              <a:buFont typeface="+mj-lt"/>
              <a:buAutoNum type="arabicPeriod"/>
            </a:pPr>
            <a:r>
              <a:rPr lang="en-US" sz="2400" dirty="0"/>
              <a:t>Intermediate /hidden layer.</a:t>
            </a:r>
            <a:endParaRPr lang="en-US" sz="2400" dirty="0"/>
          </a:p>
          <a:p>
            <a:r>
              <a:rPr lang="en-US" sz="2400" dirty="0"/>
              <a:t>The operational processes are identical for all bone cell in all layers.</a:t>
            </a:r>
            <a:endParaRPr lang="en-IN"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5287" y="1853248"/>
            <a:ext cx="11529391" cy="4786091"/>
          </a:xfrm>
        </p:spPr>
        <p:txBody>
          <a:bodyPr>
            <a:normAutofit/>
          </a:bodyPr>
          <a:lstStyle/>
          <a:p>
            <a:r>
              <a:rPr lang="en-US" sz="2400" dirty="0"/>
              <a:t>In initial layer these inputs represent the loadings.</a:t>
            </a:r>
            <a:endParaRPr lang="en-US" sz="2400" dirty="0"/>
          </a:p>
          <a:p>
            <a:r>
              <a:rPr lang="en-US" sz="2400" dirty="0"/>
              <a:t>Within each cell </a:t>
            </a:r>
            <a:r>
              <a:rPr lang="en-US" sz="2400" dirty="0" err="1"/>
              <a:t>independently,all</a:t>
            </a:r>
            <a:r>
              <a:rPr lang="en-US" sz="2400" dirty="0"/>
              <a:t>  the weighted input are hen summed.</a:t>
            </a:r>
            <a:endParaRPr lang="en-US" sz="2400" dirty="0"/>
          </a:p>
          <a:p>
            <a:r>
              <a:rPr lang="en-US" sz="2400" dirty="0"/>
              <a:t>This sum is then compared with in the cell against threshold value.</a:t>
            </a:r>
            <a:endParaRPr lang="en-US" sz="2400" dirty="0"/>
          </a:p>
          <a:p>
            <a:r>
              <a:rPr lang="en-US" sz="2400" dirty="0"/>
              <a:t>If this value is exceeded ,an intracellular signal is generated </a:t>
            </a:r>
            <a:r>
              <a:rPr lang="en-US" sz="2400" dirty="0" err="1"/>
              <a:t>i.e</a:t>
            </a:r>
            <a:r>
              <a:rPr lang="en-US" sz="2400" dirty="0"/>
              <a:t> successful </a:t>
            </a:r>
            <a:r>
              <a:rPr lang="en-US" sz="2400" dirty="0" err="1"/>
              <a:t>mechanotransduction</a:t>
            </a:r>
            <a:r>
              <a:rPr lang="en-US" sz="2400" dirty="0"/>
              <a:t>.</a:t>
            </a:r>
            <a:endParaRPr lang="en-US" sz="2400" dirty="0"/>
          </a:p>
          <a:p>
            <a:r>
              <a:rPr lang="en-US" sz="2400" dirty="0"/>
              <a:t>This signal is then transmitted identically to all hidden layer cells (osteocytes).</a:t>
            </a:r>
            <a:endParaRPr lang="en-IN"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sz="2400" dirty="0"/>
              <a:t>Similar process of weighted signal summation, comparison and transmission occur in intermediate layers until final layer cells (osteoblast) are reached.</a:t>
            </a:r>
            <a:endParaRPr lang="en-US" sz="2400" dirty="0"/>
          </a:p>
          <a:p>
            <a:r>
              <a:rPr lang="en-US" sz="2400" dirty="0"/>
              <a:t>The output of these anatomically superficial cells determines the site, </a:t>
            </a:r>
            <a:r>
              <a:rPr lang="en-US" sz="2400" dirty="0" err="1"/>
              <a:t>rate,direction</a:t>
            </a:r>
            <a:r>
              <a:rPr lang="en-US" sz="2400" dirty="0"/>
              <a:t>, </a:t>
            </a:r>
            <a:r>
              <a:rPr lang="en-US" sz="2400" dirty="0" err="1"/>
              <a:t>magnitude,and</a:t>
            </a:r>
            <a:r>
              <a:rPr lang="en-US" sz="2400" dirty="0"/>
              <a:t> duration of the specific adaptive response. </a:t>
            </a:r>
            <a:endParaRPr lang="en-IN"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WORKING OF CCN</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2400" dirty="0"/>
              <a:t>Information is not stored discretely </a:t>
            </a:r>
            <a:r>
              <a:rPr lang="en-US" sz="2400" dirty="0" err="1"/>
              <a:t>inCCN</a:t>
            </a:r>
            <a:r>
              <a:rPr lang="en-US" sz="2400" dirty="0"/>
              <a:t>.</a:t>
            </a:r>
            <a:endParaRPr lang="en-US" sz="2400" dirty="0"/>
          </a:p>
          <a:p>
            <a:r>
              <a:rPr lang="en-US" sz="2400" dirty="0"/>
              <a:t>It is rather distributed across all parts of network and several types of information may be stored simultaneously.</a:t>
            </a:r>
            <a:endParaRPr lang="en-US" sz="2400" dirty="0"/>
          </a:p>
          <a:p>
            <a:r>
              <a:rPr lang="en-US" sz="2400" dirty="0"/>
              <a:t>CCN show oscillation </a:t>
            </a:r>
            <a:r>
              <a:rPr lang="en-US" sz="2400" dirty="0" err="1"/>
              <a:t>i.e</a:t>
            </a:r>
            <a:r>
              <a:rPr lang="en-US" sz="2400" dirty="0"/>
              <a:t> reciprocal signaling (feedback) between layers.</a:t>
            </a:r>
            <a:endParaRPr lang="en-US" sz="2400" dirty="0"/>
          </a:p>
          <a:p>
            <a:r>
              <a:rPr lang="en-US" sz="2400" dirty="0"/>
              <a:t>Gap junction permitting bidirectional flow of information .</a:t>
            </a:r>
            <a:endParaRPr lang="en-IN"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65970"/>
            <a:ext cx="9404723" cy="1400530"/>
          </a:xfrm>
        </p:spPr>
        <p:txBody>
          <a:bodyPr/>
          <a:lstStyle/>
          <a:p>
            <a:r>
              <a:rPr lang="en-US" sz="4400" dirty="0"/>
              <a:t> </a:t>
            </a:r>
            <a:r>
              <a:rPr lang="en-US" sz="4400" dirty="0">
                <a:solidFill>
                  <a:schemeClr val="tx2">
                    <a:lumMod val="75000"/>
                  </a:schemeClr>
                </a:solidFill>
                <a:latin typeface="Bahnschrift" panose="020B0502040204020203" pitchFamily="34" charset="0"/>
              </a:rPr>
              <a:t>STRAIN ATTRIBUTES</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lstStyle/>
          <a:p>
            <a:pPr marL="0" indent="0">
              <a:buNone/>
            </a:pPr>
            <a:endParaRPr lang="en-US" dirty="0"/>
          </a:p>
          <a:p>
            <a:r>
              <a:rPr lang="en-IN" sz="2800" dirty="0"/>
              <a:t>Bone responds best to dynamic rather static loading.</a:t>
            </a:r>
            <a:endParaRPr lang="en-IN" sz="2800" dirty="0"/>
          </a:p>
          <a:p>
            <a:r>
              <a:rPr lang="en-IN" sz="2800" dirty="0"/>
              <a:t>Frequency osteocytes may be physiologically tuned to the frequencies of muscle function.</a:t>
            </a:r>
            <a:endParaRPr lang="en-US"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ASSUMPTIONS</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lstStyle/>
          <a:p>
            <a:pPr marL="0" indent="0">
              <a:buNone/>
            </a:pPr>
            <a:r>
              <a:rPr lang="en-US" sz="2800" dirty="0"/>
              <a:t>Bone cells are organized in two dimensions.</a:t>
            </a:r>
            <a:endParaRPr lang="en-US" sz="2800" dirty="0"/>
          </a:p>
          <a:p>
            <a:pPr marL="514350" indent="-514350">
              <a:buFont typeface="+mj-lt"/>
              <a:buAutoNum type="arabicPeriod"/>
            </a:pPr>
            <a:r>
              <a:rPr lang="en-US" sz="2800" dirty="0"/>
              <a:t>Bone loadings occur at discrete loci.</a:t>
            </a:r>
            <a:endParaRPr lang="en-US" sz="2800" dirty="0"/>
          </a:p>
          <a:p>
            <a:pPr marL="514350" indent="-514350">
              <a:buFont typeface="+mj-lt"/>
              <a:buAutoNum type="arabicPeriod"/>
            </a:pPr>
            <a:r>
              <a:rPr lang="en-US" sz="2800" dirty="0"/>
              <a:t>Gradient of strain are not considered.</a:t>
            </a:r>
            <a:endParaRPr lang="en-US" sz="2800" dirty="0"/>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lstStyle/>
          <a:p>
            <a:r>
              <a:rPr lang="en-US" dirty="0">
                <a:solidFill>
                  <a:schemeClr val="tx2">
                    <a:lumMod val="75000"/>
                  </a:schemeClr>
                </a:solidFill>
              </a:rPr>
              <a:t>SICHERS HYPOTHESIS (SUTURAL DOMINANCE)-1947</a:t>
            </a:r>
            <a:endParaRPr lang="en-IN" dirty="0">
              <a:solidFill>
                <a:schemeClr val="tx2">
                  <a:lumMod val="75000"/>
                </a:schemeClr>
              </a:solidFill>
            </a:endParaRPr>
          </a:p>
        </p:txBody>
      </p:sp>
      <p:sp>
        <p:nvSpPr>
          <p:cNvPr id="3" name="Content Placeholder 2"/>
          <p:cNvSpPr>
            <a:spLocks noGrp="1"/>
          </p:cNvSpPr>
          <p:nvPr>
            <p:ph idx="1"/>
          </p:nvPr>
        </p:nvSpPr>
        <p:spPr/>
        <p:txBody>
          <a:bodyPr/>
          <a:lstStyle/>
          <a:p>
            <a:r>
              <a:rPr lang="en-US" dirty="0" err="1"/>
              <a:t>Sicher</a:t>
            </a:r>
            <a:r>
              <a:rPr lang="en-US" dirty="0"/>
              <a:t> deducted from the many studies using vital dyes that the sutures were causing most of the growth.</a:t>
            </a:r>
            <a:endParaRPr lang="en-US" dirty="0"/>
          </a:p>
          <a:p>
            <a:r>
              <a:rPr lang="en-US" dirty="0"/>
              <a:t>He said that the primary events in sutural growth is the proliferation of the connective tissue between the two bones.</a:t>
            </a:r>
            <a:endParaRPr lang="en-US" dirty="0"/>
          </a:p>
          <a:p>
            <a:r>
              <a:rPr lang="en-US" dirty="0"/>
              <a:t>If the sutural connective tissue proliferates it creates the space for appositional growth at the borders of the two bones</a:t>
            </a:r>
            <a:r>
              <a:rPr lang="en-IN" dirty="0"/>
              <a:t>” replacement of the proliferating connective tissue was necessary for functional maintenance of the bones.</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normAutofit fontScale="90000"/>
          </a:bodyPr>
          <a:lstStyle/>
          <a:p>
            <a:r>
              <a:rPr lang="en-US" dirty="0">
                <a:solidFill>
                  <a:schemeClr val="tx2">
                    <a:lumMod val="75000"/>
                  </a:schemeClr>
                </a:solidFill>
                <a:latin typeface="Bahnschrift" panose="020B0502040204020203" pitchFamily="34" charset="0"/>
              </a:rPr>
              <a:t>A Skeletal CCN Display The Following Attributes</a:t>
            </a:r>
            <a:endParaRPr lang="en-IN" dirty="0">
              <a:solidFill>
                <a:schemeClr val="tx2">
                  <a:lumMod val="75000"/>
                </a:schemeClr>
              </a:solidFill>
              <a:latin typeface="Bahnschrift" panose="020B0502040204020203" pitchFamily="34" charset="0"/>
            </a:endParaRPr>
          </a:p>
        </p:txBody>
      </p:sp>
      <p:graphicFrame>
        <p:nvGraphicFramePr>
          <p:cNvPr id="3" name="Diagram 2"/>
          <p:cNvGraphicFramePr/>
          <p:nvPr/>
        </p:nvGraphicFramePr>
        <p:xfrm>
          <a:off x="838200" y="1143000"/>
          <a:ext cx="10827026" cy="5715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CONCLUSION:</a:t>
            </a:r>
            <a:endParaRPr lang="en-IN" dirty="0">
              <a:solidFill>
                <a:schemeClr val="tx2">
                  <a:lumMod val="75000"/>
                </a:schemeClr>
              </a:solidFill>
              <a:latin typeface="Bahnschrift" panose="020B0502040204020203" pitchFamily="34" charset="0"/>
            </a:endParaRPr>
          </a:p>
        </p:txBody>
      </p:sp>
      <p:sp>
        <p:nvSpPr>
          <p:cNvPr id="4" name="Content Placeholder 3"/>
          <p:cNvSpPr>
            <a:spLocks noGrp="1"/>
          </p:cNvSpPr>
          <p:nvPr>
            <p:ph idx="1"/>
          </p:nvPr>
        </p:nvSpPr>
        <p:spPr>
          <a:xfrm>
            <a:off x="838200" y="1825625"/>
            <a:ext cx="10515600" cy="3008003"/>
          </a:xfrm>
          <a:prstGeom prst="rect">
            <a:avLst/>
          </a:prstGeom>
        </p:spPr>
        <p:txBody>
          <a:bodyPr wrap="square">
            <a:spAutoFit/>
          </a:bodyPr>
          <a:lstStyle/>
          <a:p>
            <a:r>
              <a:rPr lang="en-US" sz="3200" dirty="0"/>
              <a:t>The addition to the FMH of the concepts of </a:t>
            </a:r>
            <a:r>
              <a:rPr lang="en-US" sz="3200" dirty="0" err="1"/>
              <a:t>mechanotransduction</a:t>
            </a:r>
            <a:r>
              <a:rPr lang="en-US" sz="3200" dirty="0"/>
              <a:t> and of computational bone biology offers an explanatory chain through the cellular and molecular levels to the bone cell genome. </a:t>
            </a:r>
            <a:endParaRPr lang="en-US" sz="3200" dirty="0"/>
          </a:p>
          <a:p>
            <a:endParaRPr lang="en-US" sz="3200" b="1" dirty="0"/>
          </a:p>
          <a:p>
            <a:endParaRPr lang="en-US" sz="3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solidFill>
                  <a:schemeClr val="tx2">
                    <a:lumMod val="75000"/>
                  </a:schemeClr>
                </a:solidFill>
                <a:latin typeface="Bahnschrift" panose="020B0502040204020203" pitchFamily="34" charset="0"/>
              </a:rPr>
              <a:t>THE GENOMIC THESIS: </a:t>
            </a:r>
            <a:br>
              <a:rPr lang="en-US" sz="4400" b="1" dirty="0"/>
            </a:br>
            <a:endParaRPr lang="en-IN" dirty="0"/>
          </a:p>
        </p:txBody>
      </p:sp>
      <p:sp>
        <p:nvSpPr>
          <p:cNvPr id="4" name="Content Placeholder 3"/>
          <p:cNvSpPr>
            <a:spLocks noGrp="1"/>
          </p:cNvSpPr>
          <p:nvPr>
            <p:ph idx="1"/>
          </p:nvPr>
        </p:nvSpPr>
        <p:spPr>
          <a:xfrm>
            <a:off x="838200" y="1825625"/>
            <a:ext cx="10515600" cy="2564805"/>
          </a:xfrm>
          <a:prstGeom prst="rect">
            <a:avLst/>
          </a:prstGeom>
        </p:spPr>
        <p:txBody>
          <a:bodyPr wrap="square">
            <a:spAutoFit/>
          </a:bodyPr>
          <a:lstStyle/>
          <a:p>
            <a:r>
              <a:rPr lang="en-US" sz="3200" dirty="0"/>
              <a:t>According to this theory for the whole series of operations to be carried out, the order and site of synthesis and their co-ordination are all written down in the nucleic acid.</a:t>
            </a:r>
            <a:endParaRPr lang="en-US" sz="3200" dirty="0"/>
          </a:p>
          <a:p>
            <a:endParaRPr lang="en-US" sz="3200" b="1" dirty="0"/>
          </a:p>
          <a:p>
            <a:endParaRPr lang="en-US" sz="3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9"/>
            <a:ext cx="10515600" cy="1325563"/>
          </a:xfrm>
        </p:spPr>
        <p:txBody>
          <a:bodyPr>
            <a:normAutofit fontScale="90000"/>
          </a:bodyPr>
          <a:lstStyle/>
          <a:p>
            <a:r>
              <a:rPr lang="en-US" dirty="0"/>
              <a:t>3</a:t>
            </a:r>
            <a:r>
              <a:rPr lang="en-US" dirty="0">
                <a:solidFill>
                  <a:schemeClr val="tx2">
                    <a:lumMod val="75000"/>
                  </a:schemeClr>
                </a:solidFill>
                <a:latin typeface="Bahnschrift" panose="020B0502040204020203" pitchFamily="34" charset="0"/>
              </a:rPr>
              <a:t>.ODONTOGENIC Example of the Genomic/Epigenetic Dichotomy</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fontScale="92500" lnSpcReduction="2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Eg.- Chiclid fish are polyphyodont (have continuously replacing dental sets) and can exhibit pronounced dental phenotypic plasticity</a:t>
            </a:r>
            <a:endParaRPr lang="en-US" dirty="0"/>
          </a:p>
          <a:p>
            <a:endParaRPr lang="en-US" dirty="0"/>
          </a:p>
          <a:p>
            <a:r>
              <a:rPr lang="en-US" dirty="0"/>
              <a:t>When the fish are fed on hard-shelled mollusks, the replacing teeth are large and molariform</a:t>
            </a:r>
            <a:endParaRPr lang="en-US" dirty="0"/>
          </a:p>
          <a:p>
            <a:endParaRPr lang="en-US" dirty="0"/>
          </a:p>
          <a:p>
            <a:r>
              <a:rPr lang="en-US" dirty="0"/>
              <a:t>When soft food is fed, those teeth are gracile, conical, and non-molariform</a:t>
            </a:r>
            <a:endParaRPr lang="en-US" dirty="0"/>
          </a:p>
          <a:p>
            <a:endParaRPr lang="en-US" dirty="0"/>
          </a:p>
          <a:p>
            <a:r>
              <a:rPr lang="en-US" dirty="0"/>
              <a:t>Altered dental generations by alternating diet's consistency</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1"/>
          <p:cNvSpPr>
            <a:spLocks noGrp="1"/>
          </p:cNvSpPr>
          <p:nvPr>
            <p:ph idx="1"/>
          </p:nvPr>
        </p:nvSpPr>
        <p:spPr>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sz="2800" dirty="0"/>
              <a:t>Data from Chiclid fish helped to postulate:</a:t>
            </a:r>
            <a:endParaRPr lang="en-US" sz="2800" dirty="0"/>
          </a:p>
          <a:p>
            <a:endParaRPr lang="en-US" sz="2800" dirty="0"/>
          </a:p>
          <a:p>
            <a:pPr marL="514350" indent="-514350">
              <a:buFont typeface="+mj-lt"/>
              <a:buAutoNum type="arabicPeriod"/>
            </a:pPr>
            <a:r>
              <a:rPr lang="en-US" sz="2800" dirty="0"/>
              <a:t>Mechanical forces produce epigenetic signals</a:t>
            </a:r>
            <a:endParaRPr lang="en-US" sz="2800" dirty="0"/>
          </a:p>
          <a:p>
            <a:pPr marL="514350" indent="-514350">
              <a:buFont typeface="+mj-lt"/>
              <a:buAutoNum type="arabicPeriod"/>
            </a:pPr>
            <a:endParaRPr lang="en-US" sz="2800" dirty="0"/>
          </a:p>
          <a:p>
            <a:pPr marL="514350" indent="-514350">
              <a:buFont typeface="+mj-lt"/>
              <a:buAutoNum type="arabicPeriod"/>
            </a:pPr>
            <a:r>
              <a:rPr lang="en-US" sz="2800" dirty="0"/>
              <a:t>These signals control the expression of genomic products related to development of form, size &amp; shape </a:t>
            </a:r>
            <a:endParaRPr lang="en-US" sz="2800" dirty="0"/>
          </a:p>
          <a:p>
            <a:pPr marL="514350" indent="-514350">
              <a:buFont typeface="+mj-lt"/>
              <a:buAutoNum type="arabicPeriod"/>
            </a:pP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THE GENOMIC THESIS</a:t>
            </a:r>
            <a:endParaRPr lang="en-IN" dirty="0">
              <a:solidFill>
                <a:schemeClr val="tx2">
                  <a:lumMod val="75000"/>
                </a:schemeClr>
              </a:solidFill>
              <a:latin typeface="Bahnschrift" panose="020B0502040204020203" pitchFamily="34" charset="0"/>
            </a:endParaRPr>
          </a:p>
        </p:txBody>
      </p:sp>
      <p:sp>
        <p:nvSpPr>
          <p:cNvPr id="4" name="Content Placeholder 1"/>
          <p:cNvSpPr>
            <a:spLocks noGrp="1"/>
          </p:cNvSpPr>
          <p:nvPr>
            <p:ph idx="1"/>
          </p:nvPr>
        </p:nvSpPr>
        <p:spPr>
          <a:prstGeom prst="rect">
            <a:avLst/>
          </a:prstGeom>
        </p:spPr>
        <p:txBody>
          <a:bodyPr vert="horz">
            <a:normAutofit fontScale="92500" lnSpcReduction="1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The genomic thesis holds that the genome, from the moment of fertilization, contains all the information necessary to regulate ( cause ,control , direct ): </a:t>
            </a:r>
            <a:endParaRPr lang="en-US" dirty="0"/>
          </a:p>
          <a:p>
            <a:endParaRPr lang="en-US" dirty="0"/>
          </a:p>
          <a:p>
            <a:pPr marL="514350" indent="-514350">
              <a:buFont typeface="+mj-lt"/>
              <a:buAutoNum type="arabicPeriod"/>
            </a:pPr>
            <a:r>
              <a:rPr lang="en-US" dirty="0"/>
              <a:t>The intranuclear  formation and transcription of mRNA.</a:t>
            </a:r>
            <a:endParaRPr lang="en-US" dirty="0"/>
          </a:p>
          <a:p>
            <a:pPr marL="514350" indent="-514350">
              <a:buFont typeface="+mj-lt"/>
              <a:buAutoNum type="arabicPeriod"/>
            </a:pPr>
            <a:endParaRPr lang="en-US" dirty="0"/>
          </a:p>
          <a:p>
            <a:pPr marL="514350" indent="-514350">
              <a:buFont typeface="+mj-lt"/>
              <a:buAutoNum type="arabicPeriod"/>
            </a:pPr>
            <a:r>
              <a:rPr lang="en-US" dirty="0"/>
              <a:t>All the inter and intracellular processes of structurally more complex cells, tissues, organ and organismal morphogenesis</a:t>
            </a:r>
            <a:endParaRPr lang="en-US" dirty="0"/>
          </a:p>
          <a:p>
            <a:r>
              <a:rPr lang="en-US" dirty="0"/>
              <a:t>Genome also regulates the geometric attributes of cell ,</a:t>
            </a:r>
            <a:r>
              <a:rPr lang="en-US" dirty="0" err="1"/>
              <a:t>tissue,organ,and</a:t>
            </a:r>
            <a:r>
              <a:rPr lang="en-US" dirty="0"/>
              <a:t> organismal size ,shape ,</a:t>
            </a:r>
            <a:r>
              <a:rPr lang="en-US" dirty="0" err="1"/>
              <a:t>amd</a:t>
            </a:r>
            <a:r>
              <a:rPr lang="en-US" dirty="0"/>
              <a:t> location.</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75000"/>
                  </a:schemeClr>
                </a:solidFill>
                <a:latin typeface="Bahnschrift" panose="020B0502040204020203" pitchFamily="34" charset="0"/>
              </a:rPr>
              <a:t>THE BIOLOGIC BASES FOR THE GENOMIC THESIS</a:t>
            </a:r>
            <a:endParaRPr lang="en-IN" dirty="0">
              <a:solidFill>
                <a:schemeClr val="tx2">
                  <a:lumMod val="75000"/>
                </a:schemeClr>
              </a:solidFill>
              <a:latin typeface="Bahnschrift" panose="020B0502040204020203" pitchFamily="34" charset="0"/>
            </a:endParaRPr>
          </a:p>
        </p:txBody>
      </p:sp>
      <p:sp>
        <p:nvSpPr>
          <p:cNvPr id="4" name="Content Placeholder 3"/>
          <p:cNvSpPr>
            <a:spLocks noGrp="1"/>
          </p:cNvSpPr>
          <p:nvPr>
            <p:ph idx="1"/>
          </p:nvPr>
        </p:nvSpPr>
        <p:spPr>
          <a:xfrm>
            <a:off x="838200" y="1690688"/>
            <a:ext cx="10515600" cy="3040380"/>
          </a:xfrm>
          <a:prstGeom prst="rect">
            <a:avLst/>
          </a:prstGeom>
        </p:spPr>
        <p:txBody>
          <a:bodyPr wrap="square">
            <a:spAutoFit/>
          </a:bodyPr>
          <a:lstStyle/>
          <a:p>
            <a:pPr>
              <a:buFont typeface="Arial" panose="020B0604020202020204" pitchFamily="34" charset="0"/>
              <a:buChar char="•"/>
            </a:pPr>
            <a:r>
              <a:rPr lang="en-US" sz="2400" b="1" dirty="0"/>
              <a:t> </a:t>
            </a:r>
            <a:r>
              <a:rPr lang="en-US" sz="2400" dirty="0"/>
              <a:t>The somatic cells of an individual metazoan inherit two classes of molecular information: </a:t>
            </a:r>
            <a:endParaRPr lang="en-US" sz="2400" dirty="0"/>
          </a:p>
          <a:p>
            <a:pPr marL="514350" indent="-514350">
              <a:buFont typeface="+mj-lt"/>
              <a:buAutoNum type="arabicParenR"/>
            </a:pPr>
            <a:endParaRPr lang="en-US" sz="2400" dirty="0"/>
          </a:p>
          <a:p>
            <a:pPr marL="514350" indent="-514350">
              <a:buFont typeface="+mj-lt"/>
              <a:buAutoNum type="arabicParenR"/>
            </a:pPr>
            <a:r>
              <a:rPr lang="en-US" sz="2400" dirty="0"/>
              <a:t>An identical diploid DNA and </a:t>
            </a:r>
            <a:endParaRPr lang="en-US" sz="2400" dirty="0"/>
          </a:p>
          <a:p>
            <a:pPr marL="0" indent="0">
              <a:buNone/>
            </a:pPr>
            <a:r>
              <a:rPr lang="en-US" sz="2400" dirty="0"/>
              <a:t>2) The maternal cytoplasmic constituents of the egg . e.g., mitochondria, cytoskeleton etc.</a:t>
            </a:r>
            <a:endParaRPr lang="en-US" sz="2400" dirty="0"/>
          </a:p>
          <a:p>
            <a:pPr>
              <a:buFont typeface="Arial" panose="020B0604020202020204" pitchFamily="34" charset="0"/>
              <a:buChar char="•"/>
            </a:pPr>
            <a:endParaRPr lang="en-US" sz="3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1"/>
          <p:cNvSpPr>
            <a:spLocks noGrp="1"/>
          </p:cNvSpPr>
          <p:nvPr>
            <p:ph idx="1"/>
          </p:nvPr>
        </p:nvSpPr>
        <p:spPr>
          <a:prstGeom prst="rect">
            <a:avLst/>
          </a:prstGeom>
        </p:spPr>
        <p:txBody>
          <a:bodyPr vert="horz">
            <a:normAutofit fontScale="92500" lnSpcReduction="10000"/>
          </a:bodyPr>
          <a:lstStyle>
            <a:lvl1pPr marL="274320" indent="-274320" algn="l" rtl="0" eaLnBrk="1" latinLnBrk="0" hangingPunct="1">
              <a:spcBef>
                <a:spcPts val="600"/>
              </a:spcBef>
              <a:buClr>
                <a:schemeClr val="accent2"/>
              </a:buClr>
              <a:buSzPct val="85000"/>
              <a:buFont typeface="Wingdings 2" panose="05020102010507070707"/>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panose="05020102010507070707"/>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panose="05020102010507070707"/>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anose="05020102010507070707"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anose="05020102010507070707"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anose="05020102010507070707" pitchFamily="18" charset="2"/>
              <a:buChar char="?"/>
              <a:defRPr kumimoji="0" sz="1500" kern="1200">
                <a:solidFill>
                  <a:schemeClr val="tx1"/>
                </a:solidFill>
                <a:latin typeface="+mn-lt"/>
                <a:ea typeface="+mn-ea"/>
                <a:cs typeface="+mn-cs"/>
              </a:defRPr>
            </a:lvl9pPr>
          </a:lstStyle>
          <a:p>
            <a:r>
              <a:rPr lang="en-US" dirty="0"/>
              <a:t>The encoding 10% of the DNA exists in 2 families:</a:t>
            </a:r>
            <a:endParaRPr lang="en-US" dirty="0"/>
          </a:p>
          <a:p>
            <a:r>
              <a:rPr lang="en-US" dirty="0"/>
              <a:t>Pre-ponderant “house-keeping” genes</a:t>
            </a:r>
            <a:endParaRPr lang="en-US" dirty="0"/>
          </a:p>
          <a:p>
            <a:r>
              <a:rPr lang="en-US" dirty="0"/>
              <a:t>Non-abundant “structural” genes.</a:t>
            </a:r>
            <a:endParaRPr lang="en-US" dirty="0"/>
          </a:p>
          <a:p>
            <a:endParaRPr lang="en-US" dirty="0"/>
          </a:p>
          <a:p>
            <a:pPr marL="0" indent="0">
              <a:buNone/>
            </a:pPr>
            <a:r>
              <a:rPr lang="en-US" dirty="0"/>
              <a:t>The house-keeping genes regulate the normal molecular synthesis of the agents involved in:</a:t>
            </a:r>
            <a:endParaRPr lang="en-US" dirty="0"/>
          </a:p>
          <a:p>
            <a:r>
              <a:rPr lang="en-US" dirty="0"/>
              <a:t>Common energetic activities of all the cells (metabolic and respiratory).</a:t>
            </a:r>
            <a:endParaRPr lang="en-US" dirty="0"/>
          </a:p>
          <a:p>
            <a:r>
              <a:rPr lang="en-US" dirty="0"/>
              <a:t>The specific activities of the special cell types (neurons, osteoblasts, ameloblasts etc.) </a:t>
            </a:r>
            <a:endParaRPr lang="en-US" dirty="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75000"/>
                  </a:schemeClr>
                </a:solidFill>
                <a:latin typeface="Bahnschrift" panose="020B0502040204020203" pitchFamily="34" charset="0"/>
              </a:rPr>
              <a:t>THE GENOMIC THESIS IN OROFACIAL BIOLOGY</a:t>
            </a:r>
            <a:endParaRPr lang="en-IN" dirty="0">
              <a:solidFill>
                <a:schemeClr val="tx2">
                  <a:lumMod val="75000"/>
                </a:schemeClr>
              </a:solidFill>
              <a:latin typeface="Bahnschrift" panose="020B0502040204020203" pitchFamily="34" charset="0"/>
            </a:endParaRPr>
          </a:p>
        </p:txBody>
      </p:sp>
      <p:sp>
        <p:nvSpPr>
          <p:cNvPr id="4" name="Content Placeholder 3"/>
          <p:cNvSpPr>
            <a:spLocks noGrp="1"/>
          </p:cNvSpPr>
          <p:nvPr>
            <p:ph idx="1"/>
          </p:nvPr>
        </p:nvSpPr>
        <p:spPr>
          <a:xfrm>
            <a:off x="0" y="2052918"/>
            <a:ext cx="12536557" cy="4247317"/>
          </a:xfrm>
          <a:prstGeom prst="rect">
            <a:avLst/>
          </a:prstGeom>
        </p:spPr>
        <p:txBody>
          <a:bodyPr wrap="square">
            <a:spAutoFit/>
          </a:bodyPr>
          <a:lstStyle/>
          <a:p>
            <a:pPr marL="0" indent="0">
              <a:buNone/>
            </a:pPr>
            <a:endParaRPr lang="en-US" sz="2800" dirty="0"/>
          </a:p>
          <a:p>
            <a:r>
              <a:rPr lang="en-US" sz="2400" dirty="0"/>
              <a:t>A </a:t>
            </a:r>
            <a:r>
              <a:rPr lang="en-US" sz="2400" dirty="0" err="1"/>
              <a:t>charecteristic</a:t>
            </a:r>
            <a:r>
              <a:rPr lang="en-US" sz="2400" dirty="0"/>
              <a:t> article claims that prenatal craniofacial development is controlled by two interrelated, temporally sequential processes: </a:t>
            </a:r>
            <a:endParaRPr lang="en-US" sz="2400" dirty="0"/>
          </a:p>
          <a:p>
            <a:endParaRPr lang="en-US" sz="2400" dirty="0"/>
          </a:p>
          <a:p>
            <a:pPr marL="514350" indent="-514350">
              <a:buAutoNum type="arabicParenBoth"/>
            </a:pPr>
            <a:r>
              <a:rPr lang="en-US" sz="2400" dirty="0"/>
              <a:t>initial regulatory (</a:t>
            </a:r>
            <a:r>
              <a:rPr lang="en-US" sz="2400" dirty="0" err="1"/>
              <a:t>homeobox</a:t>
            </a:r>
            <a:r>
              <a:rPr lang="en-US" sz="2400" dirty="0"/>
              <a:t>) gene activity , followed by </a:t>
            </a:r>
            <a:endParaRPr lang="en-US" sz="2400" dirty="0"/>
          </a:p>
          <a:p>
            <a:pPr marL="514350" indent="-514350">
              <a:buAutoNum type="arabicParenBoth"/>
            </a:pPr>
            <a:endParaRPr lang="en-US" sz="2400" dirty="0"/>
          </a:p>
          <a:p>
            <a:pPr marL="514350" indent="-514350">
              <a:buAutoNum type="arabicParenBoth"/>
            </a:pPr>
            <a:endParaRPr lang="en-US" sz="2400" dirty="0"/>
          </a:p>
          <a:p>
            <a:pPr marL="514350" indent="-514350">
              <a:buAutoNum type="arabicParenBoth"/>
            </a:pPr>
            <a:r>
              <a:rPr lang="en-US" sz="2400" dirty="0"/>
              <a:t>regulatory molecular groups: Growth factor families Steroid/thyroid/retinoic acid super-family</a:t>
            </a: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452" y="0"/>
            <a:ext cx="4495800" cy="6494085"/>
          </a:xfrm>
          <a:prstGeom prst="rect">
            <a:avLst/>
          </a:prstGeom>
        </p:spPr>
        <p:txBody>
          <a:bodyPr wrap="square">
            <a:spAutoFit/>
          </a:bodyPr>
          <a:lstStyle/>
          <a:p>
            <a:r>
              <a:rPr lang="en-US" sz="3200" b="1" dirty="0" err="1"/>
              <a:t>Homeobox</a:t>
            </a:r>
            <a:r>
              <a:rPr lang="en-US" sz="3200" b="1" dirty="0"/>
              <a:t> genes: </a:t>
            </a:r>
            <a:endParaRPr lang="en-US" sz="3200" b="1" dirty="0"/>
          </a:p>
          <a:p>
            <a:endParaRPr lang="en-US" sz="3200" b="1" dirty="0"/>
          </a:p>
          <a:p>
            <a:pPr>
              <a:buFont typeface="Arial" panose="020B0604020202020204" pitchFamily="34" charset="0"/>
              <a:buChar char="•"/>
            </a:pPr>
            <a:r>
              <a:rPr lang="en-US" sz="2800" dirty="0"/>
              <a:t>Coordinate the development of complex craniofacial structures. </a:t>
            </a:r>
            <a:endParaRPr lang="en-US" sz="2800" dirty="0"/>
          </a:p>
          <a:p>
            <a:pPr>
              <a:buFont typeface="Arial" panose="020B0604020202020204" pitchFamily="34" charset="0"/>
              <a:buChar char="•"/>
            </a:pPr>
            <a:r>
              <a:rPr lang="en-US" sz="2800" dirty="0"/>
              <a:t>Much of the regulation of the development of the skeletal and connective tissue of the face is dependent on a cascade of overlapping activity of </a:t>
            </a:r>
            <a:r>
              <a:rPr lang="en-US" sz="2800" dirty="0" err="1"/>
              <a:t>homeobox</a:t>
            </a:r>
            <a:r>
              <a:rPr lang="en-US" sz="2800" dirty="0"/>
              <a:t> </a:t>
            </a:r>
            <a:r>
              <a:rPr lang="en-US" sz="3200" dirty="0"/>
              <a:t>genes</a:t>
            </a:r>
            <a:endParaRPr lang="en-US" sz="3200" dirty="0"/>
          </a:p>
        </p:txBody>
      </p:sp>
      <p:sp>
        <p:nvSpPr>
          <p:cNvPr id="3" name="Rectangle 2"/>
          <p:cNvSpPr/>
          <p:nvPr/>
        </p:nvSpPr>
        <p:spPr>
          <a:xfrm>
            <a:off x="6056243" y="122582"/>
            <a:ext cx="4495800" cy="5016758"/>
          </a:xfrm>
          <a:prstGeom prst="rect">
            <a:avLst/>
          </a:prstGeom>
        </p:spPr>
        <p:txBody>
          <a:bodyPr wrap="square">
            <a:spAutoFit/>
          </a:bodyPr>
          <a:lstStyle/>
          <a:p>
            <a:r>
              <a:rPr lang="en-US" sz="3200" b="1" dirty="0"/>
              <a:t>Regulatory molecules: </a:t>
            </a:r>
            <a:endParaRPr lang="en-US" sz="3200" b="1" dirty="0"/>
          </a:p>
          <a:p>
            <a:endParaRPr lang="en-US" sz="3200" b="1" dirty="0"/>
          </a:p>
          <a:p>
            <a:pPr>
              <a:buFont typeface="Arial" panose="020B0604020202020204" pitchFamily="34" charset="0"/>
              <a:buChar char="•"/>
            </a:pPr>
            <a:r>
              <a:rPr lang="en-US" sz="2800" dirty="0"/>
              <a:t>Alter the manner in which </a:t>
            </a:r>
            <a:r>
              <a:rPr lang="en-US" sz="2800" dirty="0" err="1"/>
              <a:t>homeobox</a:t>
            </a:r>
            <a:r>
              <a:rPr lang="en-US" sz="2800" dirty="0"/>
              <a:t> genes coordinate cell migration and subsequent cell interactions that regulate growth (modify </a:t>
            </a:r>
            <a:r>
              <a:rPr lang="en-US" sz="2800" dirty="0" err="1"/>
              <a:t>Hox</a:t>
            </a:r>
            <a:r>
              <a:rPr lang="en-US" sz="2800" dirty="0"/>
              <a:t> gene activity).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974" y="675861"/>
            <a:ext cx="10986052"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He felt that the connective tissue in sutures of both the nasomaxillary complex and vault produced forces which </a:t>
            </a:r>
            <a:r>
              <a:rPr lang="en-US" sz="2800" dirty="0" err="1"/>
              <a:t>seperates</a:t>
            </a:r>
            <a:r>
              <a:rPr lang="en-US" sz="2800" dirty="0"/>
              <a:t> the </a:t>
            </a:r>
            <a:r>
              <a:rPr lang="en-US" sz="2800" dirty="0" err="1"/>
              <a:t>bones,just</a:t>
            </a:r>
            <a:r>
              <a:rPr lang="en-US" sz="2800" dirty="0"/>
              <a:t> as the synchondroses expanded the cranial base and the epiphyseal plates lengthened long bones.</a:t>
            </a:r>
            <a:endParaRPr lang="en-US" sz="2800" dirty="0"/>
          </a:p>
          <a:p>
            <a:pPr marL="457200" indent="-457200">
              <a:buFont typeface="Arial" panose="020B0604020202020204" pitchFamily="34" charset="0"/>
              <a:buChar char="•"/>
            </a:pPr>
            <a:r>
              <a:rPr lang="en-US" sz="2800" dirty="0"/>
              <a:t>He treated mandible differently  like a bent long bone which grew at both the ends.</a:t>
            </a:r>
            <a:endParaRPr lang="en-US" sz="2800" dirty="0"/>
          </a:p>
          <a:p>
            <a:pPr marL="457200" indent="-457200">
              <a:buFont typeface="Arial" panose="020B0604020202020204" pitchFamily="34" charset="0"/>
              <a:buChar char="•"/>
            </a:pPr>
            <a:r>
              <a:rPr lang="en-US" sz="2800" dirty="0"/>
              <a:t>He proposed that the mandible grew both by interstitial growth(like long bones) and by apposition growth (at its periosteal covering).</a:t>
            </a:r>
            <a:endParaRPr lang="en-US" sz="2800" dirty="0"/>
          </a:p>
          <a:p>
            <a:pPr marL="457200" indent="-457200">
              <a:buFont typeface="Arial" panose="020B0604020202020204" pitchFamily="34" charset="0"/>
              <a:buChar char="•"/>
            </a:pPr>
            <a:r>
              <a:rPr lang="en-US" sz="2800" dirty="0"/>
              <a:t>Growth of the mid face via sutural expansion of the </a:t>
            </a:r>
            <a:r>
              <a:rPr lang="en-US" sz="2800" dirty="0" err="1"/>
              <a:t>circummaxillary</a:t>
            </a:r>
            <a:r>
              <a:rPr lang="en-US" sz="2800" dirty="0"/>
              <a:t> sutures ,which forces the midface downward and forward.</a:t>
            </a:r>
            <a:endParaRPr lang="en-US"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lumMod val="75000"/>
                  </a:schemeClr>
                </a:solidFill>
                <a:latin typeface="Bahnschrift" panose="020B0502040204020203" pitchFamily="34" charset="0"/>
              </a:rPr>
              <a:t>Orthodontic implications of genomic thesis:</a:t>
            </a:r>
            <a:br>
              <a:rPr lang="en-US" b="1" dirty="0">
                <a:solidFill>
                  <a:schemeClr val="tx2">
                    <a:lumMod val="75000"/>
                  </a:schemeClr>
                </a:solidFill>
                <a:latin typeface="Bahnschrift" panose="020B0502040204020203" pitchFamily="34" charset="0"/>
              </a:rPr>
            </a:br>
            <a:endParaRPr lang="en-IN" dirty="0">
              <a:solidFill>
                <a:schemeClr val="tx2">
                  <a:lumMod val="75000"/>
                </a:schemeClr>
              </a:solidFill>
              <a:latin typeface="Bahnschrift" panose="020B0502040204020203" pitchFamily="34" charset="0"/>
            </a:endParaRPr>
          </a:p>
        </p:txBody>
      </p:sp>
      <p:sp>
        <p:nvSpPr>
          <p:cNvPr id="4" name="Content Placeholder 3"/>
          <p:cNvSpPr>
            <a:spLocks noGrp="1"/>
          </p:cNvSpPr>
          <p:nvPr>
            <p:ph idx="1"/>
          </p:nvPr>
        </p:nvSpPr>
        <p:spPr>
          <a:xfrm>
            <a:off x="440635" y="1242529"/>
            <a:ext cx="10515600" cy="4909036"/>
          </a:xfrm>
          <a:prstGeom prst="rect">
            <a:avLst/>
          </a:prstGeom>
        </p:spPr>
        <p:txBody>
          <a:bodyPr wrap="square">
            <a:spAutoFit/>
          </a:bodyPr>
          <a:lstStyle/>
          <a:p>
            <a:pPr marL="0" indent="0">
              <a:buNone/>
            </a:pPr>
            <a:endParaRPr lang="en-US" sz="3200" b="1" dirty="0"/>
          </a:p>
          <a:p>
            <a:pPr>
              <a:buFont typeface="Arial" panose="020B0604020202020204" pitchFamily="34" charset="0"/>
              <a:buChar char="•"/>
            </a:pPr>
            <a:r>
              <a:rPr lang="en-US" sz="2800" b="1" dirty="0"/>
              <a:t> </a:t>
            </a:r>
            <a:r>
              <a:rPr lang="en-US" sz="2800" dirty="0"/>
              <a:t>Poorly coordinated control of form and size of structures, or groups of structures (e.g., teeth and jaws) by regulator genes explain the mismatches found in malocclusions and other </a:t>
            </a:r>
            <a:r>
              <a:rPr lang="en-US" sz="2800" dirty="0" err="1"/>
              <a:t>dentofacial</a:t>
            </a:r>
            <a:r>
              <a:rPr lang="en-US" sz="2800" dirty="0"/>
              <a:t> deformities.</a:t>
            </a:r>
            <a:endParaRPr lang="en-US" sz="2800" dirty="0"/>
          </a:p>
          <a:p>
            <a:endParaRPr lang="en-US" sz="2800" dirty="0"/>
          </a:p>
          <a:p>
            <a:pPr>
              <a:buFont typeface="Arial" panose="020B0604020202020204" pitchFamily="34" charset="0"/>
              <a:buChar char="•"/>
            </a:pPr>
            <a:r>
              <a:rPr lang="en-US" sz="2800" dirty="0"/>
              <a:t>" Single </a:t>
            </a:r>
            <a:r>
              <a:rPr lang="en-US" sz="2800" dirty="0" err="1"/>
              <a:t>Homeobox</a:t>
            </a:r>
            <a:r>
              <a:rPr lang="en-US" sz="2800" dirty="0"/>
              <a:t> gene can control the development of complex structures indicating that single genes can determine the morphology of complex structures, as the inheritance of jaw patterns" .</a:t>
            </a:r>
            <a:endParaRPr lang="en-US" sz="2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75000"/>
                  </a:schemeClr>
                </a:solidFill>
                <a:latin typeface="Bahnschrift" panose="020B0502040204020203" pitchFamily="34" charset="0"/>
              </a:rPr>
              <a:t>THE EPIGENETIC ANTITHESIS AND THE RESOLVING SYNTHESIS</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2400" dirty="0"/>
              <a:t>BIOLOGICAL MECHANISM AND PROCESSESS DEFINED</a:t>
            </a:r>
            <a:endParaRPr lang="en-US" sz="2400" dirty="0"/>
          </a:p>
          <a:p>
            <a:pPr marL="514350" indent="-514350">
              <a:buFont typeface="+mj-lt"/>
              <a:buAutoNum type="arabicParenR"/>
            </a:pPr>
            <a:r>
              <a:rPr lang="en-US" sz="2400" dirty="0"/>
              <a:t>Biological process is a series of action or operation that leads towards a particular result.</a:t>
            </a:r>
            <a:endParaRPr lang="en-US" sz="2400" dirty="0"/>
          </a:p>
          <a:p>
            <a:pPr marL="514350" indent="-514350">
              <a:buFont typeface="+mj-lt"/>
              <a:buAutoNum type="arabicParenR"/>
            </a:pPr>
            <a:r>
              <a:rPr lang="en-US" sz="2400" dirty="0"/>
              <a:t>A mechanism is the fundamental physical or chemical process involved in or responsible for an action ,reaction or other natural phenomenon.</a:t>
            </a:r>
            <a:endParaRPr lang="en-IN" sz="2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THE EPIGENETIC ANTITHESIS</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2400" dirty="0"/>
              <a:t>GENE: The unit of heredity : one or more nucleic acid </a:t>
            </a:r>
            <a:r>
              <a:rPr lang="en-US" sz="2400" dirty="0" err="1"/>
              <a:t>senquences</a:t>
            </a:r>
            <a:r>
              <a:rPr lang="en-US" sz="2400" dirty="0"/>
              <a:t> incorporating information necessary for the generation of a particular peptide or RNA product.</a:t>
            </a:r>
            <a:endParaRPr lang="en-US" sz="2400" dirty="0"/>
          </a:p>
          <a:p>
            <a:r>
              <a:rPr lang="en-US" sz="2400" dirty="0"/>
              <a:t>The genomic thesis is denied because it is both reductionist and molecular.</a:t>
            </a:r>
            <a:endParaRPr lang="en-US" sz="2400" dirty="0"/>
          </a:p>
          <a:p>
            <a:r>
              <a:rPr lang="en-US" sz="2400" dirty="0"/>
              <a:t>The epigenetic antithesis dealing both process and mechanism ,seeking to clarify the causal chain between genome and phenotype.</a:t>
            </a:r>
            <a:endParaRPr lang="en-IN"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9"/>
            <a:ext cx="10515600" cy="1325563"/>
          </a:xfrm>
        </p:spPr>
        <p:txBody>
          <a:bodyPr/>
          <a:lstStyle/>
          <a:p>
            <a:endParaRPr lang="en-IN" dirty="0"/>
          </a:p>
        </p:txBody>
      </p:sp>
      <p:sp>
        <p:nvSpPr>
          <p:cNvPr id="4" name="Content Placeholder 3"/>
          <p:cNvSpPr>
            <a:spLocks noGrp="1"/>
          </p:cNvSpPr>
          <p:nvPr>
            <p:ph idx="1"/>
          </p:nvPr>
        </p:nvSpPr>
        <p:spPr>
          <a:xfrm>
            <a:off x="838200" y="1825625"/>
            <a:ext cx="10515600" cy="2944396"/>
          </a:xfrm>
          <a:prstGeom prst="rect">
            <a:avLst/>
          </a:prstGeom>
        </p:spPr>
        <p:txBody>
          <a:bodyPr wrap="square">
            <a:spAutoFit/>
          </a:bodyPr>
          <a:lstStyle/>
          <a:p>
            <a:r>
              <a:rPr lang="en-US" sz="2800" dirty="0">
                <a:solidFill>
                  <a:schemeClr val="tx2">
                    <a:lumMod val="75000"/>
                  </a:schemeClr>
                </a:solidFill>
                <a:latin typeface="Bahnschrift" panose="020B0502040204020203" pitchFamily="34" charset="0"/>
              </a:rPr>
              <a:t>WHAT IS EPIGENETICS? </a:t>
            </a:r>
            <a:endParaRPr lang="en-US" sz="2800" dirty="0">
              <a:solidFill>
                <a:schemeClr val="tx2">
                  <a:lumMod val="75000"/>
                </a:schemeClr>
              </a:solidFill>
              <a:latin typeface="Bahnschrift" panose="020B0502040204020203" pitchFamily="34" charset="0"/>
            </a:endParaRPr>
          </a:p>
          <a:p>
            <a:endParaRPr lang="en-US" sz="2800" dirty="0"/>
          </a:p>
          <a:p>
            <a:pPr>
              <a:buFont typeface="Arial" panose="020B0604020202020204" pitchFamily="34" charset="0"/>
              <a:buChar char="•"/>
            </a:pPr>
            <a:r>
              <a:rPr lang="en-US" sz="2400" dirty="0"/>
              <a:t>Refers to the entire series of interactions among cells and cell products which leads to morphogenesis and differentiation. </a:t>
            </a:r>
            <a:endParaRPr lang="en-US" sz="2400" dirty="0"/>
          </a:p>
          <a:p>
            <a:endParaRPr lang="en-US" sz="2400" dirty="0"/>
          </a:p>
          <a:p>
            <a:pPr>
              <a:buFont typeface="Arial" panose="020B0604020202020204" pitchFamily="34" charset="0"/>
              <a:buChar char="•"/>
            </a:pPr>
            <a:r>
              <a:rPr lang="en-US" sz="2400" dirty="0"/>
              <a:t>Thus all cranial development is epigenetic by definition.</a:t>
            </a:r>
            <a:endParaRPr lang="en-US" sz="24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tx2">
                    <a:lumMod val="75000"/>
                  </a:schemeClr>
                </a:solidFill>
                <a:latin typeface="Bahnschrift" panose="020B0502040204020203" pitchFamily="34" charset="0"/>
              </a:rPr>
              <a:t>Epigenetic factors includes – </a:t>
            </a:r>
            <a:br>
              <a:rPr lang="en-US" sz="4400" dirty="0">
                <a:solidFill>
                  <a:schemeClr val="tx2">
                    <a:lumMod val="75000"/>
                  </a:schemeClr>
                </a:solidFill>
                <a:latin typeface="Bahnschrift" panose="020B0502040204020203" pitchFamily="34" charset="0"/>
              </a:rPr>
            </a:br>
            <a:endParaRPr lang="en-IN" dirty="0">
              <a:solidFill>
                <a:schemeClr val="tx2">
                  <a:lumMod val="75000"/>
                </a:schemeClr>
              </a:solidFill>
              <a:latin typeface="Bahnschrift" panose="020B0502040204020203" pitchFamily="34" charset="0"/>
            </a:endParaRPr>
          </a:p>
        </p:txBody>
      </p:sp>
      <p:sp>
        <p:nvSpPr>
          <p:cNvPr id="4" name="Content Placeholder 3"/>
          <p:cNvSpPr>
            <a:spLocks noGrp="1"/>
          </p:cNvSpPr>
          <p:nvPr>
            <p:ph idx="1"/>
          </p:nvPr>
        </p:nvSpPr>
        <p:spPr>
          <a:xfrm>
            <a:off x="838200" y="1825625"/>
            <a:ext cx="10515600" cy="4022640"/>
          </a:xfrm>
          <a:prstGeom prst="rect">
            <a:avLst/>
          </a:prstGeom>
        </p:spPr>
        <p:txBody>
          <a:bodyPr wrap="square">
            <a:spAutoFit/>
          </a:bodyPr>
          <a:lstStyle/>
          <a:p>
            <a:r>
              <a:rPr lang="en-US" sz="2400" dirty="0"/>
              <a:t>All extrinsic, </a:t>
            </a:r>
            <a:r>
              <a:rPr lang="en-US" sz="2400" dirty="0" err="1"/>
              <a:t>extraorganismal</a:t>
            </a:r>
            <a:r>
              <a:rPr lang="en-US" sz="2400" dirty="0"/>
              <a:t>, macroenvironmental factors impinging on vital structures (for example, food, light, temperature), including mechanical loadings and electromagnetic fields, </a:t>
            </a:r>
            <a:endParaRPr lang="en-US" sz="2400" dirty="0"/>
          </a:p>
          <a:p>
            <a:r>
              <a:rPr lang="en-US" sz="2400" dirty="0"/>
              <a:t>All of the intrinsic ,</a:t>
            </a:r>
            <a:r>
              <a:rPr lang="en-US" sz="2400" dirty="0" err="1"/>
              <a:t>intraorganismal</a:t>
            </a:r>
            <a:r>
              <a:rPr lang="en-US" sz="2400" dirty="0"/>
              <a:t>, </a:t>
            </a:r>
            <a:r>
              <a:rPr lang="en-US" sz="2400" dirty="0" err="1"/>
              <a:t>biophysical,biomechanical,biochemical,and</a:t>
            </a:r>
            <a:r>
              <a:rPr lang="en-US" sz="2400" dirty="0"/>
              <a:t> bioelectric micro environmental events </a:t>
            </a:r>
            <a:r>
              <a:rPr lang="en-US" sz="2400" dirty="0" err="1"/>
              <a:t>occuring</a:t>
            </a:r>
            <a:r>
              <a:rPr lang="en-US" sz="2400" dirty="0"/>
              <a:t>  in and between individual cells, extracellular material and extracellular substances.</a:t>
            </a:r>
            <a:endParaRPr lang="en-US" sz="2400" dirty="0"/>
          </a:p>
          <a:p>
            <a:pPr marL="0" indent="0">
              <a:buNone/>
            </a:pPr>
            <a:endParaRPr lang="en-US" sz="2400" b="1" dirty="0"/>
          </a:p>
          <a:p>
            <a:endParaRPr lang="en-US" sz="3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Content Placeholder 3"/>
          <p:cNvSpPr>
            <a:spLocks noGrp="1"/>
          </p:cNvSpPr>
          <p:nvPr>
            <p:ph idx="1"/>
          </p:nvPr>
        </p:nvSpPr>
        <p:spPr>
          <a:xfrm>
            <a:off x="838200" y="1825625"/>
            <a:ext cx="10515600" cy="3634841"/>
          </a:xfrm>
          <a:prstGeom prst="rect">
            <a:avLst/>
          </a:prstGeom>
        </p:spPr>
        <p:txBody>
          <a:bodyPr wrap="square">
            <a:spAutoFit/>
          </a:bodyPr>
          <a:lstStyle/>
          <a:p>
            <a:endParaRPr lang="en-US" sz="3200" b="1" dirty="0"/>
          </a:p>
          <a:p>
            <a:pPr>
              <a:buFont typeface="Arial" panose="020B0604020202020204" pitchFamily="34" charset="0"/>
              <a:buChar char="•"/>
            </a:pPr>
            <a:r>
              <a:rPr lang="en-US" sz="2400" dirty="0"/>
              <a:t>In terms of clinical orthodontics, and of the FMH, all therapy is applied </a:t>
            </a:r>
            <a:r>
              <a:rPr lang="en-US" sz="2400" dirty="0" err="1"/>
              <a:t>epigenetics</a:t>
            </a:r>
            <a:r>
              <a:rPr lang="en-US" sz="2400" dirty="0"/>
              <a:t>, and all appliances (and most other therapies) act as prosthetic functional matrices. </a:t>
            </a:r>
            <a:endParaRPr lang="en-US" sz="2400" dirty="0"/>
          </a:p>
          <a:p>
            <a:endParaRPr lang="en-US" sz="2400" dirty="0"/>
          </a:p>
          <a:p>
            <a:pPr>
              <a:buFont typeface="Arial" panose="020B0604020202020204" pitchFamily="34" charset="0"/>
              <a:buChar char="•"/>
            </a:pPr>
            <a:r>
              <a:rPr lang="en-US" sz="2400" dirty="0"/>
              <a:t>Clinical therapeutics includes a number of epigenetic processes, whose prior operations evoke a number of corresponding epigenetic mechanisms</a:t>
            </a:r>
            <a:r>
              <a:rPr lang="en-US" dirty="0"/>
              <a:t>.</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schemeClr>
                </a:solidFill>
                <a:latin typeface="Bahnschrift" panose="020B0502040204020203" pitchFamily="34" charset="0"/>
              </a:rPr>
              <a:t>LOADING</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a:xfrm>
            <a:off x="172278" y="1192696"/>
            <a:ext cx="11913706" cy="5055703"/>
          </a:xfrm>
        </p:spPr>
        <p:txBody>
          <a:bodyPr>
            <a:normAutofit/>
          </a:bodyPr>
          <a:lstStyle/>
          <a:p>
            <a:r>
              <a:rPr lang="en-US" sz="2400" dirty="0"/>
              <a:t>Epigenetic process can evoke mechanism capable of modifying DNA.</a:t>
            </a:r>
            <a:endParaRPr lang="en-US" sz="2400" dirty="0"/>
          </a:p>
          <a:p>
            <a:r>
              <a:rPr lang="en-US" sz="2400" dirty="0"/>
              <a:t>Extrinsic musculoskeletal loading can rapidly change </a:t>
            </a:r>
            <a:endParaRPr lang="en-US" sz="2400" dirty="0"/>
          </a:p>
          <a:p>
            <a:pPr marL="514350" indent="-514350">
              <a:buFont typeface="+mj-lt"/>
              <a:buAutoNum type="arabicParenR"/>
            </a:pPr>
            <a:r>
              <a:rPr lang="en-US" sz="2400" dirty="0"/>
              <a:t>Both articular cartilage intercellular molecular syntheses and mineralization.</a:t>
            </a:r>
            <a:endParaRPr lang="en-US" sz="2400" dirty="0"/>
          </a:p>
          <a:p>
            <a:pPr marL="514350" indent="-514350">
              <a:buFont typeface="+mj-lt"/>
              <a:buAutoNum type="arabicParenR"/>
            </a:pPr>
            <a:r>
              <a:rPr lang="en-US" sz="2400" dirty="0"/>
              <a:t>Osteoblastic (skeletal unit)gene expression.</a:t>
            </a:r>
            <a:endParaRPr lang="en-US" sz="2400" dirty="0"/>
          </a:p>
          <a:p>
            <a:r>
              <a:rPr lang="en-US" sz="2400" dirty="0"/>
              <a:t>Musculoskeletal tissue loading inevitably deforms an extracellular matrix.</a:t>
            </a:r>
            <a:endParaRPr lang="en-US" sz="2400" dirty="0"/>
          </a:p>
          <a:p>
            <a:r>
              <a:rPr lang="en-US" sz="2400" dirty="0"/>
              <a:t>ECM regulates the </a:t>
            </a:r>
            <a:r>
              <a:rPr lang="en-US" sz="2400" dirty="0" err="1"/>
              <a:t>formation,development,and</a:t>
            </a:r>
            <a:r>
              <a:rPr lang="en-US" sz="2400" dirty="0"/>
              <a:t> maintenance of its cell that synthesize the ECM.</a:t>
            </a:r>
            <a:endParaRPr lang="en-IN" sz="2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 </a:t>
            </a:r>
            <a:r>
              <a:rPr lang="en-US" sz="4400" b="1" dirty="0">
                <a:solidFill>
                  <a:schemeClr val="tx2">
                    <a:lumMod val="75000"/>
                  </a:schemeClr>
                </a:solidFill>
                <a:latin typeface="Bahnschrift" panose="020B0502040204020203" pitchFamily="34" charset="0"/>
              </a:rPr>
              <a:t>CELL-SHAPE CHANGES: </a:t>
            </a:r>
            <a:br>
              <a:rPr lang="en-US" sz="4400" b="1" dirty="0"/>
            </a:br>
            <a:endParaRPr lang="en-IN" dirty="0"/>
          </a:p>
        </p:txBody>
      </p:sp>
      <p:sp>
        <p:nvSpPr>
          <p:cNvPr id="4" name="Content Placeholder 3"/>
          <p:cNvSpPr>
            <a:spLocks noGrp="1"/>
          </p:cNvSpPr>
          <p:nvPr>
            <p:ph idx="1"/>
          </p:nvPr>
        </p:nvSpPr>
        <p:spPr>
          <a:xfrm>
            <a:off x="838200" y="1825625"/>
            <a:ext cx="10515600" cy="5042406"/>
          </a:xfrm>
          <a:prstGeom prst="rect">
            <a:avLst/>
          </a:prstGeom>
        </p:spPr>
        <p:txBody>
          <a:bodyPr wrap="square">
            <a:spAutoFit/>
          </a:bodyPr>
          <a:lstStyle/>
          <a:p>
            <a:r>
              <a:rPr lang="en-US" sz="2400" dirty="0"/>
              <a:t>Tissue loading alter cell shape- deforms intracellular </a:t>
            </a:r>
            <a:r>
              <a:rPr lang="en-US" sz="2400" dirty="0" err="1"/>
              <a:t>constitutents</a:t>
            </a:r>
            <a:r>
              <a:rPr lang="en-US" sz="2400" dirty="0"/>
              <a:t>, including the cytoskeleton</a:t>
            </a:r>
            <a:endParaRPr lang="en-US" sz="2400" dirty="0"/>
          </a:p>
          <a:p>
            <a:r>
              <a:rPr lang="en-US" sz="2400" dirty="0"/>
              <a:t>Cell-shape change processes activate stretch-activated ion channels in cartilage and other mechanically initiated cell-signaling mechanisms</a:t>
            </a:r>
            <a:endParaRPr lang="en-US" sz="2400" dirty="0"/>
          </a:p>
          <a:p>
            <a:r>
              <a:rPr lang="en-US" sz="2400" dirty="0"/>
              <a:t>Cell-shape change lead to nuclear shape deformation- can directly cause a consequent alteration of the mechanisms of genomic activity. </a:t>
            </a:r>
            <a:endParaRPr lang="en-US" sz="2400" dirty="0"/>
          </a:p>
          <a:p>
            <a:endParaRPr lang="en-US" sz="2400" b="1" dirty="0"/>
          </a:p>
          <a:p>
            <a:endParaRPr lang="en-US" sz="3200" dirty="0"/>
          </a:p>
          <a:p>
            <a:pPr marL="0" indent="0">
              <a:buNone/>
            </a:pPr>
            <a:endParaRPr lang="en-US" sz="3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3225"/>
            <a:ext cx="10515600" cy="1325563"/>
          </a:xfrm>
        </p:spPr>
        <p:txBody>
          <a:bodyPr>
            <a:normAutofit fontScale="90000"/>
          </a:bodyPr>
          <a:lstStyle/>
          <a:p>
            <a:r>
              <a:rPr lang="en-US" sz="4400" b="1" dirty="0">
                <a:solidFill>
                  <a:schemeClr val="tx2">
                    <a:lumMod val="75000"/>
                  </a:schemeClr>
                </a:solidFill>
                <a:latin typeface="Bahnschrift" panose="020B0502040204020203" pitchFamily="34" charset="0"/>
              </a:rPr>
              <a:t>EPIGENETIC CELL SIGNALLING PROCESSES:</a:t>
            </a:r>
            <a:br>
              <a:rPr lang="en-US" sz="4400" b="1" dirty="0">
                <a:solidFill>
                  <a:schemeClr val="tx2">
                    <a:lumMod val="75000"/>
                  </a:schemeClr>
                </a:solidFill>
                <a:latin typeface="Bahnschrift" panose="020B0502040204020203" pitchFamily="34" charset="0"/>
              </a:rPr>
            </a:b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lstStyle/>
          <a:p>
            <a:r>
              <a:rPr lang="en-US" sz="2800" dirty="0"/>
              <a:t>Several loading processes regulate genomic expression.</a:t>
            </a:r>
            <a:endParaRPr lang="en-US" sz="2800" dirty="0"/>
          </a:p>
          <a:p>
            <a:r>
              <a:rPr lang="en-US" dirty="0"/>
              <a:t>W</a:t>
            </a:r>
            <a:r>
              <a:rPr lang="en-US" sz="2800" dirty="0"/>
              <a:t>ith Cellular mechanoreception and </a:t>
            </a:r>
            <a:r>
              <a:rPr lang="en-US" sz="2800" dirty="0" err="1"/>
              <a:t>mechanotransduction</a:t>
            </a:r>
            <a:r>
              <a:rPr lang="en-US" sz="2800" dirty="0"/>
              <a:t> of the loading stimulus into an intercellular signal undergoes parallel processing within a connected cellular network of bone cells.</a:t>
            </a:r>
            <a:endParaRPr lang="en-IN"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8"/>
            <a:ext cx="10515600" cy="1325563"/>
          </a:xfrm>
        </p:spPr>
        <p:txBody>
          <a:bodyPr>
            <a:normAutofit fontScale="90000"/>
          </a:bodyPr>
          <a:lstStyle/>
          <a:p>
            <a:r>
              <a:rPr lang="en-US" dirty="0">
                <a:solidFill>
                  <a:schemeClr val="tx2">
                    <a:lumMod val="75000"/>
                  </a:schemeClr>
                </a:solidFill>
                <a:latin typeface="Bahnschrift" panose="020B0502040204020203" pitchFamily="34" charset="0"/>
              </a:rPr>
              <a:t>CHAINS OF INTRACELLULAR MOLECULAR LEVERS.</a:t>
            </a:r>
            <a:endParaRPr lang="en-IN" dirty="0">
              <a:solidFill>
                <a:schemeClr val="tx2">
                  <a:lumMod val="75000"/>
                </a:schemeClr>
              </a:solidFill>
              <a:latin typeface="Bahnschrift" panose="020B0502040204020203" pitchFamily="34" charset="0"/>
            </a:endParaRPr>
          </a:p>
        </p:txBody>
      </p:sp>
      <p:sp>
        <p:nvSpPr>
          <p:cNvPr id="3" name="Content Placeholder 2"/>
          <p:cNvSpPr>
            <a:spLocks noGrp="1"/>
          </p:cNvSpPr>
          <p:nvPr>
            <p:ph idx="1"/>
          </p:nvPr>
        </p:nvSpPr>
        <p:spPr/>
        <p:txBody>
          <a:bodyPr>
            <a:normAutofit/>
          </a:bodyPr>
          <a:lstStyle/>
          <a:p>
            <a:r>
              <a:rPr lang="en-US" sz="2400" dirty="0"/>
              <a:t>A second epigenetic cellular begins with deformation of the ECM.</a:t>
            </a:r>
            <a:endParaRPr lang="en-US" sz="2400" dirty="0"/>
          </a:p>
          <a:p>
            <a:r>
              <a:rPr lang="en-US" sz="2400" dirty="0"/>
              <a:t>This matrix has an epigenetic regulatory role in </a:t>
            </a:r>
            <a:r>
              <a:rPr lang="en-US" sz="2400" dirty="0" err="1"/>
              <a:t>morphogenesis,integrin</a:t>
            </a:r>
            <a:r>
              <a:rPr lang="en-US" sz="2400" dirty="0"/>
              <a:t> molecules that physically interconnect the several molecular components of the intracellular (cytoskeletal)and the </a:t>
            </a:r>
            <a:r>
              <a:rPr lang="en-US" sz="2400" dirty="0" err="1"/>
              <a:t>extrcellular</a:t>
            </a:r>
            <a:r>
              <a:rPr lang="en-US" sz="2400" dirty="0"/>
              <a:t> environment(for cartilage)</a:t>
            </a:r>
            <a:endParaRPr lang="en-US" sz="2400" dirty="0"/>
          </a:p>
          <a:p>
            <a:r>
              <a:rPr lang="en-US" sz="2400" dirty="0"/>
              <a:t>The form (size and shape)of the cytoskeleton may be physically controlled by a loadings.</a:t>
            </a:r>
            <a:endParaRPr lang="en-IN" sz="24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34958</Words>
  <Application>WPS Presentation</Application>
  <PresentationFormat>Widescreen</PresentationFormat>
  <Paragraphs>708</Paragraphs>
  <Slides>102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102</vt:i4>
      </vt:variant>
    </vt:vector>
  </HeadingPairs>
  <TitlesOfParts>
    <vt:vector size="114" baseType="lpstr">
      <vt:lpstr>Arial</vt:lpstr>
      <vt:lpstr>SimSun</vt:lpstr>
      <vt:lpstr>Wingdings</vt:lpstr>
      <vt:lpstr>Times New Roman</vt:lpstr>
      <vt:lpstr>Calibri</vt:lpstr>
      <vt:lpstr>Microsoft YaHei</vt:lpstr>
      <vt:lpstr>Arial Unicode MS</vt:lpstr>
      <vt:lpstr>Calibri Light</vt:lpstr>
      <vt:lpstr>Bahnschrift</vt:lpstr>
      <vt:lpstr>Wingdings 2</vt:lpstr>
      <vt:lpstr>Wingdings 2</vt:lpstr>
      <vt:lpstr>Office Theme</vt:lpstr>
      <vt:lpstr>Theories of Growth and Development </vt:lpstr>
      <vt:lpstr>CONTENTS:</vt:lpstr>
      <vt:lpstr>INTRODUCTION</vt:lpstr>
      <vt:lpstr>BONE REMODELLING THEORY BY BRASH(1930)</vt:lpstr>
      <vt:lpstr>PowerPoint 演示文稿</vt:lpstr>
      <vt:lpstr>THE GENETIC THEORY(1941)-BRODIE</vt:lpstr>
      <vt:lpstr>PowerPoint 演示文稿</vt:lpstr>
      <vt:lpstr>SICHERS HYPOTHESIS (SUTURAL DOMINANCE)-1947</vt:lpstr>
      <vt:lpstr>PowerPoint 演示文稿</vt:lpstr>
      <vt:lpstr>PowerPoint 演示文稿</vt:lpstr>
      <vt:lpstr>PowerPoint 演示文稿</vt:lpstr>
      <vt:lpstr>EVIDENCES AGAINST SUTURAL THEORY</vt:lpstr>
      <vt:lpstr>CONCLUSION</vt:lpstr>
      <vt:lpstr>SCOTTS HYPOTHESIS(NASAL SEPTUM),1947 CARTILAGE AS A DETERMINANT OF CRANIOFACIAL GROWTH</vt:lpstr>
      <vt:lpstr>PowerPoint 演示文稿</vt:lpstr>
      <vt:lpstr>PowerPoint 演示文稿</vt:lpstr>
      <vt:lpstr>PowerPoint 演示文稿</vt:lpstr>
      <vt:lpstr>PowerPoint 演示文稿</vt:lpstr>
      <vt:lpstr>PowerPoint 演示文稿</vt:lpstr>
      <vt:lpstr>EVIDENCES SUPPORTING THEORY</vt:lpstr>
      <vt:lpstr>EVIDENCES AGAINST THE THEORY</vt:lpstr>
      <vt:lpstr>CONCLUSION</vt:lpstr>
      <vt:lpstr>VAN LIMBORGH’S COMPROMISE THEORY</vt:lpstr>
      <vt:lpstr>PowerPoint 演示文稿</vt:lpstr>
      <vt:lpstr>PowerPoint 演示文稿</vt:lpstr>
      <vt:lpstr>PowerPoint 演示文稿</vt:lpstr>
      <vt:lpstr>EXPANDING ‘V’ PRINCIPLE- ENLOW</vt:lpstr>
      <vt:lpstr>PowerPoint 演示文稿</vt:lpstr>
      <vt:lpstr>PowerPoint 演示文稿</vt:lpstr>
      <vt:lpstr>FUNCTIONAL MATRIX THEORY-MELVIN MOSS</vt:lpstr>
      <vt:lpstr>Definition </vt:lpstr>
      <vt:lpstr>PowerPoint 演示文稿</vt:lpstr>
      <vt:lpstr>PowerPoint 演示文稿</vt:lpstr>
      <vt:lpstr>Functional Matrix</vt:lpstr>
      <vt:lpstr>PowerPoint 演示文稿</vt:lpstr>
      <vt:lpstr>Explanation</vt:lpstr>
      <vt:lpstr>PowerPoint 演示文稿</vt:lpstr>
      <vt:lpstr>PowerPoint 演示文稿</vt:lpstr>
      <vt:lpstr>PowerPoint 演示文稿</vt:lpstr>
      <vt:lpstr>PowerPoint 演示文稿</vt:lpstr>
      <vt:lpstr>PowerPoint 演示文稿</vt:lpstr>
      <vt:lpstr>PowerPoint 演示文稿</vt:lpstr>
      <vt:lpstr>SKELETAL UNIT</vt:lpstr>
      <vt:lpstr>PowerPoint 演示文稿</vt:lpstr>
      <vt:lpstr>PowerPoint 演示文稿</vt:lpstr>
      <vt:lpstr>SERVOSYSTEM THEORY- PETROVIC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NEED FOR REVISITED</vt:lpstr>
      <vt:lpstr>CONSTRAINTS OF THE FMH</vt:lpstr>
      <vt:lpstr>METHODOLOGIC CONSTRAINT</vt:lpstr>
      <vt:lpstr>HIERARCHIAL CONSTRAINT</vt:lpstr>
      <vt:lpstr>PowerPoint 演示文稿</vt:lpstr>
      <vt:lpstr>PowerPoint 演示文稿</vt:lpstr>
      <vt:lpstr>MECHANOTRANSDUCTION</vt:lpstr>
      <vt:lpstr>PowerPoint 演示文稿</vt:lpstr>
      <vt:lpstr>OSSEOUS MECHANOTRANSDUCTION</vt:lpstr>
      <vt:lpstr>PowerPoint 演示文稿</vt:lpstr>
      <vt:lpstr>IONIC OR ELECTICAL PROCESSES</vt:lpstr>
      <vt:lpstr>STRETCH- ACTIVATED CHANNELS</vt:lpstr>
      <vt:lpstr>ELECTRICAL PROCESSES</vt:lpstr>
      <vt:lpstr>ELECTROMECHANICAL</vt:lpstr>
      <vt:lpstr>ELECTROKINETICS</vt:lpstr>
      <vt:lpstr>ELECTRIC FIELD STRNGTH</vt:lpstr>
      <vt:lpstr>MECHANICAL PROCESSES</vt:lpstr>
      <vt:lpstr>2.THE ROLE OF AN OSSEOUS CONNECTED CELLULAR NEYWORK </vt:lpstr>
      <vt:lpstr>PowerPoint 演示文稿</vt:lpstr>
      <vt:lpstr>NETWORK THEORY </vt:lpstr>
      <vt:lpstr>PowerPoint 演示文稿</vt:lpstr>
      <vt:lpstr>PowerPoint 演示文稿</vt:lpstr>
      <vt:lpstr>WORKING OF CCN</vt:lpstr>
      <vt:lpstr> STRAIN ATTRIBUTES</vt:lpstr>
      <vt:lpstr>ASSUMPTIONS</vt:lpstr>
      <vt:lpstr>A Skeletal CCN Display The Following Attributes</vt:lpstr>
      <vt:lpstr>CONCLUSION:</vt:lpstr>
      <vt:lpstr>THE GENOMIC THESIS:  </vt:lpstr>
      <vt:lpstr>3.ODONTOGENIC Example of the Genomic/Epigenetic Dichotomy</vt:lpstr>
      <vt:lpstr>PowerPoint 演示文稿</vt:lpstr>
      <vt:lpstr>THE GENOMIC THESIS</vt:lpstr>
      <vt:lpstr>THE BIOLOGIC BASES FOR THE GENOMIC THESIS</vt:lpstr>
      <vt:lpstr>PowerPoint 演示文稿</vt:lpstr>
      <vt:lpstr>THE GENOMIC THESIS IN OROFACIAL BIOLOGY</vt:lpstr>
      <vt:lpstr>PowerPoint 演示文稿</vt:lpstr>
      <vt:lpstr>Orthodontic implications of genomic thesis: </vt:lpstr>
      <vt:lpstr>THE EPIGENETIC ANTITHESIS AND THE RESOLVING SYNTHESIS</vt:lpstr>
      <vt:lpstr>THE EPIGENETIC ANTITHESIS</vt:lpstr>
      <vt:lpstr>PowerPoint 演示文稿</vt:lpstr>
      <vt:lpstr>Epigenetic factors includes –  </vt:lpstr>
      <vt:lpstr>PowerPoint 演示文稿</vt:lpstr>
      <vt:lpstr>LOADING</vt:lpstr>
      <vt:lpstr> CELL-SHAPE CHANGES:  </vt:lpstr>
      <vt:lpstr>EPIGENETIC CELL SIGNALLING PROCESSES: </vt:lpstr>
      <vt:lpstr>CHAINS OF INTRACELLULAR MOLECULAR LEVERS.</vt:lpstr>
      <vt:lpstr>RESOLVING SYNTHESIS </vt:lpstr>
      <vt:lpstr>CONCLUSION: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Growth and Development </dc:title>
  <dc:creator>zarin fatima</dc:creator>
  <cp:lastModifiedBy>Dr.Archit Bahadur</cp:lastModifiedBy>
  <cp:revision>40</cp:revision>
  <dcterms:created xsi:type="dcterms:W3CDTF">2022-01-09T06:57:00Z</dcterms:created>
  <dcterms:modified xsi:type="dcterms:W3CDTF">2022-09-21T11:06:26Z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222F6B209A764329B5962C17BF2B5A8F</vt:lpwstr>
  </property>
  <property fmtid="{D5CDD505-2E9C-101B-9397-08002B2CF9AE}" pid="3" name="KSOProductBuildVer">
    <vt:lpwstr>1033-11.2.0.11130</vt:lpwstr>
  </property>
</Properties>
</file>