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76" r:id="rId3"/>
    <p:sldId id="257" r:id="rId4"/>
    <p:sldId id="258" r:id="rId5"/>
    <p:sldId id="316" r:id="rId6"/>
    <p:sldId id="288" r:id="rId7"/>
    <p:sldId id="290" r:id="rId8"/>
    <p:sldId id="291" r:id="rId9"/>
    <p:sldId id="317" r:id="rId10"/>
    <p:sldId id="292" r:id="rId11"/>
    <p:sldId id="318" r:id="rId12"/>
    <p:sldId id="304" r:id="rId13"/>
    <p:sldId id="305" r:id="rId14"/>
    <p:sldId id="297" r:id="rId15"/>
    <p:sldId id="310" r:id="rId17"/>
    <p:sldId id="298" r:id="rId18"/>
    <p:sldId id="299" r:id="rId19"/>
    <p:sldId id="311" r:id="rId20"/>
    <p:sldId id="289" r:id="rId21"/>
    <p:sldId id="296" r:id="rId22"/>
    <p:sldId id="273" r:id="rId23"/>
    <p:sldId id="259" r:id="rId24"/>
    <p:sldId id="261" r:id="rId25"/>
    <p:sldId id="319" r:id="rId26"/>
    <p:sldId id="320" r:id="rId27"/>
    <p:sldId id="321" r:id="rId28"/>
    <p:sldId id="322" r:id="rId29"/>
    <p:sldId id="309" r:id="rId30"/>
    <p:sldId id="308" r:id="rId31"/>
    <p:sldId id="267" r:id="rId32"/>
    <p:sldId id="268" r:id="rId33"/>
    <p:sldId id="263" r:id="rId34"/>
    <p:sldId id="312" r:id="rId35"/>
    <p:sldId id="313" r:id="rId36"/>
    <p:sldId id="314" r:id="rId37"/>
    <p:sldId id="315" r:id="rId38"/>
    <p:sldId id="325" r:id="rId39"/>
    <p:sldId id="323" r:id="rId40"/>
    <p:sldId id="32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26" autoAdjust="0"/>
  </p:normalViewPr>
  <p:slideViewPr>
    <p:cSldViewPr snapToGrid="0">
      <p:cViewPr varScale="1">
        <p:scale>
          <a:sx n="65" d="100"/>
          <a:sy n="65" d="100"/>
        </p:scale>
        <p:origin x="6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2E453A4-B4CC-4FAA-9D6D-9694A381393D}" type="doc">
      <dgm:prSet loTypeId="urn:microsoft.com/office/officeart/2005/8/layout/process2" loCatId="process" qsTypeId="urn:microsoft.com/office/officeart/2005/8/quickstyle/simple1" qsCatId="simple" csTypeId="urn:microsoft.com/office/officeart/2005/8/colors/accent1_2" csCatId="accent1" phldr="1"/>
      <dgm:spPr/>
    </dgm:pt>
    <dgm:pt modelId="{E852D59E-F6FF-4B1B-920D-1DB651924EE1}">
      <dgm:prSet phldrT="[Text]" custT="1"/>
      <dgm:spPr>
        <a:solidFill>
          <a:schemeClr val="bg2">
            <a:lumMod val="20000"/>
            <a:lumOff val="80000"/>
          </a:schemeClr>
        </a:solidFill>
        <a:ln>
          <a:solidFill>
            <a:schemeClr val="bg2">
              <a:lumMod val="20000"/>
              <a:lumOff val="80000"/>
            </a:schemeClr>
          </a:solidFill>
        </a:ln>
      </dgm:spPr>
      <dgm:t>
        <a:bodyPr/>
        <a:lstStyle/>
        <a:p>
          <a:r>
            <a:rPr lang="en-US" sz="2400" dirty="0" smtClean="0">
              <a:solidFill>
                <a:schemeClr val="bg1"/>
              </a:solidFill>
              <a:latin typeface="Times New Roman" panose="02020603050405020304" pitchFamily="18" charset="0"/>
              <a:cs typeface="Times New Roman" panose="02020603050405020304" pitchFamily="18" charset="0"/>
            </a:rPr>
            <a:t>Changed position of tongue, jaws and head </a:t>
          </a:r>
        </a:p>
        <a:p>
          <a:r>
            <a:rPr lang="en-US" sz="2400" dirty="0" smtClean="0">
              <a:solidFill>
                <a:schemeClr val="bg1"/>
              </a:solidFill>
              <a:latin typeface="Times New Roman" panose="02020603050405020304" pitchFamily="18" charset="0"/>
              <a:cs typeface="Times New Roman" panose="02020603050405020304" pitchFamily="18" charset="0"/>
            </a:rPr>
            <a:t>Tongue occupying a back and lower position </a:t>
          </a:r>
          <a:endParaRPr lang="en-US" sz="2400" dirty="0">
            <a:solidFill>
              <a:schemeClr val="bg1"/>
            </a:solidFill>
            <a:latin typeface="Times New Roman" panose="02020603050405020304" pitchFamily="18" charset="0"/>
            <a:cs typeface="Times New Roman" panose="02020603050405020304" pitchFamily="18" charset="0"/>
          </a:endParaRPr>
        </a:p>
      </dgm:t>
    </dgm:pt>
    <dgm:pt modelId="{0C907AED-2596-417E-A037-6AC2C90CD8B3}" cxnId="{C4D3CBD7-F8A3-4965-86CB-3258AFB1209D}" type="parTrans">
      <dgm:prSet/>
      <dgm:spPr/>
      <dgm:t>
        <a:bodyPr/>
        <a:lstStyle/>
        <a:p>
          <a:endParaRPr lang="en-US"/>
        </a:p>
      </dgm:t>
    </dgm:pt>
    <dgm:pt modelId="{89251941-6968-4E5A-ADDF-99155F6B70AA}" cxnId="{C4D3CBD7-F8A3-4965-86CB-3258AFB1209D}" type="sibTrans">
      <dgm:prSet/>
      <dgm:spPr/>
      <dgm:t>
        <a:bodyPr/>
        <a:lstStyle/>
        <a:p>
          <a:endParaRPr lang="en-US"/>
        </a:p>
      </dgm:t>
    </dgm:pt>
    <dgm:pt modelId="{46358D21-0A05-43D5-8A5B-1C777CE5F33E}">
      <dgm:prSet phldrT="[Text]" custT="1"/>
      <dgm:spPr>
        <a:solidFill>
          <a:schemeClr val="bg2">
            <a:lumMod val="20000"/>
            <a:lumOff val="80000"/>
          </a:schemeClr>
        </a:solidFill>
        <a:ln>
          <a:solidFill>
            <a:schemeClr val="bg1"/>
          </a:solidFill>
        </a:ln>
      </dgm:spPr>
      <dgm:t>
        <a:bodyPr/>
        <a:lstStyle/>
        <a:p>
          <a:r>
            <a:rPr lang="en-US" sz="2400" dirty="0" smtClean="0">
              <a:solidFill>
                <a:schemeClr val="bg1"/>
              </a:solidFill>
              <a:latin typeface="Times New Roman" panose="02020603050405020304" pitchFamily="18" charset="0"/>
              <a:cs typeface="Times New Roman" panose="02020603050405020304" pitchFamily="18" charset="0"/>
            </a:rPr>
            <a:t>Mandible drop down.</a:t>
          </a:r>
        </a:p>
        <a:p>
          <a:r>
            <a:rPr lang="en-US" sz="2400" dirty="0" smtClean="0">
              <a:solidFill>
                <a:schemeClr val="bg1"/>
              </a:solidFill>
              <a:latin typeface="Times New Roman" panose="02020603050405020304" pitchFamily="18" charset="0"/>
              <a:cs typeface="Times New Roman" panose="02020603050405020304" pitchFamily="18" charset="0"/>
            </a:rPr>
            <a:t>Disproportion between jaws and teeth.</a:t>
          </a:r>
          <a:endParaRPr lang="en-US" sz="2400" dirty="0">
            <a:solidFill>
              <a:schemeClr val="bg1"/>
            </a:solidFill>
            <a:latin typeface="Times New Roman" panose="02020603050405020304" pitchFamily="18" charset="0"/>
            <a:cs typeface="Times New Roman" panose="02020603050405020304" pitchFamily="18" charset="0"/>
          </a:endParaRPr>
        </a:p>
      </dgm:t>
    </dgm:pt>
    <dgm:pt modelId="{50B546BC-F065-4A75-A52E-2228B65AFA35}" cxnId="{0DCB02E3-6BA9-466F-942D-B05751E4FA98}" type="parTrans">
      <dgm:prSet/>
      <dgm:spPr/>
      <dgm:t>
        <a:bodyPr/>
        <a:lstStyle/>
        <a:p>
          <a:endParaRPr lang="en-US"/>
        </a:p>
      </dgm:t>
    </dgm:pt>
    <dgm:pt modelId="{947E4832-E4DB-4D73-B201-97C4D5B14604}" cxnId="{0DCB02E3-6BA9-466F-942D-B05751E4FA98}" type="sibTrans">
      <dgm:prSet/>
      <dgm:spPr/>
      <dgm:t>
        <a:bodyPr/>
        <a:lstStyle/>
        <a:p>
          <a:endParaRPr lang="en-US"/>
        </a:p>
      </dgm:t>
    </dgm:pt>
    <dgm:pt modelId="{AC493071-EBF1-449E-9353-3FA952596AD2}">
      <dgm:prSet phldrT="[Text]" custT="1"/>
      <dgm:spPr>
        <a:solidFill>
          <a:schemeClr val="bg2">
            <a:lumMod val="20000"/>
            <a:lumOff val="80000"/>
          </a:schemeClr>
        </a:solidFill>
      </dgm:spPr>
      <dgm:t>
        <a:bodyPr/>
        <a:lstStyle/>
        <a:p>
          <a:r>
            <a:rPr lang="en-US" sz="2400" dirty="0" smtClean="0">
              <a:solidFill>
                <a:schemeClr val="bg1"/>
              </a:solidFill>
              <a:latin typeface="Times New Roman" panose="02020603050405020304" pitchFamily="18" charset="0"/>
              <a:cs typeface="Times New Roman" panose="02020603050405020304" pitchFamily="18" charset="0"/>
            </a:rPr>
            <a:t>Imbalance between masticatory and tongue muscles.</a:t>
          </a:r>
        </a:p>
        <a:p>
          <a:r>
            <a:rPr lang="en-US" sz="2400" dirty="0" smtClean="0">
              <a:solidFill>
                <a:schemeClr val="bg1"/>
              </a:solidFill>
              <a:latin typeface="Times New Roman" panose="02020603050405020304" pitchFamily="18" charset="0"/>
              <a:cs typeface="Times New Roman" panose="02020603050405020304" pitchFamily="18" charset="0"/>
            </a:rPr>
            <a:t>Adenoid </a:t>
          </a:r>
          <a:r>
            <a:rPr lang="en-US" sz="2400" dirty="0" err="1" smtClean="0">
              <a:solidFill>
                <a:schemeClr val="bg1"/>
              </a:solidFill>
              <a:latin typeface="Times New Roman" panose="02020603050405020304" pitchFamily="18" charset="0"/>
              <a:cs typeface="Times New Roman" panose="02020603050405020304" pitchFamily="18" charset="0"/>
            </a:rPr>
            <a:t>facies</a:t>
          </a:r>
          <a:r>
            <a:rPr lang="en-US" sz="2400" dirty="0" smtClean="0">
              <a:solidFill>
                <a:schemeClr val="bg1"/>
              </a:solidFill>
              <a:latin typeface="Times New Roman" panose="02020603050405020304" pitchFamily="18" charset="0"/>
              <a:cs typeface="Times New Roman" panose="02020603050405020304" pitchFamily="18" charset="0"/>
            </a:rPr>
            <a:t> or long face syndrome</a:t>
          </a:r>
          <a:endParaRPr lang="en-US" sz="2400" dirty="0">
            <a:solidFill>
              <a:schemeClr val="bg1"/>
            </a:solidFill>
            <a:latin typeface="Times New Roman" panose="02020603050405020304" pitchFamily="18" charset="0"/>
            <a:cs typeface="Times New Roman" panose="02020603050405020304" pitchFamily="18" charset="0"/>
          </a:endParaRPr>
        </a:p>
      </dgm:t>
    </dgm:pt>
    <dgm:pt modelId="{D01C095D-5C41-4CA1-BC20-1A6F5BB6C3C1}" cxnId="{EC4B4C88-8062-4948-A674-1B01EF25852F}" type="parTrans">
      <dgm:prSet/>
      <dgm:spPr/>
      <dgm:t>
        <a:bodyPr/>
        <a:lstStyle/>
        <a:p>
          <a:endParaRPr lang="en-US"/>
        </a:p>
      </dgm:t>
    </dgm:pt>
    <dgm:pt modelId="{5CB6112F-E933-4A1B-94B2-0724BEA27400}" cxnId="{EC4B4C88-8062-4948-A674-1B01EF25852F}" type="sibTrans">
      <dgm:prSet/>
      <dgm:spPr/>
      <dgm:t>
        <a:bodyPr/>
        <a:lstStyle/>
        <a:p>
          <a:endParaRPr lang="en-US"/>
        </a:p>
      </dgm:t>
    </dgm:pt>
    <dgm:pt modelId="{122452B8-3D32-4EA1-90CC-CE33F7BF6EFB}" type="pres">
      <dgm:prSet presAssocID="{E2E453A4-B4CC-4FAA-9D6D-9694A381393D}" presName="linearFlow" presStyleCnt="0">
        <dgm:presLayoutVars>
          <dgm:resizeHandles val="exact"/>
        </dgm:presLayoutVars>
      </dgm:prSet>
      <dgm:spPr/>
    </dgm:pt>
    <dgm:pt modelId="{B773AEA9-5104-43C2-905C-D14EBF7D9821}" type="pres">
      <dgm:prSet presAssocID="{E852D59E-F6FF-4B1B-920D-1DB651924EE1}" presName="node" presStyleLbl="node1" presStyleIdx="0" presStyleCnt="3" custScaleX="384696" custLinFactNeighborX="-3574" custLinFactNeighborY="-1932">
        <dgm:presLayoutVars>
          <dgm:bulletEnabled val="1"/>
        </dgm:presLayoutVars>
      </dgm:prSet>
      <dgm:spPr/>
      <dgm:t>
        <a:bodyPr/>
        <a:lstStyle/>
        <a:p>
          <a:endParaRPr lang="en-US"/>
        </a:p>
      </dgm:t>
    </dgm:pt>
    <dgm:pt modelId="{22246D12-D5DC-4424-93D7-F1070AAE2404}" type="pres">
      <dgm:prSet presAssocID="{89251941-6968-4E5A-ADDF-99155F6B70AA}" presName="sibTrans" presStyleLbl="sibTrans2D1" presStyleIdx="0" presStyleCnt="2"/>
      <dgm:spPr/>
      <dgm:t>
        <a:bodyPr/>
        <a:lstStyle/>
        <a:p>
          <a:endParaRPr lang="en-US"/>
        </a:p>
      </dgm:t>
    </dgm:pt>
    <dgm:pt modelId="{5CCE422F-6881-4453-ACF8-FB0B06027715}" type="pres">
      <dgm:prSet presAssocID="{89251941-6968-4E5A-ADDF-99155F6B70AA}" presName="connectorText" presStyleLbl="sibTrans2D1" presStyleIdx="0" presStyleCnt="2"/>
      <dgm:spPr/>
      <dgm:t>
        <a:bodyPr/>
        <a:lstStyle/>
        <a:p>
          <a:endParaRPr lang="en-US"/>
        </a:p>
      </dgm:t>
    </dgm:pt>
    <dgm:pt modelId="{9FEF5359-728C-40F1-8259-7BF0136582E1}" type="pres">
      <dgm:prSet presAssocID="{46358D21-0A05-43D5-8A5B-1C777CE5F33E}" presName="node" presStyleLbl="node1" presStyleIdx="1" presStyleCnt="3" custScaleX="375905" custLinFactNeighborX="-1662" custLinFactNeighborY="-58926">
        <dgm:presLayoutVars>
          <dgm:bulletEnabled val="1"/>
        </dgm:presLayoutVars>
      </dgm:prSet>
      <dgm:spPr/>
      <dgm:t>
        <a:bodyPr/>
        <a:lstStyle/>
        <a:p>
          <a:endParaRPr lang="en-US"/>
        </a:p>
      </dgm:t>
    </dgm:pt>
    <dgm:pt modelId="{FE78E3E8-8100-4B31-9281-AE39E9943C9B}" type="pres">
      <dgm:prSet presAssocID="{947E4832-E4DB-4D73-B201-97C4D5B14604}" presName="sibTrans" presStyleLbl="sibTrans2D1" presStyleIdx="1" presStyleCnt="2"/>
      <dgm:spPr/>
      <dgm:t>
        <a:bodyPr/>
        <a:lstStyle/>
        <a:p>
          <a:endParaRPr lang="en-US"/>
        </a:p>
      </dgm:t>
    </dgm:pt>
    <dgm:pt modelId="{C36E5FEC-3402-447E-8787-A0C012D47EE8}" type="pres">
      <dgm:prSet presAssocID="{947E4832-E4DB-4D73-B201-97C4D5B14604}" presName="connectorText" presStyleLbl="sibTrans2D1" presStyleIdx="1" presStyleCnt="2"/>
      <dgm:spPr/>
      <dgm:t>
        <a:bodyPr/>
        <a:lstStyle/>
        <a:p>
          <a:endParaRPr lang="en-US"/>
        </a:p>
      </dgm:t>
    </dgm:pt>
    <dgm:pt modelId="{697ECAA8-8B9D-4BC7-A22A-23E2D1B554F1}" type="pres">
      <dgm:prSet presAssocID="{AC493071-EBF1-449E-9353-3FA952596AD2}" presName="node" presStyleLbl="node1" presStyleIdx="2" presStyleCnt="3" custScaleX="380699" custLinFactNeighborX="-1095" custLinFactNeighborY="-67360">
        <dgm:presLayoutVars>
          <dgm:bulletEnabled val="1"/>
        </dgm:presLayoutVars>
      </dgm:prSet>
      <dgm:spPr/>
      <dgm:t>
        <a:bodyPr/>
        <a:lstStyle/>
        <a:p>
          <a:endParaRPr lang="en-US"/>
        </a:p>
      </dgm:t>
    </dgm:pt>
  </dgm:ptLst>
  <dgm:cxnLst>
    <dgm:cxn modelId="{EC4B4C88-8062-4948-A674-1B01EF25852F}" srcId="{E2E453A4-B4CC-4FAA-9D6D-9694A381393D}" destId="{AC493071-EBF1-449E-9353-3FA952596AD2}" srcOrd="2" destOrd="0" parTransId="{D01C095D-5C41-4CA1-BC20-1A6F5BB6C3C1}" sibTransId="{5CB6112F-E933-4A1B-94B2-0724BEA27400}"/>
    <dgm:cxn modelId="{2BACC4C7-80DD-4D6D-BF82-DE98896B8852}" type="presOf" srcId="{947E4832-E4DB-4D73-B201-97C4D5B14604}" destId="{FE78E3E8-8100-4B31-9281-AE39E9943C9B}" srcOrd="0" destOrd="0" presId="urn:microsoft.com/office/officeart/2005/8/layout/process2"/>
    <dgm:cxn modelId="{6E300F44-B5FD-4BAB-A4FF-24F70B50F0B9}" type="presOf" srcId="{89251941-6968-4E5A-ADDF-99155F6B70AA}" destId="{22246D12-D5DC-4424-93D7-F1070AAE2404}" srcOrd="0" destOrd="0" presId="urn:microsoft.com/office/officeart/2005/8/layout/process2"/>
    <dgm:cxn modelId="{0DCB02E3-6BA9-466F-942D-B05751E4FA98}" srcId="{E2E453A4-B4CC-4FAA-9D6D-9694A381393D}" destId="{46358D21-0A05-43D5-8A5B-1C777CE5F33E}" srcOrd="1" destOrd="0" parTransId="{50B546BC-F065-4A75-A52E-2228B65AFA35}" sibTransId="{947E4832-E4DB-4D73-B201-97C4D5B14604}"/>
    <dgm:cxn modelId="{C4D3CBD7-F8A3-4965-86CB-3258AFB1209D}" srcId="{E2E453A4-B4CC-4FAA-9D6D-9694A381393D}" destId="{E852D59E-F6FF-4B1B-920D-1DB651924EE1}" srcOrd="0" destOrd="0" parTransId="{0C907AED-2596-417E-A037-6AC2C90CD8B3}" sibTransId="{89251941-6968-4E5A-ADDF-99155F6B70AA}"/>
    <dgm:cxn modelId="{12CC2925-8F4C-4CFD-8C5F-7C22856BC645}" type="presOf" srcId="{E852D59E-F6FF-4B1B-920D-1DB651924EE1}" destId="{B773AEA9-5104-43C2-905C-D14EBF7D9821}" srcOrd="0" destOrd="0" presId="urn:microsoft.com/office/officeart/2005/8/layout/process2"/>
    <dgm:cxn modelId="{309FCE53-8160-49FA-9D34-E4A2D4DCDEA3}" type="presOf" srcId="{947E4832-E4DB-4D73-B201-97C4D5B14604}" destId="{C36E5FEC-3402-447E-8787-A0C012D47EE8}" srcOrd="1" destOrd="0" presId="urn:microsoft.com/office/officeart/2005/8/layout/process2"/>
    <dgm:cxn modelId="{5C40C2D9-1568-4BC1-B62C-2DCFD45869F2}" type="presOf" srcId="{89251941-6968-4E5A-ADDF-99155F6B70AA}" destId="{5CCE422F-6881-4453-ACF8-FB0B06027715}" srcOrd="1" destOrd="0" presId="urn:microsoft.com/office/officeart/2005/8/layout/process2"/>
    <dgm:cxn modelId="{BBB898BA-2B35-4592-8862-51545CE93C8E}" type="presOf" srcId="{AC493071-EBF1-449E-9353-3FA952596AD2}" destId="{697ECAA8-8B9D-4BC7-A22A-23E2D1B554F1}" srcOrd="0" destOrd="0" presId="urn:microsoft.com/office/officeart/2005/8/layout/process2"/>
    <dgm:cxn modelId="{1CA88EEE-E430-415C-AC2F-9C5BB86994B6}" type="presOf" srcId="{E2E453A4-B4CC-4FAA-9D6D-9694A381393D}" destId="{122452B8-3D32-4EA1-90CC-CE33F7BF6EFB}" srcOrd="0" destOrd="0" presId="urn:microsoft.com/office/officeart/2005/8/layout/process2"/>
    <dgm:cxn modelId="{6B7B3372-1C7B-417F-A356-0C39D75EAA0D}" type="presOf" srcId="{46358D21-0A05-43D5-8A5B-1C777CE5F33E}" destId="{9FEF5359-728C-40F1-8259-7BF0136582E1}" srcOrd="0" destOrd="0" presId="urn:microsoft.com/office/officeart/2005/8/layout/process2"/>
    <dgm:cxn modelId="{C3B8A2E0-9D98-4E38-BC49-8CD5ED5A1079}" type="presParOf" srcId="{122452B8-3D32-4EA1-90CC-CE33F7BF6EFB}" destId="{B773AEA9-5104-43C2-905C-D14EBF7D9821}" srcOrd="0" destOrd="0" presId="urn:microsoft.com/office/officeart/2005/8/layout/process2"/>
    <dgm:cxn modelId="{957ACF04-3235-46A2-91C1-480E7866D279}" type="presParOf" srcId="{122452B8-3D32-4EA1-90CC-CE33F7BF6EFB}" destId="{22246D12-D5DC-4424-93D7-F1070AAE2404}" srcOrd="1" destOrd="0" presId="urn:microsoft.com/office/officeart/2005/8/layout/process2"/>
    <dgm:cxn modelId="{CAA8D591-DA6A-45AA-A046-D16F53D7702A}" type="presParOf" srcId="{22246D12-D5DC-4424-93D7-F1070AAE2404}" destId="{5CCE422F-6881-4453-ACF8-FB0B06027715}" srcOrd="0" destOrd="0" presId="urn:microsoft.com/office/officeart/2005/8/layout/process2"/>
    <dgm:cxn modelId="{E104CADD-5478-448E-9CF8-70BB957B0868}" type="presParOf" srcId="{122452B8-3D32-4EA1-90CC-CE33F7BF6EFB}" destId="{9FEF5359-728C-40F1-8259-7BF0136582E1}" srcOrd="2" destOrd="0" presId="urn:microsoft.com/office/officeart/2005/8/layout/process2"/>
    <dgm:cxn modelId="{742FB989-EE7C-4847-B3FC-05ABA4AD6D8A}" type="presParOf" srcId="{122452B8-3D32-4EA1-90CC-CE33F7BF6EFB}" destId="{FE78E3E8-8100-4B31-9281-AE39E9943C9B}" srcOrd="3" destOrd="0" presId="urn:microsoft.com/office/officeart/2005/8/layout/process2"/>
    <dgm:cxn modelId="{B9FC2EF6-5592-4470-87C7-ACCCC61B33C5}" type="presParOf" srcId="{FE78E3E8-8100-4B31-9281-AE39E9943C9B}" destId="{C36E5FEC-3402-447E-8787-A0C012D47EE8}" srcOrd="0" destOrd="0" presId="urn:microsoft.com/office/officeart/2005/8/layout/process2"/>
    <dgm:cxn modelId="{FE6EE2BE-C1A3-4EB0-905F-1D76920A11E5}" type="presParOf" srcId="{122452B8-3D32-4EA1-90CC-CE33F7BF6EFB}" destId="{697ECAA8-8B9D-4BC7-A22A-23E2D1B554F1}" srcOrd="4" destOrd="0" presId="urn:microsoft.com/office/officeart/2005/8/layout/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3AEA9-5104-43C2-905C-D14EBF7D9821}">
      <dsp:nvSpPr>
        <dsp:cNvPr id="0" name=""/>
        <dsp:cNvSpPr/>
      </dsp:nvSpPr>
      <dsp:spPr>
        <a:xfrm>
          <a:off x="0" y="0"/>
          <a:ext cx="11378379" cy="1535061"/>
        </a:xfrm>
        <a:prstGeom prst="roundRect">
          <a:avLst>
            <a:gd name="adj" fmla="val 10000"/>
          </a:avLst>
        </a:prstGeom>
        <a:solidFill>
          <a:schemeClr val="bg2">
            <a:lumMod val="20000"/>
            <a:lumOff val="80000"/>
          </a:schemeClr>
        </a:solidFill>
        <a:ln w="19050" cap="rnd" cmpd="sng" algn="ctr">
          <a:solidFill>
            <a:schemeClr val="bg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imes New Roman" panose="02020603050405020304" pitchFamily="18" charset="0"/>
              <a:cs typeface="Times New Roman" panose="02020603050405020304" pitchFamily="18" charset="0"/>
            </a:rPr>
            <a:t>Changed position of tongue, jaws and head </a:t>
          </a:r>
        </a:p>
        <a:p>
          <a:pPr lvl="0" algn="ctr" defTabSz="1066800">
            <a:lnSpc>
              <a:spcPct val="90000"/>
            </a:lnSpc>
            <a:spcBef>
              <a:spcPct val="0"/>
            </a:spcBef>
            <a:spcAft>
              <a:spcPct val="35000"/>
            </a:spcAft>
          </a:pPr>
          <a:r>
            <a:rPr lang="en-US" sz="2400" kern="1200" dirty="0" smtClean="0">
              <a:solidFill>
                <a:schemeClr val="bg1"/>
              </a:solidFill>
              <a:latin typeface="Times New Roman" panose="02020603050405020304" pitchFamily="18" charset="0"/>
              <a:cs typeface="Times New Roman" panose="02020603050405020304" pitchFamily="18" charset="0"/>
            </a:rPr>
            <a:t>Tongue occupying a back and lower position </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44960" y="44960"/>
        <a:ext cx="11288459" cy="1445141"/>
      </dsp:txXfrm>
    </dsp:sp>
    <dsp:sp modelId="{22246D12-D5DC-4424-93D7-F1070AAE2404}">
      <dsp:nvSpPr>
        <dsp:cNvPr id="0" name=""/>
        <dsp:cNvSpPr/>
      </dsp:nvSpPr>
      <dsp:spPr>
        <a:xfrm rot="5491311">
          <a:off x="5546350" y="1347296"/>
          <a:ext cx="236519" cy="690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458318" y="1574438"/>
        <a:ext cx="414467" cy="165563"/>
      </dsp:txXfrm>
    </dsp:sp>
    <dsp:sp modelId="{9FEF5359-728C-40F1-8259-7BF0136582E1}">
      <dsp:nvSpPr>
        <dsp:cNvPr id="0" name=""/>
        <dsp:cNvSpPr/>
      </dsp:nvSpPr>
      <dsp:spPr>
        <a:xfrm>
          <a:off x="80850" y="1850308"/>
          <a:ext cx="11118362" cy="1535061"/>
        </a:xfrm>
        <a:prstGeom prst="roundRect">
          <a:avLst>
            <a:gd name="adj" fmla="val 10000"/>
          </a:avLst>
        </a:prstGeom>
        <a:solidFill>
          <a:schemeClr val="bg2">
            <a:lumMod val="20000"/>
            <a:lumOff val="80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imes New Roman" panose="02020603050405020304" pitchFamily="18" charset="0"/>
              <a:cs typeface="Times New Roman" panose="02020603050405020304" pitchFamily="18" charset="0"/>
            </a:rPr>
            <a:t>Mandible drop down.</a:t>
          </a:r>
        </a:p>
        <a:p>
          <a:pPr lvl="0" algn="ctr" defTabSz="1066800">
            <a:lnSpc>
              <a:spcPct val="90000"/>
            </a:lnSpc>
            <a:spcBef>
              <a:spcPct val="0"/>
            </a:spcBef>
            <a:spcAft>
              <a:spcPct val="35000"/>
            </a:spcAft>
          </a:pPr>
          <a:r>
            <a:rPr lang="en-US" sz="2400" kern="1200" dirty="0" smtClean="0">
              <a:solidFill>
                <a:schemeClr val="bg1"/>
              </a:solidFill>
              <a:latin typeface="Times New Roman" panose="02020603050405020304" pitchFamily="18" charset="0"/>
              <a:cs typeface="Times New Roman" panose="02020603050405020304" pitchFamily="18" charset="0"/>
            </a:rPr>
            <a:t>Disproportion between jaws and teeth.</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125810" y="1895268"/>
        <a:ext cx="11028442" cy="1445141"/>
      </dsp:txXfrm>
    </dsp:sp>
    <dsp:sp modelId="{FE78E3E8-8100-4B31-9281-AE39E9943C9B}">
      <dsp:nvSpPr>
        <dsp:cNvPr id="0" name=""/>
        <dsp:cNvSpPr/>
      </dsp:nvSpPr>
      <dsp:spPr>
        <a:xfrm rot="5374238">
          <a:off x="5384857" y="3391383"/>
          <a:ext cx="527118" cy="690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5400000">
        <a:off x="5440590" y="3473215"/>
        <a:ext cx="414467" cy="368983"/>
      </dsp:txXfrm>
    </dsp:sp>
    <dsp:sp modelId="{697ECAA8-8B9D-4BC7-A22A-23E2D1B554F1}">
      <dsp:nvSpPr>
        <dsp:cNvPr id="0" name=""/>
        <dsp:cNvSpPr/>
      </dsp:nvSpPr>
      <dsp:spPr>
        <a:xfrm>
          <a:off x="26723" y="4088174"/>
          <a:ext cx="11260157" cy="1535061"/>
        </a:xfrm>
        <a:prstGeom prst="roundRect">
          <a:avLst>
            <a:gd name="adj" fmla="val 10000"/>
          </a:avLst>
        </a:prstGeom>
        <a:solidFill>
          <a:schemeClr val="bg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imes New Roman" panose="02020603050405020304" pitchFamily="18" charset="0"/>
              <a:cs typeface="Times New Roman" panose="02020603050405020304" pitchFamily="18" charset="0"/>
            </a:rPr>
            <a:t>Imbalance between masticatory and tongue muscles.</a:t>
          </a:r>
        </a:p>
        <a:p>
          <a:pPr lvl="0" algn="ctr" defTabSz="1066800">
            <a:lnSpc>
              <a:spcPct val="90000"/>
            </a:lnSpc>
            <a:spcBef>
              <a:spcPct val="0"/>
            </a:spcBef>
            <a:spcAft>
              <a:spcPct val="35000"/>
            </a:spcAft>
          </a:pPr>
          <a:r>
            <a:rPr lang="en-US" sz="2400" kern="1200" dirty="0" smtClean="0">
              <a:solidFill>
                <a:schemeClr val="bg1"/>
              </a:solidFill>
              <a:latin typeface="Times New Roman" panose="02020603050405020304" pitchFamily="18" charset="0"/>
              <a:cs typeface="Times New Roman" panose="02020603050405020304" pitchFamily="18" charset="0"/>
            </a:rPr>
            <a:t>Adenoid </a:t>
          </a:r>
          <a:r>
            <a:rPr lang="en-US" sz="2400" kern="1200" dirty="0" err="1" smtClean="0">
              <a:solidFill>
                <a:schemeClr val="bg1"/>
              </a:solidFill>
              <a:latin typeface="Times New Roman" panose="02020603050405020304" pitchFamily="18" charset="0"/>
              <a:cs typeface="Times New Roman" panose="02020603050405020304" pitchFamily="18" charset="0"/>
            </a:rPr>
            <a:t>facies</a:t>
          </a:r>
          <a:r>
            <a:rPr lang="en-US" sz="2400" kern="1200" dirty="0" smtClean="0">
              <a:solidFill>
                <a:schemeClr val="bg1"/>
              </a:solidFill>
              <a:latin typeface="Times New Roman" panose="02020603050405020304" pitchFamily="18" charset="0"/>
              <a:cs typeface="Times New Roman" panose="02020603050405020304" pitchFamily="18" charset="0"/>
            </a:rPr>
            <a:t> or long face syndrome</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71683" y="4133134"/>
        <a:ext cx="11170237" cy="14451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E760D-3A1E-420E-9E83-3BE8AB01AC4D}"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E40FB-932B-4E5E-AC14-7EFDECD1CB26}"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29E40FB-932B-4E5E-AC14-7EFDECD1CB26}"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endParaRPr lang="en-US" smtClean="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endParaRPr lang="en-US" smtClean="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shade val="96000"/>
                <a:satMod val="160000"/>
                <a:lumMod val="100000"/>
              </a:schemeClr>
            </a:gs>
          </a:gsLst>
          <a:lin ang="474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panose="020B0604020202020204"/>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panose="020B0604020202020204"/>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panose="020B0604020202020204"/>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5.jpe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8624" y="-1"/>
            <a:ext cx="10818911" cy="2851355"/>
          </a:xfrm>
        </p:spPr>
        <p:txBody>
          <a:bodyPr>
            <a:normAutofit/>
          </a:bodyPr>
          <a:lstStyle/>
          <a:p>
            <a:r>
              <a:rPr lang="en-IN" sz="3600" dirty="0" smtClean="0">
                <a:solidFill>
                  <a:schemeClr val="bg1"/>
                </a:solidFill>
                <a:latin typeface="Times New Roman" panose="02020603050405020304" pitchFamily="18" charset="0"/>
                <a:cs typeface="Times New Roman" panose="02020603050405020304" pitchFamily="18" charset="0"/>
              </a:rPr>
              <a:t>DEPARTMENT OF ORTHODONTICS</a:t>
            </a:r>
            <a:br>
              <a:rPr lang="en-IN" sz="3600" dirty="0" smtClean="0">
                <a:solidFill>
                  <a:schemeClr val="bg1"/>
                </a:solidFill>
                <a:latin typeface="Times New Roman" panose="02020603050405020304" pitchFamily="18" charset="0"/>
                <a:cs typeface="Times New Roman" panose="02020603050405020304" pitchFamily="18" charset="0"/>
              </a:rPr>
            </a:br>
            <a:r>
              <a:rPr lang="en-US" sz="3600" u="sng" dirty="0">
                <a:solidFill>
                  <a:schemeClr val="bg1"/>
                </a:solidFill>
                <a:latin typeface="Times New Roman" panose="02020603050405020304" pitchFamily="18" charset="0"/>
                <a:cs typeface="Times New Roman" panose="02020603050405020304" pitchFamily="18" charset="0"/>
              </a:rPr>
              <a:t>Influence of oral functions </a:t>
            </a:r>
            <a:r>
              <a:rPr lang="en-US" sz="3600" u="sng" dirty="0" smtClean="0">
                <a:solidFill>
                  <a:schemeClr val="bg1"/>
                </a:solidFill>
                <a:latin typeface="Times New Roman" panose="02020603050405020304" pitchFamily="18" charset="0"/>
                <a:cs typeface="Times New Roman" panose="02020603050405020304" pitchFamily="18" charset="0"/>
              </a:rPr>
              <a:t>and </a:t>
            </a:r>
            <a:r>
              <a:rPr lang="en-US" sz="3600" u="sng" dirty="0" err="1" smtClean="0">
                <a:solidFill>
                  <a:schemeClr val="bg1"/>
                </a:solidFill>
                <a:latin typeface="Times New Roman" panose="02020603050405020304" pitchFamily="18" charset="0"/>
                <a:cs typeface="Times New Roman" panose="02020603050405020304" pitchFamily="18" charset="0"/>
              </a:rPr>
              <a:t>dentofacial</a:t>
            </a:r>
            <a:r>
              <a:rPr lang="en-US" sz="3600" u="sng" dirty="0" smtClean="0">
                <a:solidFill>
                  <a:schemeClr val="bg1"/>
                </a:solidFill>
                <a:latin typeface="Times New Roman" panose="02020603050405020304" pitchFamily="18" charset="0"/>
                <a:cs typeface="Times New Roman" panose="02020603050405020304" pitchFamily="18" charset="0"/>
              </a:rPr>
              <a:t> </a:t>
            </a:r>
            <a:r>
              <a:rPr lang="en-US" sz="3600" u="sng" dirty="0">
                <a:solidFill>
                  <a:schemeClr val="bg1"/>
                </a:solidFill>
                <a:latin typeface="Times New Roman" panose="02020603050405020304" pitchFamily="18" charset="0"/>
                <a:cs typeface="Times New Roman" panose="02020603050405020304" pitchFamily="18" charset="0"/>
              </a:rPr>
              <a:t>development </a:t>
            </a:r>
            <a:br>
              <a:rPr lang="en-US" sz="3600" u="sng" dirty="0">
                <a:solidFill>
                  <a:schemeClr val="bg1"/>
                </a:solidFill>
                <a:latin typeface="Times New Roman" panose="02020603050405020304" pitchFamily="18" charset="0"/>
                <a:cs typeface="Times New Roman" panose="02020603050405020304" pitchFamily="18" charset="0"/>
              </a:rPr>
            </a:br>
            <a:br>
              <a:rPr lang="en-IN" sz="3600" u="sng" dirty="0">
                <a:latin typeface="Times New Roman" panose="02020603050405020304" pitchFamily="18" charset="0"/>
                <a:cs typeface="Times New Roman" panose="02020603050405020304" pitchFamily="18" charset="0"/>
              </a:rPr>
            </a:br>
            <a:endParaRPr lang="en-IN" sz="3600" u="sng" dirty="0">
              <a:latin typeface="Times New Roman" panose="02020603050405020304" pitchFamily="18" charset="0"/>
              <a:cs typeface="Times New Roman" panose="02020603050405020304" pitchFamily="18" charset="0"/>
            </a:endParaRPr>
          </a:p>
        </p:txBody>
      </p:sp>
      <p:sp>
        <p:nvSpPr>
          <p:cNvPr id="2" name="Subtitle 1"/>
          <p:cNvSpPr/>
          <p:nvPr>
            <p:ph type="subTitle"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0131425" cy="806245"/>
          </a:xfrm>
        </p:spPr>
        <p:txBody>
          <a:bodyPr/>
          <a:lstStyle/>
          <a:p>
            <a:r>
              <a:rPr lang="en-IN" dirty="0" smtClean="0">
                <a:solidFill>
                  <a:schemeClr val="bg1"/>
                </a:solidFill>
                <a:latin typeface="Times New Roman" panose="02020603050405020304" pitchFamily="18" charset="0"/>
                <a:cs typeface="Times New Roman" panose="02020603050405020304" pitchFamily="18" charset="0"/>
              </a:rPr>
              <a:t>pathogenesis</a:t>
            </a:r>
            <a:endParaRPr lang="en-IN"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nvPr>
        </p:nvGraphicFramePr>
        <p:xfrm>
          <a:off x="105698" y="717756"/>
          <a:ext cx="11378379" cy="61402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3680885" cy="1371600"/>
          </a:xfrm>
        </p:spPr>
        <p:txBody>
          <a:bodyPr/>
          <a:lstStyle/>
          <a:p>
            <a:r>
              <a:rPr lang="en-US" sz="2400" dirty="0">
                <a:solidFill>
                  <a:srgbClr val="DD9D31"/>
                </a:solidFill>
                <a:latin typeface="Algerian" panose="04020705040A02060702" pitchFamily="82" charset="0"/>
              </a:rPr>
              <a:t>Clinical features of mouth breathing</a:t>
            </a:r>
            <a:endParaRPr lang="en-IN" dirty="0"/>
          </a:p>
        </p:txBody>
      </p:sp>
      <p:sp>
        <p:nvSpPr>
          <p:cNvPr id="6" name="Content Placeholder 5"/>
          <p:cNvSpPr>
            <a:spLocks noGrp="1"/>
          </p:cNvSpPr>
          <p:nvPr>
            <p:ph idx="1"/>
          </p:nvPr>
        </p:nvSpPr>
        <p:spPr>
          <a:xfrm>
            <a:off x="4648201" y="609600"/>
            <a:ext cx="6169026" cy="5781367"/>
          </a:xfrm>
        </p:spPr>
        <p:txBody>
          <a:bodyPr>
            <a:normAutofit/>
          </a:bodyPr>
          <a:lstStyle/>
          <a:p>
            <a:pPr marL="2286000" lvl="5" indent="0">
              <a:buNone/>
            </a:pPr>
            <a:endParaRPr lang="en-US" sz="1800" dirty="0" smtClean="0">
              <a:latin typeface="Algerian" panose="04020705040A02060702" pitchFamily="82"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 most obvious feature of mouth breathers is Adenoid face.</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Narrow  nostrils, transverse contraction of upper jaw, high arch palate, gummy smile associated with malocclusion of class II , or sometime class III, with high prevalence of posterior cross-bite and anterior open bite.</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A not – insubstantial percentage of mouth breathing children have a deep bite.</a:t>
            </a:r>
            <a:endParaRPr lang="en-US" sz="2400" dirty="0" smtClean="0">
              <a:solidFill>
                <a:schemeClr val="bg1"/>
              </a:solidFill>
              <a:latin typeface="Times New Roman" panose="02020603050405020304" pitchFamily="18" charset="0"/>
              <a:cs typeface="Times New Roman" panose="02020603050405020304" pitchFamily="18" charset="0"/>
            </a:endParaRPr>
          </a:p>
          <a:p>
            <a:pPr marL="0" indent="0">
              <a:buClr>
                <a:schemeClr val="bg1"/>
              </a:buClr>
              <a:buNone/>
            </a:pPr>
            <a:r>
              <a:rPr lang="en-US" sz="2400" dirty="0" smtClean="0">
                <a:solidFill>
                  <a:schemeClr val="bg1"/>
                </a:solidFill>
                <a:latin typeface="Times New Roman" panose="02020603050405020304" pitchFamily="18" charset="0"/>
                <a:cs typeface="Times New Roman" panose="02020603050405020304" pitchFamily="18" charset="0"/>
              </a:rPr>
              <a:t>                                         </a:t>
            </a:r>
            <a:endParaRPr lang="en-IN"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75501" y="1711355"/>
            <a:ext cx="4572699" cy="2097248"/>
          </a:xfrm>
          <a:prstGeom prst="rect">
            <a:avLst/>
          </a:prstGeom>
        </p:spPr>
      </p:pic>
      <p:sp>
        <p:nvSpPr>
          <p:cNvPr id="7" name="Text Placeholder 6"/>
          <p:cNvSpPr>
            <a:spLocks noGrp="1"/>
          </p:cNvSpPr>
          <p:nvPr>
            <p:ph type="body" sz="half" idx="2"/>
          </p:nvPr>
        </p:nvSpPr>
        <p:spPr>
          <a:xfrm>
            <a:off x="75501" y="1711354"/>
            <a:ext cx="4572699" cy="4387442"/>
          </a:xfrm>
        </p:spPr>
        <p:txBody>
          <a:bodyPr/>
          <a:lstStyle/>
          <a:p>
            <a:endParaRPr lang="en-IN"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0" y="3884103"/>
            <a:ext cx="4572700" cy="2155970"/>
          </a:xfrm>
          <a:prstGeom prst="rect">
            <a:avLst/>
          </a:prstGeom>
        </p:spPr>
      </p:pic>
      <p:sp>
        <p:nvSpPr>
          <p:cNvPr id="2" name="Rectangle 1"/>
          <p:cNvSpPr/>
          <p:nvPr/>
        </p:nvSpPr>
        <p:spPr>
          <a:xfrm>
            <a:off x="7590503" y="5220929"/>
            <a:ext cx="108155" cy="49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4798142" y="537185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4747394" y="5417574"/>
            <a:ext cx="5970639" cy="819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dirty="0">
                <a:solidFill>
                  <a:schemeClr val="bg1"/>
                </a:solidFill>
                <a:latin typeface="Times New Roman" panose="02020603050405020304" pitchFamily="18" charset="0"/>
                <a:cs typeface="Times New Roman" panose="02020603050405020304" pitchFamily="18" charset="0"/>
              </a:rPr>
              <a:t>( Journal of IMBA, review article . The role of mouth breathing on dentition  development and formation.)</a:t>
            </a:r>
            <a:endParaRPr lang="en-IN"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131425" cy="880844"/>
          </a:xfrm>
        </p:spPr>
        <p:txBody>
          <a:bodyPr>
            <a:normAutofit/>
          </a:bodyPr>
          <a:lstStyle/>
          <a:p>
            <a:r>
              <a:rPr lang="en-US" sz="3200" dirty="0" smtClean="0">
                <a:solidFill>
                  <a:schemeClr val="accent5"/>
                </a:solidFill>
                <a:latin typeface="Algerian" panose="04020705040A02060702" pitchFamily="82" charset="0"/>
              </a:rPr>
              <a:t>Clinical association</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a:xfrm>
            <a:off x="115349" y="1001164"/>
            <a:ext cx="10605781" cy="5240245"/>
          </a:xfrm>
        </p:spPr>
        <p:txBody>
          <a:bodyPr>
            <a:normAutofit/>
          </a:bodyPr>
          <a:lstStyle/>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Mouth breathing is closely related to increased overjet, anterior and posterior </a:t>
            </a:r>
            <a:r>
              <a:rPr lang="en-US" sz="2400" dirty="0" err="1" smtClean="0">
                <a:solidFill>
                  <a:schemeClr val="bg1"/>
                </a:solidFill>
                <a:latin typeface="Times New Roman" panose="02020603050405020304" pitchFamily="18" charset="0"/>
                <a:cs typeface="Times New Roman" panose="02020603050405020304" pitchFamily="18" charset="0"/>
              </a:rPr>
              <a:t>crossbite</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openbite</a:t>
            </a:r>
            <a:r>
              <a:rPr lang="en-US" sz="2400" dirty="0" smtClean="0">
                <a:solidFill>
                  <a:schemeClr val="bg1"/>
                </a:solidFill>
                <a:latin typeface="Times New Roman" panose="02020603050405020304" pitchFamily="18" charset="0"/>
                <a:cs typeface="Times New Roman" panose="02020603050405020304" pitchFamily="18" charset="0"/>
              </a:rPr>
              <a:t> and displacement.</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Therefore, it is necessary to intervene early on </a:t>
            </a:r>
            <a:r>
              <a:rPr lang="en-US" sz="2400" dirty="0" err="1" smtClean="0">
                <a:solidFill>
                  <a:schemeClr val="bg1"/>
                </a:solidFill>
                <a:latin typeface="Times New Roman" panose="02020603050405020304" pitchFamily="18" charset="0"/>
                <a:cs typeface="Times New Roman" panose="02020603050405020304" pitchFamily="18" charset="0"/>
              </a:rPr>
              <a:t>aetiological</a:t>
            </a:r>
            <a:r>
              <a:rPr lang="en-US" sz="2400" dirty="0" smtClean="0">
                <a:solidFill>
                  <a:schemeClr val="bg1"/>
                </a:solidFill>
                <a:latin typeface="Times New Roman" panose="02020603050405020304" pitchFamily="18" charset="0"/>
                <a:cs typeface="Times New Roman" panose="02020603050405020304" pitchFamily="18" charset="0"/>
              </a:rPr>
              <a:t> factors of mouth breathing to prevent the development or worsening of malocclusion and, if already developed, to correct it by early orthodontic treatment.</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5" y="114650"/>
            <a:ext cx="10131425" cy="1456267"/>
          </a:xfrm>
        </p:spPr>
        <p:txBody>
          <a:bodyPr>
            <a:normAutofit/>
          </a:bodyPr>
          <a:lstStyle/>
          <a:p>
            <a:r>
              <a:rPr lang="en-US" sz="3200" dirty="0" smtClean="0">
                <a:solidFill>
                  <a:schemeClr val="accent5"/>
                </a:solidFill>
                <a:latin typeface="Algerian" panose="04020705040A02060702" pitchFamily="82" charset="0"/>
              </a:rPr>
              <a:t>suckling</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a:xfrm>
            <a:off x="685800" y="1174459"/>
            <a:ext cx="11302067" cy="5570290"/>
          </a:xfrm>
        </p:spPr>
        <p:txBody>
          <a:bodyPr/>
          <a:lstStyle/>
          <a:p>
            <a:pPr lvl="0">
              <a:buClr>
                <a:schemeClr val="bg1"/>
              </a:buClr>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Suckling is actually a nibbling action of the lips on the nipples of the mother’s breast that causes smooth muscle contraction of milk ducts to release the milk.</a:t>
            </a:r>
            <a:endParaRPr lang="en-US" sz="2400" dirty="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endParaRPr lang="en-US" sz="2400" dirty="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 tongue of the infant is so closely placed next to the lips and </a:t>
            </a:r>
            <a:r>
              <a:rPr lang="en-US" sz="2400" dirty="0" err="1">
                <a:solidFill>
                  <a:schemeClr val="bg1"/>
                </a:solidFill>
                <a:latin typeface="Times New Roman" panose="02020603050405020304" pitchFamily="18" charset="0"/>
                <a:cs typeface="Times New Roman" panose="02020603050405020304" pitchFamily="18" charset="0"/>
              </a:rPr>
              <a:t>tunnelled</a:t>
            </a:r>
            <a:r>
              <a:rPr lang="en-US" sz="2400" dirty="0">
                <a:solidFill>
                  <a:schemeClr val="bg1"/>
                </a:solidFill>
                <a:latin typeface="Times New Roman" panose="02020603050405020304" pitchFamily="18" charset="0"/>
                <a:cs typeface="Times New Roman" panose="02020603050405020304" pitchFamily="18" charset="0"/>
              </a:rPr>
              <a:t> so as to cause the milk to flow into the pharynx and </a:t>
            </a:r>
            <a:r>
              <a:rPr lang="en-US" sz="2400" dirty="0" err="1">
                <a:solidFill>
                  <a:schemeClr val="bg1"/>
                </a:solidFill>
                <a:latin typeface="Times New Roman" panose="02020603050405020304" pitchFamily="18" charset="0"/>
                <a:cs typeface="Times New Roman" panose="02020603050405020304" pitchFamily="18" charset="0"/>
              </a:rPr>
              <a:t>oesophagus</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Suckling reflex and infantile swallow normally disappear during the first year of life.</a:t>
            </a:r>
            <a:endParaRPr lang="en-US" sz="2400" dirty="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endParaRPr lang="en-US" sz="2400" dirty="0" smtClean="0">
              <a:solidFill>
                <a:schemeClr val="bg1"/>
              </a:solidFill>
              <a:latin typeface="Times New Roman" panose="02020603050405020304" pitchFamily="18" charset="0"/>
              <a:cs typeface="Times New Roman" panose="02020603050405020304" pitchFamily="18" charset="0"/>
            </a:endParaRPr>
          </a:p>
          <a:p>
            <a:pPr marL="0" lvl="0" indent="0">
              <a:buClr>
                <a:prstClr val="white"/>
              </a:buClr>
              <a:buNone/>
            </a:pPr>
            <a:endParaRPr lang="en-IN" sz="2400" dirty="0">
              <a:solidFill>
                <a:prstClr val="white"/>
              </a:solidFill>
              <a:latin typeface="Algerian" panose="04020705040A02060702" pitchFamily="82" charset="0"/>
            </a:endParaRP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706"/>
            <a:ext cx="10131425" cy="850084"/>
          </a:xfrm>
        </p:spPr>
        <p:txBody>
          <a:bodyPr>
            <a:normAutofit/>
          </a:bodyPr>
          <a:lstStyle/>
          <a:p>
            <a:r>
              <a:rPr lang="en-US" sz="3200" dirty="0" smtClean="0">
                <a:solidFill>
                  <a:schemeClr val="accent5"/>
                </a:solidFill>
                <a:latin typeface="Algerian" panose="04020705040A02060702" pitchFamily="82" charset="0"/>
              </a:rPr>
              <a:t>Swallowing or deglutition</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a:xfrm>
            <a:off x="123738" y="1185722"/>
            <a:ext cx="10941341" cy="5106021"/>
          </a:xfrm>
          <a:solidFill>
            <a:schemeClr val="bg2">
              <a:lumMod val="20000"/>
              <a:lumOff val="80000"/>
            </a:schemeClr>
          </a:solidFill>
        </p:spPr>
        <p:txBody>
          <a:bodyPr>
            <a:normAutofit/>
          </a:bodyPr>
          <a:lstStyle/>
          <a:p>
            <a:pPr>
              <a:buClr>
                <a:schemeClr val="bg1"/>
              </a:buClr>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Swallowing is a series of coordinated </a:t>
            </a:r>
            <a:r>
              <a:rPr lang="en-US" sz="2400" dirty="0" smtClean="0">
                <a:solidFill>
                  <a:schemeClr val="bg1"/>
                </a:solidFill>
                <a:latin typeface="Times New Roman" panose="02020603050405020304" pitchFamily="18" charset="0"/>
                <a:cs typeface="Times New Roman" panose="02020603050405020304" pitchFamily="18" charset="0"/>
              </a:rPr>
              <a:t>voluntary, </a:t>
            </a:r>
            <a:r>
              <a:rPr lang="en-US" sz="2400" dirty="0">
                <a:solidFill>
                  <a:schemeClr val="bg1"/>
                </a:solidFill>
                <a:latin typeface="Times New Roman" panose="02020603050405020304" pitchFamily="18" charset="0"/>
                <a:cs typeface="Times New Roman" panose="02020603050405020304" pitchFamily="18" charset="0"/>
              </a:rPr>
              <a:t>involuntary and reflex muscular activity that moves a bolus of food from the oral cavity through the </a:t>
            </a:r>
            <a:r>
              <a:rPr lang="en-US" sz="2400" dirty="0" err="1">
                <a:solidFill>
                  <a:schemeClr val="bg1"/>
                </a:solidFill>
                <a:latin typeface="Times New Roman" panose="02020603050405020304" pitchFamily="18" charset="0"/>
                <a:cs typeface="Times New Roman" panose="02020603050405020304" pitchFamily="18" charset="0"/>
              </a:rPr>
              <a:t>oesophagus</a:t>
            </a:r>
            <a:r>
              <a:rPr lang="en-US" sz="2400" dirty="0">
                <a:solidFill>
                  <a:schemeClr val="bg1"/>
                </a:solidFill>
                <a:latin typeface="Times New Roman" panose="02020603050405020304" pitchFamily="18" charset="0"/>
                <a:cs typeface="Times New Roman" panose="02020603050405020304" pitchFamily="18" charset="0"/>
              </a:rPr>
              <a:t> to the stomach</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
            </a:pPr>
            <a:r>
              <a:rPr lang="en-US" sz="2400" dirty="0" smtClean="0">
                <a:solidFill>
                  <a:schemeClr val="bg1"/>
                </a:solidFill>
                <a:latin typeface="Times New Roman" panose="02020603050405020304" pitchFamily="18" charset="0"/>
                <a:cs typeface="Times New Roman" panose="02020603050405020304" pitchFamily="18" charset="0"/>
              </a:rPr>
              <a:t>Pattern-</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
            </a:pPr>
            <a:r>
              <a:rPr lang="en-US" sz="2400" dirty="0" smtClean="0">
                <a:solidFill>
                  <a:schemeClr val="bg1"/>
                </a:solidFill>
                <a:latin typeface="Times New Roman" panose="02020603050405020304" pitchFamily="18" charset="0"/>
                <a:cs typeface="Times New Roman" panose="02020603050405020304" pitchFamily="18" charset="0"/>
              </a:rPr>
              <a:t>Infantile (visceral) swallow</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
            </a:pPr>
            <a:r>
              <a:rPr lang="en-US" sz="2400" dirty="0" smtClean="0">
                <a:solidFill>
                  <a:schemeClr val="bg1"/>
                </a:solidFill>
                <a:latin typeface="Times New Roman" panose="02020603050405020304" pitchFamily="18" charset="0"/>
                <a:cs typeface="Times New Roman" panose="02020603050405020304" pitchFamily="18" charset="0"/>
              </a:rPr>
              <a:t>Adult/ mature swallow</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83" y="136476"/>
            <a:ext cx="3680885" cy="1371600"/>
          </a:xfrm>
        </p:spPr>
        <p:txBody>
          <a:bodyPr/>
          <a:lstStyle/>
          <a:p>
            <a:r>
              <a:rPr lang="en-US" dirty="0" smtClean="0">
                <a:solidFill>
                  <a:srgbClr val="DD9D31"/>
                </a:solidFill>
                <a:latin typeface="Algerian" panose="04020705040A02060702" pitchFamily="82" charset="0"/>
              </a:rPr>
              <a:t>     INFANTILE </a:t>
            </a:r>
            <a:r>
              <a:rPr lang="en-US" dirty="0">
                <a:solidFill>
                  <a:srgbClr val="DD9D31"/>
                </a:solidFill>
                <a:latin typeface="Algerian" panose="04020705040A02060702" pitchFamily="82" charset="0"/>
              </a:rPr>
              <a:t>SWALLOW</a:t>
            </a:r>
            <a:endParaRPr lang="en-IN" dirty="0"/>
          </a:p>
        </p:txBody>
      </p:sp>
      <p:sp>
        <p:nvSpPr>
          <p:cNvPr id="3" name="Content Placeholder 2"/>
          <p:cNvSpPr>
            <a:spLocks noGrp="1"/>
          </p:cNvSpPr>
          <p:nvPr>
            <p:ph idx="1"/>
          </p:nvPr>
        </p:nvSpPr>
        <p:spPr/>
        <p:txBody>
          <a:bodyPr>
            <a:normAutofit/>
          </a:bodyPr>
          <a:lstStyle/>
          <a:p>
            <a:pPr>
              <a:buClr>
                <a:schemeClr val="bg1"/>
              </a:buClr>
            </a:pPr>
            <a:r>
              <a:rPr lang="en-US" sz="2400" dirty="0">
                <a:solidFill>
                  <a:schemeClr val="bg1"/>
                </a:solidFill>
                <a:latin typeface="Times New Roman" panose="02020603050405020304" pitchFamily="18" charset="0"/>
                <a:cs typeface="Times New Roman" panose="02020603050405020304" pitchFamily="18" charset="0"/>
              </a:rPr>
              <a:t>It is </a:t>
            </a:r>
            <a:r>
              <a:rPr lang="en-US" sz="2400" dirty="0" smtClean="0">
                <a:solidFill>
                  <a:schemeClr val="bg1"/>
                </a:solidFill>
                <a:latin typeface="Times New Roman" panose="02020603050405020304" pitchFamily="18" charset="0"/>
                <a:cs typeface="Times New Roman" panose="02020603050405020304" pitchFamily="18" charset="0"/>
              </a:rPr>
              <a:t>characterized </a:t>
            </a:r>
            <a:r>
              <a:rPr lang="en-US" sz="2400" dirty="0">
                <a:solidFill>
                  <a:schemeClr val="bg1"/>
                </a:solidFill>
                <a:latin typeface="Times New Roman" panose="02020603050405020304" pitchFamily="18" charset="0"/>
                <a:cs typeface="Times New Roman" panose="02020603050405020304" pitchFamily="18" charset="0"/>
              </a:rPr>
              <a:t>by a forward movement of the tip of the tongue during </a:t>
            </a:r>
            <a:r>
              <a:rPr lang="en-US" sz="2400" dirty="0" smtClean="0">
                <a:solidFill>
                  <a:schemeClr val="bg1"/>
                </a:solidFill>
                <a:latin typeface="Times New Roman" panose="02020603050405020304" pitchFamily="18" charset="0"/>
                <a:cs typeface="Times New Roman" panose="02020603050405020304" pitchFamily="18" charset="0"/>
              </a:rPr>
              <a:t>swallowing.</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pPr>
            <a:r>
              <a:rPr lang="en-US" sz="2400" dirty="0">
                <a:solidFill>
                  <a:schemeClr val="bg1"/>
                </a:solidFill>
                <a:latin typeface="Times New Roman" panose="02020603050405020304" pitchFamily="18" charset="0"/>
                <a:cs typeface="Times New Roman" panose="02020603050405020304" pitchFamily="18" charset="0"/>
              </a:rPr>
              <a:t>In the infantile swallow or visceral swallow the mandible is </a:t>
            </a:r>
            <a:r>
              <a:rPr lang="en-US" sz="2400" dirty="0" smtClean="0">
                <a:solidFill>
                  <a:schemeClr val="bg1"/>
                </a:solidFill>
                <a:latin typeface="Times New Roman" panose="02020603050405020304" pitchFamily="18" charset="0"/>
                <a:cs typeface="Times New Roman" panose="02020603050405020304" pitchFamily="18" charset="0"/>
              </a:rPr>
              <a:t>stabilize </a:t>
            </a:r>
            <a:r>
              <a:rPr lang="en-US" sz="2400" dirty="0">
                <a:solidFill>
                  <a:schemeClr val="bg1"/>
                </a:solidFill>
                <a:latin typeface="Times New Roman" panose="02020603050405020304" pitchFamily="18" charset="0"/>
                <a:cs typeface="Times New Roman" panose="02020603050405020304" pitchFamily="18" charset="0"/>
              </a:rPr>
              <a:t>by placing the tongue forward and between the gum pads and by facial muscles that are innervated by the seventh cranial </a:t>
            </a:r>
            <a:r>
              <a:rPr lang="en-US" sz="2400" dirty="0" smtClean="0">
                <a:solidFill>
                  <a:schemeClr val="bg1"/>
                </a:solidFill>
                <a:latin typeface="Times New Roman" panose="02020603050405020304" pitchFamily="18" charset="0"/>
                <a:cs typeface="Times New Roman" panose="02020603050405020304" pitchFamily="18" charset="0"/>
              </a:rPr>
              <a:t>nerve</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buClr>
                <a:schemeClr val="bg1"/>
              </a:buClr>
            </a:pPr>
            <a:endParaRPr lang="en-US" sz="2400" dirty="0">
              <a:solidFill>
                <a:schemeClr val="bg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bg1"/>
              </a:solidFill>
              <a:latin typeface="Times New Roman" panose="02020603050405020304" pitchFamily="18" charset="0"/>
              <a:cs typeface="Times New Roman" panose="02020603050405020304" pitchFamily="18" charset="0"/>
            </a:endParaRPr>
          </a:p>
          <a:p>
            <a:pPr>
              <a:buClr>
                <a:schemeClr val="bg1"/>
              </a:buClr>
            </a:pPr>
            <a:endParaRPr lang="en-IN"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83890" y="1921079"/>
            <a:ext cx="4282795" cy="3378821"/>
          </a:xfrm>
        </p:spPr>
        <p:txBody>
          <a:bodyPr/>
          <a:lstStyle/>
          <a:p>
            <a:endParaRPr lang="en-IN"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90" y="1921078"/>
            <a:ext cx="4282795" cy="337882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31425" cy="1090569"/>
          </a:xfrm>
        </p:spPr>
        <p:txBody>
          <a:bodyPr/>
          <a:lstStyle/>
          <a:p>
            <a:r>
              <a:rPr lang="en-US" dirty="0">
                <a:solidFill>
                  <a:srgbClr val="FFC000"/>
                </a:solidFill>
                <a:latin typeface="Algerian" panose="04020705040A02060702" pitchFamily="82" charset="0"/>
              </a:rPr>
              <a:t>CHARACTERISTICS OF INFANTILE SWALLOW</a:t>
            </a:r>
            <a:endParaRPr lang="en-IN" dirty="0"/>
          </a:p>
        </p:txBody>
      </p:sp>
      <p:sp>
        <p:nvSpPr>
          <p:cNvPr id="3" name="Content Placeholder 2"/>
          <p:cNvSpPr>
            <a:spLocks noGrp="1"/>
          </p:cNvSpPr>
          <p:nvPr>
            <p:ph idx="1"/>
          </p:nvPr>
        </p:nvSpPr>
        <p:spPr>
          <a:xfrm>
            <a:off x="174073" y="1118610"/>
            <a:ext cx="10756782" cy="5399636"/>
          </a:xfrm>
        </p:spPr>
        <p:txBody>
          <a:bodyPr/>
          <a:lstStyle/>
          <a:p>
            <a:pPr lvl="0">
              <a:buClr>
                <a:schemeClr val="bg1"/>
              </a:buClr>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The jaws are apart, with the tongue between the gum pads.</a:t>
            </a:r>
            <a:endParaRPr lang="en-IN"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the swallow is guided, and to a great extent controlled by sensory interchange between the lip and the tongue.</a:t>
            </a:r>
            <a:endParaRPr lang="en-IN" sz="2400" dirty="0">
              <a:solidFill>
                <a:schemeClr val="bg1"/>
              </a:solidFill>
              <a:latin typeface="Times New Roman" panose="02020603050405020304" pitchFamily="18" charset="0"/>
              <a:cs typeface="Times New Roman" panose="02020603050405020304" pitchFamily="18" charset="0"/>
            </a:endParaRP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131425" cy="1115736"/>
          </a:xfrm>
        </p:spPr>
        <p:txBody>
          <a:bodyPr>
            <a:normAutofit/>
          </a:bodyPr>
          <a:lstStyle/>
          <a:p>
            <a:r>
              <a:rPr lang="en-US" sz="3200" dirty="0" smtClean="0">
                <a:solidFill>
                  <a:schemeClr val="accent5"/>
                </a:solidFill>
                <a:latin typeface="Algerian" panose="04020705040A02060702" pitchFamily="82" charset="0"/>
              </a:rPr>
              <a:t>mature swallow</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a:xfrm>
            <a:off x="132128" y="1378669"/>
            <a:ext cx="11671182" cy="4913074"/>
          </a:xfrm>
        </p:spPr>
        <p:txBody>
          <a:bodyPr>
            <a:normAutofit/>
          </a:bodyPr>
          <a:lstStyle/>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The teeth are together.</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The mandible is stabilized by the contraction of mandibular elevators, which are primarily fifth CN muscles.</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The tongue tip is held against the palate, above and behind the incisors.</a:t>
            </a:r>
            <a:endParaRPr lang="en-IN" sz="2400" dirty="0" smtClean="0">
              <a:solidFill>
                <a:schemeClr val="bg1"/>
              </a:solidFill>
              <a:latin typeface="Times New Roman" panose="02020603050405020304" pitchFamily="18" charset="0"/>
              <a:cs typeface="Times New Roman" panose="02020603050405020304" pitchFamily="18" charset="0"/>
            </a:endParaRPr>
          </a:p>
          <a:p>
            <a:pPr marL="0" indent="0">
              <a:buClrTx/>
              <a:buNone/>
            </a:pP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348" y="77753"/>
            <a:ext cx="3680885" cy="1371600"/>
          </a:xfrm>
        </p:spPr>
        <p:txBody>
          <a:bodyPr/>
          <a:lstStyle/>
          <a:p>
            <a:r>
              <a:rPr lang="en-US" dirty="0">
                <a:solidFill>
                  <a:srgbClr val="FFC000"/>
                </a:solidFill>
                <a:latin typeface="Algerian" panose="04020705040A02060702" pitchFamily="82" charset="0"/>
              </a:rPr>
              <a:t>Transition from infantile swallow to mature swallow</a:t>
            </a:r>
            <a:endParaRPr lang="en-IN" dirty="0"/>
          </a:p>
        </p:txBody>
      </p:sp>
      <p:sp>
        <p:nvSpPr>
          <p:cNvPr id="5" name="Content Placeholder 4"/>
          <p:cNvSpPr>
            <a:spLocks noGrp="1"/>
          </p:cNvSpPr>
          <p:nvPr>
            <p:ph idx="1"/>
          </p:nvPr>
        </p:nvSpPr>
        <p:spPr>
          <a:xfrm>
            <a:off x="4648200" y="209725"/>
            <a:ext cx="6953773" cy="6266576"/>
          </a:xfrm>
        </p:spPr>
        <p:txBody>
          <a:bodyPr>
            <a:normAutofit/>
          </a:bodyPr>
          <a:lstStyle/>
          <a:p>
            <a:pPr lvl="0">
              <a:buClr>
                <a:schemeClr val="bg1"/>
              </a:buClr>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The transition from infantile to adult swallow is gradual and demonstrates characteristics of both; lip contraction and tongue placement against the roof of the mouth which may or may not be present.</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The transitional swallow may be seen in 3-10 years old children. </a:t>
            </a:r>
            <a:endParaRPr lang="en-IN" sz="2400" dirty="0">
              <a:solidFill>
                <a:schemeClr val="bg1"/>
              </a:solidFill>
              <a:latin typeface="Times New Roman" panose="02020603050405020304" pitchFamily="18" charset="0"/>
              <a:cs typeface="Times New Roman" panose="02020603050405020304" pitchFamily="18" charset="0"/>
            </a:endParaRPr>
          </a:p>
          <a:p>
            <a:endParaRPr lang="en-IN" dirty="0">
              <a:solidFill>
                <a:schemeClr val="bg1"/>
              </a:solidFill>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a:xfrm>
            <a:off x="115348" y="2137251"/>
            <a:ext cx="4137870" cy="3491762"/>
          </a:xfrm>
        </p:spPr>
        <p:txBody>
          <a:bodyPr/>
          <a:lstStyle/>
          <a:p>
            <a:endParaRPr lang="en-IN"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5347" y="2137251"/>
            <a:ext cx="4137871" cy="349176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533"/>
            <a:ext cx="3680885" cy="1371600"/>
          </a:xfrm>
        </p:spPr>
        <p:txBody>
          <a:bodyPr>
            <a:normAutofit/>
          </a:bodyPr>
          <a:lstStyle/>
          <a:p>
            <a:r>
              <a:rPr lang="en-US" sz="3200" dirty="0" smtClean="0">
                <a:solidFill>
                  <a:schemeClr val="accent5"/>
                </a:solidFill>
                <a:latin typeface="Algerian" panose="04020705040A02060702" pitchFamily="82" charset="0"/>
              </a:rPr>
              <a:t>Tongue thrust swallowing</a:t>
            </a:r>
            <a:endParaRPr lang="en-IN" sz="3200" dirty="0">
              <a:solidFill>
                <a:schemeClr val="accent5"/>
              </a:solidFill>
              <a:latin typeface="Algerian" panose="04020705040A02060702" pitchFamily="82" charset="0"/>
            </a:endParaRPr>
          </a:p>
        </p:txBody>
      </p:sp>
      <p:sp>
        <p:nvSpPr>
          <p:cNvPr id="4" name="Content Placeholder 3"/>
          <p:cNvSpPr>
            <a:spLocks noGrp="1"/>
          </p:cNvSpPr>
          <p:nvPr>
            <p:ph idx="1"/>
          </p:nvPr>
        </p:nvSpPr>
        <p:spPr/>
        <p:txBody>
          <a:bodyPr>
            <a:normAutofit/>
          </a:bodyPr>
          <a:lstStyle/>
          <a:p>
            <a:r>
              <a:rPr lang="en-US" sz="2400" dirty="0" err="1" smtClean="0">
                <a:solidFill>
                  <a:schemeClr val="bg1"/>
                </a:solidFill>
                <a:latin typeface="Times New Roman" panose="02020603050405020304" pitchFamily="18" charset="0"/>
                <a:cs typeface="Times New Roman" panose="02020603050405020304" pitchFamily="18" charset="0"/>
              </a:rPr>
              <a:t>Tulley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1969 - states tongue thrust as </a:t>
            </a:r>
            <a:r>
              <a:rPr lang="en-US" sz="2400" dirty="0" smtClean="0">
                <a:solidFill>
                  <a:schemeClr val="bg1"/>
                </a:solidFill>
                <a:latin typeface="Times New Roman" panose="02020603050405020304" pitchFamily="18" charset="0"/>
                <a:cs typeface="Times New Roman" panose="02020603050405020304" pitchFamily="18" charset="0"/>
              </a:rPr>
              <a:t>the forward </a:t>
            </a:r>
            <a:r>
              <a:rPr lang="en-US" sz="2400" dirty="0">
                <a:solidFill>
                  <a:schemeClr val="bg1"/>
                </a:solidFill>
                <a:latin typeface="Times New Roman" panose="02020603050405020304" pitchFamily="18" charset="0"/>
                <a:cs typeface="Times New Roman" panose="02020603050405020304" pitchFamily="18" charset="0"/>
              </a:rPr>
              <a:t>movement of the tongue tip between </a:t>
            </a:r>
            <a:r>
              <a:rPr lang="en-US" sz="2400" dirty="0" smtClean="0">
                <a:solidFill>
                  <a:schemeClr val="bg1"/>
                </a:solidFill>
                <a:latin typeface="Times New Roman" panose="02020603050405020304" pitchFamily="18" charset="0"/>
                <a:cs typeface="Times New Roman" panose="02020603050405020304" pitchFamily="18" charset="0"/>
              </a:rPr>
              <a:t>the teeth </a:t>
            </a:r>
            <a:r>
              <a:rPr lang="en-US" sz="2400" dirty="0">
                <a:solidFill>
                  <a:schemeClr val="bg1"/>
                </a:solidFill>
                <a:latin typeface="Times New Roman" panose="02020603050405020304" pitchFamily="18" charset="0"/>
                <a:cs typeface="Times New Roman" panose="02020603050405020304" pitchFamily="18" charset="0"/>
              </a:rPr>
              <a:t>to meet the lower lip during </a:t>
            </a:r>
            <a:r>
              <a:rPr lang="en-US" sz="2400" dirty="0" smtClean="0">
                <a:solidFill>
                  <a:schemeClr val="bg1"/>
                </a:solidFill>
                <a:latin typeface="Times New Roman" panose="02020603050405020304" pitchFamily="18" charset="0"/>
                <a:cs typeface="Times New Roman" panose="02020603050405020304" pitchFamily="18" charset="0"/>
              </a:rPr>
              <a:t>deglutition, </a:t>
            </a:r>
            <a:r>
              <a:rPr lang="en-US" sz="2400" dirty="0">
                <a:solidFill>
                  <a:schemeClr val="bg1"/>
                </a:solidFill>
                <a:latin typeface="Times New Roman" panose="02020603050405020304" pitchFamily="18" charset="0"/>
                <a:cs typeface="Times New Roman" panose="02020603050405020304" pitchFamily="18" charset="0"/>
              </a:rPr>
              <a:t>so that the tongue </a:t>
            </a:r>
            <a:r>
              <a:rPr lang="en-US" sz="2400" dirty="0" smtClean="0">
                <a:solidFill>
                  <a:schemeClr val="bg1"/>
                </a:solidFill>
                <a:latin typeface="Times New Roman" panose="02020603050405020304" pitchFamily="18" charset="0"/>
                <a:cs typeface="Times New Roman" panose="02020603050405020304" pitchFamily="18" charset="0"/>
              </a:rPr>
              <a:t>becomes </a:t>
            </a:r>
            <a:r>
              <a:rPr lang="en-IN" sz="2400" dirty="0" smtClean="0">
                <a:solidFill>
                  <a:schemeClr val="bg1"/>
                </a:solidFill>
                <a:latin typeface="Times New Roman" panose="02020603050405020304" pitchFamily="18" charset="0"/>
                <a:cs typeface="Times New Roman" panose="02020603050405020304" pitchFamily="18" charset="0"/>
              </a:rPr>
              <a:t>interdental.</a:t>
            </a:r>
            <a:endParaRPr lang="en-IN" sz="2400" dirty="0" smtClean="0">
              <a:solidFill>
                <a:schemeClr val="bg1"/>
              </a:solidFill>
              <a:latin typeface="Times New Roman" panose="02020603050405020304" pitchFamily="18" charset="0"/>
              <a:cs typeface="Times New Roman" panose="02020603050405020304" pitchFamily="18" charset="0"/>
            </a:endParaRPr>
          </a:p>
          <a:p>
            <a:pPr marL="0" indent="0" algn="r">
              <a:buNone/>
            </a:pPr>
            <a:r>
              <a:rPr lang="en-IN" b="1" dirty="0" smtClean="0">
                <a:solidFill>
                  <a:schemeClr val="bg1"/>
                </a:solidFill>
              </a:rPr>
              <a:t>(TONGUE </a:t>
            </a:r>
            <a:r>
              <a:rPr lang="en-IN" b="1" dirty="0">
                <a:solidFill>
                  <a:schemeClr val="bg1"/>
                </a:solidFill>
              </a:rPr>
              <a:t>THRUST HABIT - A </a:t>
            </a:r>
            <a:r>
              <a:rPr lang="en-IN" b="1" dirty="0" smtClean="0">
                <a:solidFill>
                  <a:schemeClr val="bg1"/>
                </a:solidFill>
              </a:rPr>
              <a:t>review .</a:t>
            </a:r>
            <a:r>
              <a:rPr lang="en-IN" dirty="0" err="1" smtClean="0">
                <a:solidFill>
                  <a:schemeClr val="bg1"/>
                </a:solidFill>
              </a:rPr>
              <a:t>Singaraju</a:t>
            </a:r>
            <a:r>
              <a:rPr lang="en-IN" dirty="0" smtClean="0">
                <a:solidFill>
                  <a:schemeClr val="bg1"/>
                </a:solidFill>
              </a:rPr>
              <a:t> </a:t>
            </a:r>
            <a:r>
              <a:rPr lang="en-IN" dirty="0" err="1">
                <a:solidFill>
                  <a:schemeClr val="bg1"/>
                </a:solidFill>
              </a:rPr>
              <a:t>Gowri</a:t>
            </a:r>
            <a:r>
              <a:rPr lang="en-IN" dirty="0">
                <a:solidFill>
                  <a:schemeClr val="bg1"/>
                </a:solidFill>
              </a:rPr>
              <a:t> </a:t>
            </a:r>
            <a:r>
              <a:rPr lang="en-IN" dirty="0" err="1">
                <a:solidFill>
                  <a:schemeClr val="bg1"/>
                </a:solidFill>
              </a:rPr>
              <a:t>sankar</a:t>
            </a:r>
            <a:endParaRPr lang="en-IN" dirty="0">
              <a:solidFill>
                <a:schemeClr val="bg1"/>
              </a:solidFill>
            </a:endParaRPr>
          </a:p>
          <a:p>
            <a:pPr marL="0" indent="0" algn="r">
              <a:buNone/>
            </a:pPr>
            <a:r>
              <a:rPr lang="en-US" dirty="0">
                <a:solidFill>
                  <a:schemeClr val="bg1"/>
                </a:solidFill>
              </a:rPr>
              <a:t>Narayana Dental College and </a:t>
            </a:r>
            <a:r>
              <a:rPr lang="en-US" dirty="0" smtClean="0">
                <a:solidFill>
                  <a:schemeClr val="bg1"/>
                </a:solidFill>
              </a:rPr>
              <a:t>Hospital)</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2"/>
          </p:nvPr>
        </p:nvSpPr>
        <p:spPr>
          <a:xfrm>
            <a:off x="106959" y="1770077"/>
            <a:ext cx="4230149" cy="4021124"/>
          </a:xfrm>
        </p:spPr>
        <p:txBody>
          <a:bodyPr/>
          <a:lstStyle/>
          <a:p>
            <a:endParaRPr lang="en-IN"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571" y="1702965"/>
            <a:ext cx="4238537" cy="40882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501" y="0"/>
            <a:ext cx="10131425" cy="1456267"/>
          </a:xfrm>
        </p:spPr>
        <p:txBody>
          <a:bodyPr/>
          <a:lstStyle/>
          <a:p>
            <a:r>
              <a:rPr lang="en-US" i="1" dirty="0" err="1" smtClean="0">
                <a:solidFill>
                  <a:schemeClr val="accent5"/>
                </a:solidFill>
                <a:latin typeface="Times New Roman" panose="02020603050405020304" pitchFamily="18" charset="0"/>
                <a:cs typeface="Times New Roman" panose="02020603050405020304" pitchFamily="18" charset="0"/>
              </a:rPr>
              <a:t>cONTENT</a:t>
            </a:r>
            <a:endParaRPr lang="en-IN" i="1" dirty="0">
              <a:solidFill>
                <a:schemeClr val="accent5"/>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272333" y="1224501"/>
            <a:ext cx="10131425" cy="4754880"/>
          </a:xfrm>
        </p:spPr>
        <p:txBody>
          <a:bodyPr>
            <a:normAutofit/>
          </a:bodyPr>
          <a:lstStyle/>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Introduction</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Maturation of oral function</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Mouth breathing</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Suckling</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swallowing</a:t>
            </a:r>
            <a:endParaRPr lang="en-US" sz="2400" dirty="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Tongue thrusting </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Speech</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Chewing pattern</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endParaRPr lang="en-IN"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31"/>
            <a:ext cx="3680885" cy="1371600"/>
          </a:xfrm>
        </p:spPr>
        <p:txBody>
          <a:bodyPr/>
          <a:lstStyle/>
          <a:p>
            <a:r>
              <a:rPr lang="en-US" dirty="0" smtClean="0">
                <a:solidFill>
                  <a:srgbClr val="FFC000"/>
                </a:solidFill>
                <a:latin typeface="Algerian" panose="04020705040A02060702" pitchFamily="82" charset="0"/>
              </a:rPr>
              <a:t>ANATOMIC FACTORS OF TONGUE THRUSTING</a:t>
            </a:r>
            <a:endParaRPr lang="en-IN" dirty="0">
              <a:solidFill>
                <a:srgbClr val="FFC000"/>
              </a:solidFill>
              <a:latin typeface="Algerian" panose="04020705040A02060702" pitchFamily="82" charset="0"/>
            </a:endParaRPr>
          </a:p>
        </p:txBody>
      </p:sp>
      <p:sp>
        <p:nvSpPr>
          <p:cNvPr id="3" name="Content Placeholder 2"/>
          <p:cNvSpPr>
            <a:spLocks noGrp="1"/>
          </p:cNvSpPr>
          <p:nvPr>
            <p:ph idx="1"/>
          </p:nvPr>
        </p:nvSpPr>
        <p:spPr/>
        <p:txBody>
          <a:bodyPr>
            <a:noAutofit/>
          </a:bodyPr>
          <a:lstStyle/>
          <a:p>
            <a:pPr>
              <a:buClr>
                <a:schemeClr val="bg1"/>
              </a:buClr>
              <a:buFont typeface="Wingdings" panose="05000000000000000000" pitchFamily="2" charset="2"/>
              <a:buChar char="Ø"/>
            </a:pPr>
            <a:r>
              <a:rPr lang="en-IN" sz="2000" dirty="0" smtClean="0">
                <a:solidFill>
                  <a:schemeClr val="bg1"/>
                </a:solidFill>
                <a:latin typeface="Times New Roman" panose="02020603050405020304" pitchFamily="18" charset="0"/>
                <a:cs typeface="Times New Roman" panose="02020603050405020304" pitchFamily="18" charset="0"/>
              </a:rPr>
              <a:t>In </a:t>
            </a:r>
            <a:r>
              <a:rPr lang="en-IN" sz="2000" dirty="0" err="1" smtClean="0">
                <a:solidFill>
                  <a:schemeClr val="bg1"/>
                </a:solidFill>
                <a:latin typeface="Times New Roman" panose="02020603050405020304" pitchFamily="18" charset="0"/>
                <a:cs typeface="Times New Roman" panose="02020603050405020304" pitchFamily="18" charset="0"/>
              </a:rPr>
              <a:t>macroglossia</a:t>
            </a:r>
            <a:r>
              <a:rPr lang="en-IN" sz="2000" dirty="0" smtClean="0">
                <a:solidFill>
                  <a:schemeClr val="bg1"/>
                </a:solidFill>
                <a:latin typeface="Times New Roman" panose="02020603050405020304" pitchFamily="18" charset="0"/>
                <a:cs typeface="Times New Roman" panose="02020603050405020304" pitchFamily="18" charset="0"/>
              </a:rPr>
              <a:t> patient, pressure is exerted against the lingual surface of the teeth.</a:t>
            </a:r>
            <a:endParaRPr lang="en-IN" sz="20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IN" sz="2000" dirty="0" smtClean="0">
                <a:solidFill>
                  <a:schemeClr val="bg1"/>
                </a:solidFill>
                <a:latin typeface="Times New Roman" panose="02020603050405020304" pitchFamily="18" charset="0"/>
                <a:cs typeface="Times New Roman" panose="02020603050405020304" pitchFamily="18" charset="0"/>
              </a:rPr>
              <a:t>Adenoid and tonsils cause the tongue to be positioned anteriorly.</a:t>
            </a:r>
            <a:endParaRPr lang="en-IN" sz="20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IN" sz="2000" dirty="0" smtClean="0">
                <a:solidFill>
                  <a:schemeClr val="bg1"/>
                </a:solidFill>
                <a:latin typeface="Times New Roman" panose="02020603050405020304" pitchFamily="18" charset="0"/>
                <a:cs typeface="Times New Roman" panose="02020603050405020304" pitchFamily="18" charset="0"/>
              </a:rPr>
              <a:t>Tongue thrusting is an adaptive behaviour. If large spaces are present anteriorly in the upper and lower teeth, tongue try to move into these spaces.</a:t>
            </a:r>
            <a:endParaRPr lang="en-IN" sz="2000" dirty="0">
              <a:solidFill>
                <a:schemeClr val="bg1"/>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0" y="1719743"/>
            <a:ext cx="4366685" cy="2105637"/>
          </a:xfrm>
        </p:spPr>
        <p:txBody>
          <a:bodyPr/>
          <a:lstStyle/>
          <a:p>
            <a:endParaRPr lang="en-IN"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93" y="1719744"/>
            <a:ext cx="4304991" cy="210563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80885" cy="1371600"/>
          </a:xfrm>
        </p:spPr>
        <p:txBody>
          <a:bodyPr>
            <a:normAutofit/>
          </a:bodyPr>
          <a:lstStyle/>
          <a:p>
            <a:r>
              <a:rPr lang="en-US" sz="3200" dirty="0" smtClean="0">
                <a:solidFill>
                  <a:schemeClr val="accent5"/>
                </a:solidFill>
                <a:latin typeface="Algerian" panose="04020705040A02060702" pitchFamily="82" charset="0"/>
              </a:rPr>
              <a:t>classification</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p:txBody>
          <a:bodyPr>
            <a:normAutofit/>
          </a:bodyPr>
          <a:lstStyle/>
          <a:p>
            <a:pPr lvl="0">
              <a:buClr>
                <a:schemeClr val="bg1"/>
              </a:buClr>
              <a:buFont typeface="Wingdings" panose="05000000000000000000" pitchFamily="2" charset="2"/>
              <a:buChar char="Ø"/>
            </a:pPr>
            <a:r>
              <a:rPr lang="en-US" sz="2400" dirty="0" smtClean="0">
                <a:solidFill>
                  <a:schemeClr val="bg1"/>
                </a:solidFill>
                <a:latin typeface="Algerian" panose="04020705040A02060702" pitchFamily="82" charset="0"/>
              </a:rPr>
              <a:t> </a:t>
            </a:r>
            <a:r>
              <a:rPr lang="en-US" sz="2400" dirty="0" smtClean="0">
                <a:solidFill>
                  <a:schemeClr val="bg1"/>
                </a:solidFill>
                <a:latin typeface="Times New Roman" panose="02020603050405020304" pitchFamily="18" charset="0"/>
                <a:cs typeface="Times New Roman" panose="02020603050405020304" pitchFamily="18" charset="0"/>
              </a:rPr>
              <a:t>simple tongue thrust</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Complex tongue thrust</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Lateral tongue thrust</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endParaRPr lang="en-US" sz="2400" dirty="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Retained infantile swallow</a:t>
            </a:r>
            <a:endParaRPr lang="en-US" sz="2400" dirty="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endParaRPr lang="en-US" sz="2400" dirty="0">
              <a:solidFill>
                <a:schemeClr val="bg1"/>
              </a:solidFill>
              <a:latin typeface="Algerian" panose="04020705040A02060702" pitchFamily="82" charset="0"/>
            </a:endParaRPr>
          </a:p>
          <a:p>
            <a:pPr lvl="0"/>
            <a:endParaRPr lang="en-US" sz="2400" dirty="0" smtClean="0">
              <a:latin typeface="Algerian" panose="04020705040A02060702" pitchFamily="82" charset="0"/>
            </a:endParaRPr>
          </a:p>
          <a:p>
            <a:pPr lvl="0"/>
            <a:endParaRPr lang="en-US" sz="2400" dirty="0">
              <a:latin typeface="Algerian" panose="04020705040A02060702" pitchFamily="82" charset="0"/>
            </a:endParaRPr>
          </a:p>
          <a:p>
            <a:pPr marL="0" indent="0">
              <a:buNone/>
            </a:pPr>
            <a:endParaRPr lang="en-IN" sz="2400" dirty="0">
              <a:latin typeface="Algerian" panose="04020705040A02060702" pitchFamily="82" charset="0"/>
            </a:endParaRPr>
          </a:p>
        </p:txBody>
      </p:sp>
      <p:sp>
        <p:nvSpPr>
          <p:cNvPr id="6" name="Text Placeholder 5"/>
          <p:cNvSpPr>
            <a:spLocks noGrp="1"/>
          </p:cNvSpPr>
          <p:nvPr>
            <p:ph type="body" sz="half" idx="2"/>
          </p:nvPr>
        </p:nvSpPr>
        <p:spPr>
          <a:xfrm>
            <a:off x="83890" y="1619075"/>
            <a:ext cx="4282795" cy="4907560"/>
          </a:xfrm>
        </p:spPr>
        <p:txBody>
          <a:bodyPr/>
          <a:lstStyle/>
          <a:p>
            <a:endParaRPr lang="en-IN"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90" y="1619075"/>
            <a:ext cx="4282795" cy="267608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56" y="4369485"/>
            <a:ext cx="4111851" cy="21571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079" y="973392"/>
            <a:ext cx="3680885" cy="766917"/>
          </a:xfrm>
        </p:spPr>
        <p:txBody>
          <a:bodyPr/>
          <a:lstStyle/>
          <a:p>
            <a:r>
              <a:rPr lang="en-US" dirty="0">
                <a:solidFill>
                  <a:schemeClr val="accent5"/>
                </a:solidFill>
                <a:latin typeface="Algerian" panose="04020705040A02060702" pitchFamily="82" charset="0"/>
              </a:rPr>
              <a:t>SIMPLE TONGUE THRUST</a:t>
            </a:r>
            <a:endParaRPr lang="en-IN" dirty="0"/>
          </a:p>
        </p:txBody>
      </p:sp>
      <p:sp>
        <p:nvSpPr>
          <p:cNvPr id="3" name="Content Placeholder 2"/>
          <p:cNvSpPr>
            <a:spLocks noGrp="1"/>
          </p:cNvSpPr>
          <p:nvPr>
            <p:ph idx="1"/>
          </p:nvPr>
        </p:nvSpPr>
        <p:spPr/>
        <p:txBody>
          <a:bodyPr>
            <a:normAutofit/>
          </a:bodyPr>
          <a:lstStyle/>
          <a:p>
            <a:pPr marL="0" lvl="0" indent="0">
              <a:buClr>
                <a:schemeClr val="bg1"/>
              </a:buClr>
              <a:buNone/>
            </a:pPr>
            <a:endParaRPr lang="en-US" sz="2400" dirty="0">
              <a:solidFill>
                <a:schemeClr val="bg1"/>
              </a:solidFill>
              <a:latin typeface="Algerian" panose="04020705040A02060702" pitchFamily="82" charset="0"/>
            </a:endParaRPr>
          </a:p>
          <a:p>
            <a:pPr>
              <a:buClr>
                <a:schemeClr val="bg1"/>
              </a:buClr>
            </a:pPr>
            <a:r>
              <a:rPr lang="en-US" sz="2400" dirty="0">
                <a:solidFill>
                  <a:schemeClr val="bg1"/>
                </a:solidFill>
                <a:latin typeface="Times New Roman" panose="02020603050405020304" pitchFamily="18" charset="0"/>
                <a:cs typeface="Times New Roman" panose="02020603050405020304" pitchFamily="18" charset="0"/>
              </a:rPr>
              <a:t>It is defined as tongue thrust with a </a:t>
            </a:r>
            <a:r>
              <a:rPr lang="en-US" sz="2400" dirty="0">
                <a:solidFill>
                  <a:schemeClr val="accent5"/>
                </a:solidFill>
                <a:latin typeface="Times New Roman" panose="02020603050405020304" pitchFamily="18" charset="0"/>
                <a:cs typeface="Times New Roman" panose="02020603050405020304" pitchFamily="18" charset="0"/>
              </a:rPr>
              <a:t>teeth </a:t>
            </a:r>
            <a:r>
              <a:rPr lang="en-US" sz="2400" dirty="0" smtClean="0">
                <a:solidFill>
                  <a:schemeClr val="accent5"/>
                </a:solidFill>
                <a:latin typeface="Times New Roman" panose="02020603050405020304" pitchFamily="18" charset="0"/>
                <a:cs typeface="Times New Roman" panose="02020603050405020304" pitchFamily="18" charset="0"/>
              </a:rPr>
              <a:t>together swallow</a:t>
            </a:r>
            <a:r>
              <a:rPr lang="en-US" sz="2400" dirty="0">
                <a:solidFill>
                  <a:schemeClr val="bg1"/>
                </a:solidFill>
                <a:latin typeface="Times New Roman" panose="02020603050405020304" pitchFamily="18" charset="0"/>
                <a:cs typeface="Times New Roman" panose="02020603050405020304" pitchFamily="18" charset="0"/>
              </a:rPr>
              <a:t>. It is usually associated with the history </a:t>
            </a:r>
            <a:r>
              <a:rPr lang="en-US" sz="2400" dirty="0" smtClean="0">
                <a:solidFill>
                  <a:schemeClr val="bg1"/>
                </a:solidFill>
                <a:latin typeface="Times New Roman" panose="02020603050405020304" pitchFamily="18" charset="0"/>
                <a:cs typeface="Times New Roman" panose="02020603050405020304" pitchFamily="18" charset="0"/>
              </a:rPr>
              <a:t>of digit </a:t>
            </a:r>
            <a:r>
              <a:rPr lang="en-US" sz="2400" dirty="0">
                <a:solidFill>
                  <a:schemeClr val="bg1"/>
                </a:solidFill>
                <a:latin typeface="Times New Roman" panose="02020603050405020304" pitchFamily="18" charset="0"/>
                <a:cs typeface="Times New Roman" panose="02020603050405020304" pitchFamily="18" charset="0"/>
              </a:rPr>
              <a:t>sucking. The features observed depends </a:t>
            </a:r>
            <a:r>
              <a:rPr lang="en-US" sz="2400" dirty="0" smtClean="0">
                <a:solidFill>
                  <a:schemeClr val="bg1"/>
                </a:solidFill>
                <a:latin typeface="Times New Roman" panose="02020603050405020304" pitchFamily="18" charset="0"/>
                <a:cs typeface="Times New Roman" panose="02020603050405020304" pitchFamily="18" charset="0"/>
              </a:rPr>
              <a:t>upon the </a:t>
            </a:r>
            <a:r>
              <a:rPr lang="en-US" sz="2400" dirty="0">
                <a:solidFill>
                  <a:schemeClr val="bg1"/>
                </a:solidFill>
                <a:latin typeface="Times New Roman" panose="02020603050405020304" pitchFamily="18" charset="0"/>
                <a:cs typeface="Times New Roman" panose="02020603050405020304" pitchFamily="18" charset="0"/>
              </a:rPr>
              <a:t>duration, intensity and frequency of the </a:t>
            </a:r>
            <a:r>
              <a:rPr lang="en-US" sz="2400" dirty="0" smtClean="0">
                <a:solidFill>
                  <a:schemeClr val="bg1"/>
                </a:solidFill>
                <a:latin typeface="Times New Roman" panose="02020603050405020304" pitchFamily="18" charset="0"/>
                <a:cs typeface="Times New Roman" panose="02020603050405020304" pitchFamily="18" charset="0"/>
              </a:rPr>
              <a:t>habit.</a:t>
            </a:r>
            <a:endParaRPr lang="en-US" sz="2400" dirty="0" smtClean="0">
              <a:solidFill>
                <a:schemeClr val="bg1"/>
              </a:solidFill>
              <a:latin typeface="Times New Roman" panose="02020603050405020304" pitchFamily="18" charset="0"/>
              <a:cs typeface="Times New Roman" panose="02020603050405020304" pitchFamily="18" charset="0"/>
            </a:endParaRPr>
          </a:p>
          <a:p>
            <a:pPr marL="0" indent="0">
              <a:buClr>
                <a:schemeClr val="bg1"/>
              </a:buClr>
              <a:buNone/>
            </a:pPr>
            <a:r>
              <a:rPr lang="en-US" sz="2400" b="1" dirty="0">
                <a:solidFill>
                  <a:schemeClr val="bg1"/>
                </a:solidFill>
                <a:latin typeface="Times New Roman" panose="02020603050405020304" pitchFamily="18" charset="0"/>
                <a:cs typeface="Times New Roman" panose="02020603050405020304" pitchFamily="18" charset="0"/>
              </a:rPr>
              <a:t>Extra oral features -</a:t>
            </a:r>
            <a:endParaRPr lang="en-US" sz="2400" b="1" dirty="0">
              <a:solidFill>
                <a:schemeClr val="bg1"/>
              </a:solidFill>
              <a:latin typeface="Times New Roman" panose="02020603050405020304" pitchFamily="18" charset="0"/>
              <a:cs typeface="Times New Roman" panose="02020603050405020304" pitchFamily="18" charset="0"/>
            </a:endParaRPr>
          </a:p>
          <a:p>
            <a:pPr marL="0" indent="0">
              <a:buClr>
                <a:schemeClr val="bg1"/>
              </a:buClr>
              <a:buNone/>
            </a:pPr>
            <a:r>
              <a:rPr lang="en-IN" sz="2400" dirty="0">
                <a:solidFill>
                  <a:schemeClr val="bg1"/>
                </a:solidFill>
                <a:latin typeface="Times New Roman" panose="02020603050405020304" pitchFamily="18" charset="0"/>
                <a:cs typeface="Times New Roman" panose="02020603050405020304" pitchFamily="18" charset="0"/>
              </a:rPr>
              <a:t>1. Usually dolichocephalic face.</a:t>
            </a:r>
            <a:endParaRPr lang="en-IN" sz="2400" dirty="0">
              <a:solidFill>
                <a:schemeClr val="bg1"/>
              </a:solidFill>
              <a:latin typeface="Times New Roman" panose="02020603050405020304" pitchFamily="18" charset="0"/>
              <a:cs typeface="Times New Roman" panose="02020603050405020304" pitchFamily="18" charset="0"/>
            </a:endParaRPr>
          </a:p>
          <a:p>
            <a:pPr marL="0" indent="0">
              <a:buClr>
                <a:schemeClr val="bg1"/>
              </a:buClr>
              <a:buNone/>
            </a:pPr>
            <a:r>
              <a:rPr lang="en-US" sz="2400" dirty="0">
                <a:solidFill>
                  <a:schemeClr val="bg1"/>
                </a:solidFill>
                <a:latin typeface="Times New Roman" panose="02020603050405020304" pitchFamily="18" charset="0"/>
                <a:cs typeface="Times New Roman" panose="02020603050405020304" pitchFamily="18" charset="0"/>
              </a:rPr>
              <a:t>2. Increased lower anterior facial height</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Clr>
                <a:schemeClr val="bg1"/>
              </a:buClr>
              <a:buNone/>
            </a:pPr>
            <a:r>
              <a:rPr lang="en-IN" sz="2400" dirty="0">
                <a:solidFill>
                  <a:schemeClr val="bg1"/>
                </a:solidFill>
                <a:latin typeface="Times New Roman" panose="02020603050405020304" pitchFamily="18" charset="0"/>
                <a:cs typeface="Times New Roman" panose="02020603050405020304" pitchFamily="18" charset="0"/>
              </a:rPr>
              <a:t>3. Incompetent lips</a:t>
            </a:r>
            <a:endParaRPr lang="en-IN" sz="2400" dirty="0">
              <a:solidFill>
                <a:schemeClr val="bg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prstClr val="white"/>
              </a:solidFill>
              <a:latin typeface="Algerian" panose="04020705040A02060702" pitchFamily="82" charset="0"/>
            </a:endParaRPr>
          </a:p>
          <a:p>
            <a:pPr marL="514350" lvl="0" indent="-514350">
              <a:buClr>
                <a:prstClr val="white"/>
              </a:buClr>
              <a:buFont typeface="+mj-lt"/>
              <a:buAutoNum type="romanUcPeriod"/>
            </a:pPr>
            <a:endParaRPr lang="en-US" sz="2400" dirty="0">
              <a:solidFill>
                <a:prstClr val="white"/>
              </a:solidFill>
              <a:latin typeface="Algerian" panose="04020705040A02060702" pitchFamily="82" charset="0"/>
            </a:endParaRPr>
          </a:p>
        </p:txBody>
      </p:sp>
      <p:pic>
        <p:nvPicPr>
          <p:cNvPr id="6" name="Picture 5"/>
          <p:cNvPicPr>
            <a:picLocks noChangeAspect="1"/>
          </p:cNvPicPr>
          <p:nvPr/>
        </p:nvPicPr>
        <p:blipFill>
          <a:blip r:embed="rId1"/>
          <a:stretch>
            <a:fillRect/>
          </a:stretch>
        </p:blipFill>
        <p:spPr>
          <a:xfrm>
            <a:off x="127819" y="3121466"/>
            <a:ext cx="4414684" cy="3544804"/>
          </a:xfrm>
          <a:prstGeom prst="rect">
            <a:avLst/>
          </a:prstGeom>
        </p:spPr>
      </p:pic>
      <p:sp>
        <p:nvSpPr>
          <p:cNvPr id="5" name="Text Placeholder 4"/>
          <p:cNvSpPr>
            <a:spLocks noGrp="1"/>
          </p:cNvSpPr>
          <p:nvPr>
            <p:ph type="body" sz="half" idx="2"/>
          </p:nvPr>
        </p:nvSpPr>
        <p:spPr>
          <a:xfrm>
            <a:off x="127819" y="3121467"/>
            <a:ext cx="4414684" cy="3544803"/>
          </a:xfrm>
        </p:spPr>
        <p:txBody>
          <a:bodyPr/>
          <a:lstStyle/>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609601"/>
            <a:ext cx="10131425" cy="825910"/>
          </a:xfrm>
        </p:spPr>
        <p:txBody>
          <a:bodyPr>
            <a:normAutofit fontScale="90000"/>
          </a:bodyPr>
          <a:lstStyle/>
          <a:p>
            <a:r>
              <a:rPr lang="en-IN" b="1" dirty="0">
                <a:solidFill>
                  <a:schemeClr val="bg1"/>
                </a:solidFill>
                <a:latin typeface="Times New Roman" panose="02020603050405020304" pitchFamily="18" charset="0"/>
                <a:cs typeface="Times New Roman" panose="02020603050405020304" pitchFamily="18" charset="0"/>
              </a:rPr>
              <a:t>Intra oral features</a:t>
            </a:r>
            <a:br>
              <a:rPr lang="en-IN" b="1" dirty="0"/>
            </a:br>
            <a:endParaRPr lang="en-IN" dirty="0"/>
          </a:p>
        </p:txBody>
      </p:sp>
      <p:sp>
        <p:nvSpPr>
          <p:cNvPr id="6" name="Content Placeholder 5"/>
          <p:cNvSpPr>
            <a:spLocks noGrp="1"/>
          </p:cNvSpPr>
          <p:nvPr>
            <p:ph idx="1"/>
          </p:nvPr>
        </p:nvSpPr>
        <p:spPr>
          <a:xfrm>
            <a:off x="685801" y="1199535"/>
            <a:ext cx="10131425" cy="5496233"/>
          </a:xfrm>
        </p:spPr>
        <p:txBody>
          <a:bodyPr>
            <a:noAutofit/>
          </a:bodyPr>
          <a:lstStyle/>
          <a:p>
            <a:pPr marL="0" indent="0">
              <a:buNone/>
            </a:pPr>
            <a:r>
              <a:rPr lang="en-US" sz="2400" dirty="0" smtClean="0">
                <a:solidFill>
                  <a:schemeClr val="bg1"/>
                </a:solidFill>
                <a:latin typeface="Times New Roman" panose="02020603050405020304" pitchFamily="18" charset="0"/>
                <a:cs typeface="Times New Roman" panose="02020603050405020304" pitchFamily="18" charset="0"/>
              </a:rPr>
              <a:t>1</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Proclined</a:t>
            </a:r>
            <a:r>
              <a:rPr lang="en-US" sz="2400" dirty="0">
                <a:solidFill>
                  <a:schemeClr val="bg1"/>
                </a:solidFill>
                <a:latin typeface="Times New Roman" panose="02020603050405020304" pitchFamily="18" charset="0"/>
                <a:cs typeface="Times New Roman" panose="02020603050405020304" pitchFamily="18" charset="0"/>
              </a:rPr>
              <a:t>, spaced and some times flared </a:t>
            </a:r>
            <a:r>
              <a:rPr lang="en-US" sz="2400" dirty="0" smtClean="0">
                <a:solidFill>
                  <a:schemeClr val="bg1"/>
                </a:solidFill>
                <a:latin typeface="Times New Roman" panose="02020603050405020304" pitchFamily="18" charset="0"/>
                <a:cs typeface="Times New Roman" panose="02020603050405020304" pitchFamily="18" charset="0"/>
              </a:rPr>
              <a:t>upper </a:t>
            </a:r>
            <a:r>
              <a:rPr lang="en-US" sz="2400" dirty="0" err="1" smtClean="0">
                <a:solidFill>
                  <a:schemeClr val="bg1"/>
                </a:solidFill>
                <a:latin typeface="Times New Roman" panose="02020603050405020304" pitchFamily="18" charset="0"/>
                <a:cs typeface="Times New Roman" panose="02020603050405020304" pitchFamily="18" charset="0"/>
              </a:rPr>
              <a:t>anteriors</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resulting in increased overjet.</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2. </a:t>
            </a:r>
            <a:r>
              <a:rPr lang="en-US" sz="2400" dirty="0" err="1">
                <a:solidFill>
                  <a:schemeClr val="bg1"/>
                </a:solidFill>
                <a:latin typeface="Times New Roman" panose="02020603050405020304" pitchFamily="18" charset="0"/>
                <a:cs typeface="Times New Roman" panose="02020603050405020304" pitchFamily="18" charset="0"/>
              </a:rPr>
              <a:t>Retroclined</a:t>
            </a:r>
            <a:r>
              <a:rPr lang="en-US" sz="2400" dirty="0">
                <a:solidFill>
                  <a:schemeClr val="bg1"/>
                </a:solidFill>
                <a:latin typeface="Times New Roman" panose="02020603050405020304" pitchFamily="18" charset="0"/>
                <a:cs typeface="Times New Roman" panose="02020603050405020304" pitchFamily="18" charset="0"/>
              </a:rPr>
              <a:t> or </a:t>
            </a:r>
            <a:r>
              <a:rPr lang="en-US" sz="2400" dirty="0" err="1">
                <a:solidFill>
                  <a:schemeClr val="bg1"/>
                </a:solidFill>
                <a:latin typeface="Times New Roman" panose="02020603050405020304" pitchFamily="18" charset="0"/>
                <a:cs typeface="Times New Roman" panose="02020603050405020304" pitchFamily="18" charset="0"/>
              </a:rPr>
              <a:t>proclined</a:t>
            </a:r>
            <a:r>
              <a:rPr lang="en-US" sz="2400" dirty="0">
                <a:solidFill>
                  <a:schemeClr val="bg1"/>
                </a:solidFill>
                <a:latin typeface="Times New Roman" panose="02020603050405020304" pitchFamily="18" charset="0"/>
                <a:cs typeface="Times New Roman" panose="02020603050405020304" pitchFamily="18" charset="0"/>
              </a:rPr>
              <a:t> lower </a:t>
            </a:r>
            <a:r>
              <a:rPr lang="en-US" sz="2400" dirty="0" err="1" smtClean="0">
                <a:solidFill>
                  <a:schemeClr val="bg1"/>
                </a:solidFill>
                <a:latin typeface="Times New Roman" panose="02020603050405020304" pitchFamily="18" charset="0"/>
                <a:cs typeface="Times New Roman" panose="02020603050405020304" pitchFamily="18" charset="0"/>
              </a:rPr>
              <a:t>anteriors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depending </a:t>
            </a:r>
            <a:r>
              <a:rPr lang="en-US" sz="2400" dirty="0">
                <a:solidFill>
                  <a:schemeClr val="bg1"/>
                </a:solidFill>
                <a:latin typeface="Times New Roman" panose="02020603050405020304" pitchFamily="18" charset="0"/>
                <a:cs typeface="Times New Roman" panose="02020603050405020304" pitchFamily="18" charset="0"/>
              </a:rPr>
              <a:t>upon the type of tongue thrust.</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3. Presence of an anterior open bite.</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4. Presence of posterior </a:t>
            </a:r>
            <a:r>
              <a:rPr lang="en-US" sz="2400" dirty="0" err="1">
                <a:solidFill>
                  <a:schemeClr val="bg1"/>
                </a:solidFill>
                <a:latin typeface="Times New Roman" panose="02020603050405020304" pitchFamily="18" charset="0"/>
                <a:cs typeface="Times New Roman" panose="02020603050405020304" pitchFamily="18" charset="0"/>
              </a:rPr>
              <a:t>crossbites</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5. The simple tongue thrust is characterized by </a:t>
            </a:r>
            <a:r>
              <a:rPr lang="en-US" sz="2400" dirty="0" smtClean="0">
                <a:solidFill>
                  <a:schemeClr val="bg1"/>
                </a:solidFill>
                <a:latin typeface="Times New Roman" panose="02020603050405020304" pitchFamily="18" charset="0"/>
                <a:cs typeface="Times New Roman" panose="02020603050405020304" pitchFamily="18" charset="0"/>
              </a:rPr>
              <a:t>a normal </a:t>
            </a:r>
            <a:r>
              <a:rPr lang="en-US" sz="2400" dirty="0">
                <a:solidFill>
                  <a:schemeClr val="bg1"/>
                </a:solidFill>
                <a:latin typeface="Times New Roman" panose="02020603050405020304" pitchFamily="18" charset="0"/>
                <a:cs typeface="Times New Roman" panose="02020603050405020304" pitchFamily="18" charset="0"/>
              </a:rPr>
              <a:t>tooth contact during the swallowing </a:t>
            </a:r>
            <a:r>
              <a:rPr lang="en-US" sz="2400" dirty="0" smtClean="0">
                <a:solidFill>
                  <a:schemeClr val="bg1"/>
                </a:solidFill>
                <a:latin typeface="Times New Roman" panose="02020603050405020304" pitchFamily="18" charset="0"/>
                <a:cs typeface="Times New Roman" panose="02020603050405020304" pitchFamily="18" charset="0"/>
              </a:rPr>
              <a:t>act. They </a:t>
            </a:r>
            <a:r>
              <a:rPr lang="en-US" sz="2400" dirty="0">
                <a:solidFill>
                  <a:schemeClr val="bg1"/>
                </a:solidFill>
                <a:latin typeface="Times New Roman" panose="02020603050405020304" pitchFamily="18" charset="0"/>
                <a:cs typeface="Times New Roman" panose="02020603050405020304" pitchFamily="18" charset="0"/>
              </a:rPr>
              <a:t>exhibit good </a:t>
            </a:r>
            <a:r>
              <a:rPr lang="en-US" sz="2400" dirty="0" err="1">
                <a:solidFill>
                  <a:schemeClr val="bg1"/>
                </a:solidFill>
                <a:latin typeface="Times New Roman" panose="02020603050405020304" pitchFamily="18" charset="0"/>
                <a:cs typeface="Times New Roman" panose="02020603050405020304" pitchFamily="18" charset="0"/>
              </a:rPr>
              <a:t>intercuspation</a:t>
            </a:r>
            <a:r>
              <a:rPr lang="en-US" sz="2400" dirty="0">
                <a:solidFill>
                  <a:schemeClr val="bg1"/>
                </a:solidFill>
                <a:latin typeface="Times New Roman" panose="02020603050405020304" pitchFamily="18" charset="0"/>
                <a:cs typeface="Times New Roman" panose="02020603050405020304" pitchFamily="18" charset="0"/>
              </a:rPr>
              <a:t> of </a:t>
            </a:r>
            <a:r>
              <a:rPr lang="en-US" sz="2400" dirty="0" smtClean="0">
                <a:solidFill>
                  <a:schemeClr val="bg1"/>
                </a:solidFill>
                <a:latin typeface="Times New Roman" panose="02020603050405020304" pitchFamily="18" charset="0"/>
                <a:cs typeface="Times New Roman" panose="02020603050405020304" pitchFamily="18" charset="0"/>
              </a:rPr>
              <a:t>posterior teeth </a:t>
            </a:r>
            <a:r>
              <a:rPr lang="en-US" sz="2400" dirty="0">
                <a:solidFill>
                  <a:schemeClr val="bg1"/>
                </a:solidFill>
                <a:latin typeface="Times New Roman" panose="02020603050405020304" pitchFamily="18" charset="0"/>
                <a:cs typeface="Times New Roman" panose="02020603050405020304" pitchFamily="18" charset="0"/>
              </a:rPr>
              <a:t>in contrast to complex tongue thrust.</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6. The tongue is thrust forward during </a:t>
            </a:r>
            <a:r>
              <a:rPr lang="en-US" sz="2400" dirty="0" smtClean="0">
                <a:solidFill>
                  <a:schemeClr val="bg1"/>
                </a:solidFill>
                <a:latin typeface="Times New Roman" panose="02020603050405020304" pitchFamily="18" charset="0"/>
                <a:cs typeface="Times New Roman" panose="02020603050405020304" pitchFamily="18" charset="0"/>
              </a:rPr>
              <a:t>swallowing to </a:t>
            </a:r>
            <a:r>
              <a:rPr lang="en-US" sz="2400" dirty="0">
                <a:solidFill>
                  <a:schemeClr val="bg1"/>
                </a:solidFill>
                <a:latin typeface="Times New Roman" panose="02020603050405020304" pitchFamily="18" charset="0"/>
                <a:cs typeface="Times New Roman" panose="02020603050405020304" pitchFamily="18" charset="0"/>
              </a:rPr>
              <a:t>help establish an anterior lip seal. At rest </a:t>
            </a:r>
            <a:r>
              <a:rPr lang="en-US" sz="2400" dirty="0" smtClean="0">
                <a:solidFill>
                  <a:schemeClr val="bg1"/>
                </a:solidFill>
                <a:latin typeface="Times New Roman" panose="02020603050405020304" pitchFamily="18" charset="0"/>
                <a:cs typeface="Times New Roman" panose="02020603050405020304" pitchFamily="18" charset="0"/>
              </a:rPr>
              <a:t>the tongue </a:t>
            </a:r>
            <a:r>
              <a:rPr lang="en-US" sz="2400" dirty="0">
                <a:solidFill>
                  <a:schemeClr val="bg1"/>
                </a:solidFill>
                <a:latin typeface="Times New Roman" panose="02020603050405020304" pitchFamily="18" charset="0"/>
                <a:cs typeface="Times New Roman" panose="02020603050405020304" pitchFamily="18" charset="0"/>
              </a:rPr>
              <a:t>tip lies at a lower level.</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chemeClr val="bg1"/>
                </a:solidFill>
                <a:latin typeface="Times New Roman" panose="02020603050405020304" pitchFamily="18" charset="0"/>
                <a:cs typeface="Times New Roman" panose="02020603050405020304" pitchFamily="18" charset="0"/>
              </a:rPr>
              <a:t>COMPLEX TONGUE THRUST</a:t>
            </a:r>
            <a:r>
              <a:rPr lang="en-IN" b="1" dirty="0" smtClean="0">
                <a:solidFill>
                  <a:schemeClr val="bg1"/>
                </a:solidFill>
                <a:latin typeface="Times New Roman" panose="02020603050405020304" pitchFamily="18" charset="0"/>
                <a:cs typeface="Times New Roman" panose="02020603050405020304" pitchFamily="18" charset="0"/>
              </a:rPr>
              <a:t>:</a:t>
            </a:r>
            <a:br>
              <a:rPr lang="en-US" b="1" dirty="0">
                <a:solidFill>
                  <a:schemeClr val="bg1"/>
                </a:solidFill>
                <a:latin typeface="Times New Roman" panose="02020603050405020304" pitchFamily="18" charset="0"/>
                <a:cs typeface="Times New Roman" panose="02020603050405020304" pitchFamily="18" charset="0"/>
              </a:rPr>
            </a:br>
            <a:endParaRPr lang="en-IN"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It </a:t>
            </a:r>
            <a:r>
              <a:rPr lang="en-US" sz="2400" dirty="0">
                <a:solidFill>
                  <a:schemeClr val="bg1"/>
                </a:solidFill>
                <a:latin typeface="Times New Roman" panose="02020603050405020304" pitchFamily="18" charset="0"/>
                <a:cs typeface="Times New Roman" panose="02020603050405020304" pitchFamily="18" charset="0"/>
              </a:rPr>
              <a:t>is defined as tongue thrust with </a:t>
            </a:r>
            <a:r>
              <a:rPr lang="en-US" sz="2400" dirty="0">
                <a:solidFill>
                  <a:schemeClr val="accent5"/>
                </a:solidFill>
                <a:latin typeface="Times New Roman" panose="02020603050405020304" pitchFamily="18" charset="0"/>
                <a:cs typeface="Times New Roman" panose="02020603050405020304" pitchFamily="18" charset="0"/>
              </a:rPr>
              <a:t>a teeth </a:t>
            </a:r>
            <a:r>
              <a:rPr lang="en-US" sz="2400" dirty="0" smtClean="0">
                <a:solidFill>
                  <a:schemeClr val="accent5"/>
                </a:solidFill>
                <a:latin typeface="Times New Roman" panose="02020603050405020304" pitchFamily="18" charset="0"/>
                <a:cs typeface="Times New Roman" panose="02020603050405020304" pitchFamily="18" charset="0"/>
              </a:rPr>
              <a:t>apart swallow</a:t>
            </a:r>
            <a:r>
              <a:rPr lang="en-US" sz="2400" dirty="0">
                <a:solidFill>
                  <a:schemeClr val="bg1"/>
                </a:solidFill>
                <a:latin typeface="Times New Roman" panose="02020603050405020304" pitchFamily="18" charset="0"/>
                <a:cs typeface="Times New Roman" panose="02020603050405020304" pitchFamily="18" charset="0"/>
              </a:rPr>
              <a:t>. It is usually associated with </a:t>
            </a:r>
            <a:r>
              <a:rPr lang="en-US" sz="2400" dirty="0" smtClean="0">
                <a:solidFill>
                  <a:schemeClr val="bg1"/>
                </a:solidFill>
                <a:latin typeface="Times New Roman" panose="02020603050405020304" pitchFamily="18" charset="0"/>
                <a:cs typeface="Times New Roman" panose="02020603050405020304" pitchFamily="18" charset="0"/>
              </a:rPr>
              <a:t>chronic </a:t>
            </a:r>
            <a:r>
              <a:rPr lang="en-US" sz="2400" dirty="0" err="1" smtClean="0">
                <a:solidFill>
                  <a:schemeClr val="bg1"/>
                </a:solidFill>
                <a:latin typeface="Times New Roman" panose="02020603050405020304" pitchFamily="18" charset="0"/>
                <a:cs typeface="Times New Roman" panose="02020603050405020304" pitchFamily="18" charset="0"/>
              </a:rPr>
              <a:t>nasorespiratory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distress, mouth breathing, </a:t>
            </a:r>
            <a:r>
              <a:rPr lang="en-US" sz="2400" dirty="0" smtClean="0">
                <a:solidFill>
                  <a:schemeClr val="bg1"/>
                </a:solidFill>
                <a:latin typeface="Times New Roman" panose="02020603050405020304" pitchFamily="18" charset="0"/>
                <a:cs typeface="Times New Roman" panose="02020603050405020304" pitchFamily="18" charset="0"/>
              </a:rPr>
              <a:t>tonsillitis, </a:t>
            </a:r>
            <a:r>
              <a:rPr lang="en-IN" sz="2400" dirty="0" smtClean="0">
                <a:solidFill>
                  <a:schemeClr val="bg1"/>
                </a:solidFill>
                <a:latin typeface="Times New Roman" panose="02020603050405020304" pitchFamily="18" charset="0"/>
                <a:cs typeface="Times New Roman" panose="02020603050405020304" pitchFamily="18" charset="0"/>
              </a:rPr>
              <a:t>and </a:t>
            </a:r>
            <a:r>
              <a:rPr lang="en-IN" sz="2400" dirty="0">
                <a:solidFill>
                  <a:schemeClr val="bg1"/>
                </a:solidFill>
                <a:latin typeface="Times New Roman" panose="02020603050405020304" pitchFamily="18" charset="0"/>
                <a:cs typeface="Times New Roman" panose="02020603050405020304" pitchFamily="18" charset="0"/>
              </a:rPr>
              <a:t>pharyngitis.</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bg1"/>
                </a:solidFill>
                <a:latin typeface="Times New Roman" panose="02020603050405020304" pitchFamily="18" charset="0"/>
                <a:cs typeface="Times New Roman" panose="02020603050405020304" pitchFamily="18" charset="0"/>
              </a:rPr>
              <a:t>Features</a:t>
            </a:r>
            <a:br>
              <a:rPr lang="en-IN" b="1" dirty="0"/>
            </a:br>
            <a:endParaRPr lang="en-IN" dirty="0"/>
          </a:p>
        </p:txBody>
      </p:sp>
      <p:sp>
        <p:nvSpPr>
          <p:cNvPr id="3" name="Content Placeholder 2"/>
          <p:cNvSpPr>
            <a:spLocks noGrp="1"/>
          </p:cNvSpPr>
          <p:nvPr>
            <p:ph idx="1"/>
          </p:nvPr>
        </p:nvSpPr>
        <p:spPr>
          <a:xfrm>
            <a:off x="685801" y="1396181"/>
            <a:ext cx="10896599" cy="5240593"/>
          </a:xfrm>
        </p:spPr>
        <p:txBody>
          <a:bodyPr>
            <a:noAutofit/>
          </a:bodyPr>
          <a:lstStyle/>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 </a:t>
            </a:r>
            <a:r>
              <a:rPr lang="en-US" sz="2400" dirty="0">
                <a:solidFill>
                  <a:schemeClr val="bg1"/>
                </a:solidFill>
                <a:latin typeface="Times New Roman" panose="02020603050405020304" pitchFamily="18" charset="0"/>
                <a:cs typeface="Times New Roman" panose="02020603050405020304" pitchFamily="18" charset="0"/>
              </a:rPr>
              <a:t>following features are seen :</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ClrTx/>
              <a:buNone/>
            </a:pPr>
            <a:r>
              <a:rPr lang="en-US" sz="2400" dirty="0">
                <a:solidFill>
                  <a:schemeClr val="bg1"/>
                </a:solidFill>
                <a:latin typeface="Times New Roman" panose="02020603050405020304" pitchFamily="18" charset="0"/>
                <a:cs typeface="Times New Roman" panose="02020603050405020304" pitchFamily="18" charset="0"/>
              </a:rPr>
              <a:t>1. </a:t>
            </a:r>
            <a:r>
              <a:rPr lang="en-US" sz="2400" dirty="0" err="1">
                <a:solidFill>
                  <a:schemeClr val="bg1"/>
                </a:solidFill>
                <a:latin typeface="Times New Roman" panose="02020603050405020304" pitchFamily="18" charset="0"/>
                <a:cs typeface="Times New Roman" panose="02020603050405020304" pitchFamily="18" charset="0"/>
              </a:rPr>
              <a:t>Proclination</a:t>
            </a:r>
            <a:r>
              <a:rPr lang="en-US" sz="2400" dirty="0">
                <a:solidFill>
                  <a:schemeClr val="bg1"/>
                </a:solidFill>
                <a:latin typeface="Times New Roman" panose="02020603050405020304" pitchFamily="18" charset="0"/>
                <a:cs typeface="Times New Roman" panose="02020603050405020304" pitchFamily="18" charset="0"/>
              </a:rPr>
              <a:t> of anterior teeth</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ClrTx/>
              <a:buNone/>
            </a:pPr>
            <a:r>
              <a:rPr lang="en-IN" sz="2400" dirty="0">
                <a:solidFill>
                  <a:schemeClr val="bg1"/>
                </a:solidFill>
                <a:latin typeface="Times New Roman" panose="02020603050405020304" pitchFamily="18" charset="0"/>
                <a:cs typeface="Times New Roman" panose="02020603050405020304" pitchFamily="18" charset="0"/>
              </a:rPr>
              <a:t>2. </a:t>
            </a:r>
            <a:r>
              <a:rPr lang="en-IN" sz="2400" dirty="0" err="1">
                <a:solidFill>
                  <a:schemeClr val="bg1"/>
                </a:solidFill>
                <a:latin typeface="Times New Roman" panose="02020603050405020304" pitchFamily="18" charset="0"/>
                <a:cs typeface="Times New Roman" panose="02020603050405020304" pitchFamily="18" charset="0"/>
              </a:rPr>
              <a:t>Bimaxillary</a:t>
            </a:r>
            <a:r>
              <a:rPr lang="en-IN" sz="2400" dirty="0">
                <a:solidFill>
                  <a:schemeClr val="bg1"/>
                </a:solidFill>
                <a:latin typeface="Times New Roman" panose="02020603050405020304" pitchFamily="18" charset="0"/>
                <a:cs typeface="Times New Roman" panose="02020603050405020304" pitchFamily="18" charset="0"/>
              </a:rPr>
              <a:t> protrusion</a:t>
            </a:r>
            <a:endParaRPr lang="en-IN"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3. combine contractions of the lip, facial </a:t>
            </a:r>
            <a:r>
              <a:rPr lang="en-US" sz="2400" dirty="0" smtClean="0">
                <a:solidFill>
                  <a:schemeClr val="bg1"/>
                </a:solidFill>
                <a:latin typeface="Times New Roman" panose="02020603050405020304" pitchFamily="18" charset="0"/>
                <a:cs typeface="Times New Roman" panose="02020603050405020304" pitchFamily="18" charset="0"/>
              </a:rPr>
              <a:t>and </a:t>
            </a:r>
            <a:r>
              <a:rPr lang="en-IN" sz="2400" dirty="0" smtClean="0">
                <a:solidFill>
                  <a:schemeClr val="bg1"/>
                </a:solidFill>
                <a:latin typeface="Times New Roman" panose="02020603050405020304" pitchFamily="18" charset="0"/>
                <a:cs typeface="Times New Roman" panose="02020603050405020304" pitchFamily="18" charset="0"/>
              </a:rPr>
              <a:t>mentalis </a:t>
            </a:r>
            <a:r>
              <a:rPr lang="en-IN" sz="2400" dirty="0">
                <a:solidFill>
                  <a:schemeClr val="bg1"/>
                </a:solidFill>
                <a:latin typeface="Times New Roman" panose="02020603050405020304" pitchFamily="18" charset="0"/>
                <a:cs typeface="Times New Roman" panose="02020603050405020304" pitchFamily="18" charset="0"/>
              </a:rPr>
              <a:t>muscle.</a:t>
            </a:r>
            <a:endParaRPr lang="en-IN"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4</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The occlusion of teeth may be poor. </a:t>
            </a:r>
            <a:r>
              <a:rPr lang="en-US" sz="2400" dirty="0" smtClean="0">
                <a:solidFill>
                  <a:schemeClr val="bg1"/>
                </a:solidFill>
                <a:latin typeface="Times New Roman" panose="02020603050405020304" pitchFamily="18" charset="0"/>
                <a:cs typeface="Times New Roman" panose="02020603050405020304" pitchFamily="18" charset="0"/>
              </a:rPr>
              <a:t>Poor occlusal </a:t>
            </a:r>
            <a:r>
              <a:rPr lang="en-US" sz="2400" dirty="0">
                <a:solidFill>
                  <a:schemeClr val="bg1"/>
                </a:solidFill>
                <a:latin typeface="Times New Roman" panose="02020603050405020304" pitchFamily="18" charset="0"/>
                <a:cs typeface="Times New Roman" panose="02020603050405020304" pitchFamily="18" charset="0"/>
              </a:rPr>
              <a:t>fit, no firm </a:t>
            </a:r>
            <a:r>
              <a:rPr lang="en-US" sz="2400" dirty="0" err="1">
                <a:solidFill>
                  <a:schemeClr val="bg1"/>
                </a:solidFill>
                <a:latin typeface="Times New Roman" panose="02020603050405020304" pitchFamily="18" charset="0"/>
                <a:cs typeface="Times New Roman" panose="02020603050405020304" pitchFamily="18" charset="0"/>
              </a:rPr>
              <a:t>intercuspation</a:t>
            </a:r>
            <a:r>
              <a:rPr lang="en-US" sz="2400" dirty="0" smtClean="0">
                <a:solidFill>
                  <a:schemeClr val="bg1"/>
                </a:solidFill>
                <a:latin typeface="Times New Roman" panose="02020603050405020304" pitchFamily="18" charset="0"/>
                <a:cs typeface="Times New Roman" panose="02020603050405020304" pitchFamily="18" charset="0"/>
              </a:rPr>
              <a:t>.</a:t>
            </a:r>
            <a:endParaRPr lang="en-IN" sz="2400" dirty="0">
              <a:solidFill>
                <a:schemeClr val="bg1"/>
              </a:solidFill>
              <a:latin typeface="Times New Roman" panose="02020603050405020304" pitchFamily="18" charset="0"/>
              <a:cs typeface="Times New Roman" panose="02020603050405020304" pitchFamily="18" charset="0"/>
            </a:endParaRPr>
          </a:p>
          <a:p>
            <a:pPr marL="0" indent="0">
              <a:buNone/>
            </a:pPr>
            <a:r>
              <a:rPr lang="en-IN" sz="2400" dirty="0">
                <a:solidFill>
                  <a:schemeClr val="bg1"/>
                </a:solidFill>
                <a:latin typeface="Times New Roman" panose="02020603050405020304" pitchFamily="18" charset="0"/>
                <a:cs typeface="Times New Roman" panose="02020603050405020304" pitchFamily="18" charset="0"/>
              </a:rPr>
              <a:t>5</a:t>
            </a:r>
            <a:r>
              <a:rPr lang="en-IN" sz="2400" dirty="0" smtClean="0">
                <a:solidFill>
                  <a:schemeClr val="bg1"/>
                </a:solidFill>
                <a:latin typeface="Times New Roman" panose="02020603050405020304" pitchFamily="18" charset="0"/>
                <a:cs typeface="Times New Roman" panose="02020603050405020304" pitchFamily="18" charset="0"/>
              </a:rPr>
              <a:t>. </a:t>
            </a:r>
            <a:r>
              <a:rPr lang="en-IN" sz="2400" dirty="0">
                <a:solidFill>
                  <a:schemeClr val="bg1"/>
                </a:solidFill>
                <a:latin typeface="Times New Roman" panose="02020603050405020304" pitchFamily="18" charset="0"/>
                <a:cs typeface="Times New Roman" panose="02020603050405020304" pitchFamily="18" charset="0"/>
              </a:rPr>
              <a:t>Posterior </a:t>
            </a:r>
            <a:r>
              <a:rPr lang="en-IN" sz="2400" dirty="0" err="1">
                <a:solidFill>
                  <a:schemeClr val="bg1"/>
                </a:solidFill>
                <a:latin typeface="Times New Roman" panose="02020603050405020304" pitchFamily="18" charset="0"/>
                <a:cs typeface="Times New Roman" panose="02020603050405020304" pitchFamily="18" charset="0"/>
              </a:rPr>
              <a:t>crossbite</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61" y="265198"/>
            <a:ext cx="3680885" cy="1371600"/>
          </a:xfrm>
        </p:spPr>
        <p:txBody>
          <a:bodyPr/>
          <a:lstStyle/>
          <a:p>
            <a:r>
              <a:rPr lang="en-IN" dirty="0">
                <a:solidFill>
                  <a:schemeClr val="accent5"/>
                </a:solidFill>
                <a:latin typeface="Algerian" panose="04020705040A02060702" pitchFamily="82" charset="0"/>
              </a:rPr>
              <a:t>Lateral tongue thrust </a:t>
            </a:r>
            <a:endParaRPr lang="en-IN" dirty="0"/>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Some patients usually develop into a </a:t>
            </a:r>
            <a:r>
              <a:rPr lang="en-US" sz="2400" dirty="0" smtClean="0">
                <a:solidFill>
                  <a:schemeClr val="bg1"/>
                </a:solidFill>
                <a:latin typeface="Times New Roman" panose="02020603050405020304" pitchFamily="18" charset="0"/>
                <a:cs typeface="Times New Roman" panose="02020603050405020304" pitchFamily="18" charset="0"/>
              </a:rPr>
              <a:t>habit by </a:t>
            </a:r>
            <a:r>
              <a:rPr lang="en-US" sz="2400" dirty="0">
                <a:solidFill>
                  <a:schemeClr val="bg1"/>
                </a:solidFill>
                <a:latin typeface="Times New Roman" panose="02020603050405020304" pitchFamily="18" charset="0"/>
                <a:cs typeface="Times New Roman" panose="02020603050405020304" pitchFamily="18" charset="0"/>
              </a:rPr>
              <a:t>thrusting the tongue on to the lateral aspect.</a:t>
            </a:r>
            <a:endParaRPr lang="en-US" sz="2400" dirty="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Clinically lateral open bite can be seen</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It may be unilateral or </a:t>
            </a:r>
            <a:r>
              <a:rPr lang="en-US" sz="2400" dirty="0" smtClean="0">
                <a:solidFill>
                  <a:schemeClr val="bg1"/>
                </a:solidFill>
                <a:latin typeface="Times New Roman" panose="02020603050405020304" pitchFamily="18" charset="0"/>
                <a:cs typeface="Times New Roman" panose="02020603050405020304" pitchFamily="18" charset="0"/>
              </a:rPr>
              <a:t>bilateral</a:t>
            </a:r>
            <a:endParaRPr lang="en-US" sz="2400" dirty="0" smtClean="0">
              <a:solidFill>
                <a:schemeClr val="bg1"/>
              </a:solidFill>
              <a:latin typeface="Times New Roman" panose="02020603050405020304" pitchFamily="18" charset="0"/>
              <a:cs typeface="Times New Roman" panose="02020603050405020304" pitchFamily="18" charset="0"/>
            </a:endParaRPr>
          </a:p>
          <a:p>
            <a:pPr marL="0" lvl="0" indent="0" algn="r">
              <a:buClr>
                <a:prstClr val="white"/>
              </a:buClr>
              <a:buNone/>
            </a:pPr>
            <a:r>
              <a:rPr lang="en-IN" b="1" dirty="0">
                <a:solidFill>
                  <a:prstClr val="black"/>
                </a:solidFill>
              </a:rPr>
              <a:t>(TONGUE THRUST HABIT - A review .</a:t>
            </a:r>
            <a:r>
              <a:rPr lang="en-IN" dirty="0" err="1">
                <a:solidFill>
                  <a:prstClr val="black"/>
                </a:solidFill>
              </a:rPr>
              <a:t>Singaraju</a:t>
            </a:r>
            <a:r>
              <a:rPr lang="en-IN" dirty="0">
                <a:solidFill>
                  <a:prstClr val="black"/>
                </a:solidFill>
              </a:rPr>
              <a:t> </a:t>
            </a:r>
            <a:r>
              <a:rPr lang="en-IN" dirty="0" err="1">
                <a:solidFill>
                  <a:prstClr val="black"/>
                </a:solidFill>
              </a:rPr>
              <a:t>Gowri</a:t>
            </a:r>
            <a:r>
              <a:rPr lang="en-IN" dirty="0">
                <a:solidFill>
                  <a:prstClr val="black"/>
                </a:solidFill>
              </a:rPr>
              <a:t> </a:t>
            </a:r>
            <a:r>
              <a:rPr lang="en-IN" dirty="0" err="1">
                <a:solidFill>
                  <a:prstClr val="black"/>
                </a:solidFill>
              </a:rPr>
              <a:t>sankar</a:t>
            </a:r>
            <a:endParaRPr lang="en-IN" dirty="0">
              <a:solidFill>
                <a:prstClr val="black"/>
              </a:solidFill>
            </a:endParaRPr>
          </a:p>
          <a:p>
            <a:pPr marL="0" lvl="0" indent="0" algn="r">
              <a:buClr>
                <a:prstClr val="white"/>
              </a:buClr>
              <a:buNone/>
            </a:pPr>
            <a:r>
              <a:rPr lang="en-US" dirty="0">
                <a:solidFill>
                  <a:prstClr val="black"/>
                </a:solidFill>
              </a:rPr>
              <a:t>Narayana Dental College and Hospital)</a:t>
            </a:r>
            <a:endParaRPr lang="en-US" sz="2400" dirty="0">
              <a:solidFill>
                <a:prstClr val="black"/>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endParaRPr lang="en-IN" sz="24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125361" y="2384049"/>
            <a:ext cx="3680885" cy="2984364"/>
          </a:xfrm>
          <a:prstGeom prst="rect">
            <a:avLst/>
          </a:prstGeom>
        </p:spPr>
      </p:pic>
      <p:sp>
        <p:nvSpPr>
          <p:cNvPr id="4" name="Text Placeholder 3"/>
          <p:cNvSpPr>
            <a:spLocks noGrp="1"/>
          </p:cNvSpPr>
          <p:nvPr>
            <p:ph type="body" sz="half" idx="2"/>
          </p:nvPr>
        </p:nvSpPr>
        <p:spPr>
          <a:xfrm>
            <a:off x="125361" y="2384049"/>
            <a:ext cx="3680885" cy="2984364"/>
          </a:xfrm>
        </p:spPr>
        <p:txBody>
          <a:bodyPr/>
          <a:lstStyle/>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solidFill>
                <a:latin typeface="Algerian" panose="04020705040A02060702" pitchFamily="82" charset="0"/>
              </a:rPr>
              <a:t>Retained infantile swallow</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Predominant persistence of the infantile swallowing reflex after the arrival of permanent teeth.</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 tongue thrust </a:t>
            </a:r>
            <a:r>
              <a:rPr lang="en-US" sz="2400" dirty="0" err="1" smtClean="0">
                <a:solidFill>
                  <a:schemeClr val="bg1"/>
                </a:solidFill>
                <a:latin typeface="Times New Roman" panose="02020603050405020304" pitchFamily="18" charset="0"/>
                <a:cs typeface="Times New Roman" panose="02020603050405020304" pitchFamily="18" charset="0"/>
              </a:rPr>
              <a:t>stongly</a:t>
            </a:r>
            <a:r>
              <a:rPr lang="en-US" sz="2400" dirty="0" smtClean="0">
                <a:solidFill>
                  <a:schemeClr val="bg1"/>
                </a:solidFill>
                <a:latin typeface="Times New Roman" panose="02020603050405020304" pitchFamily="18" charset="0"/>
                <a:cs typeface="Times New Roman" panose="02020603050405020304" pitchFamily="18" charset="0"/>
              </a:rPr>
              <a:t> between the teeth in front and on both sides.</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Such patients may have inexpressive faces.</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Patient demonstrate very strong contraction of the lips and facial musculature.</a:t>
            </a:r>
            <a:endParaRPr lang="en-US" sz="2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31425" cy="973123"/>
          </a:xfrm>
        </p:spPr>
        <p:txBody>
          <a:bodyPr>
            <a:normAutofit/>
          </a:bodyPr>
          <a:lstStyle/>
          <a:p>
            <a:r>
              <a:rPr lang="en-IN" sz="2800" dirty="0" smtClean="0">
                <a:solidFill>
                  <a:schemeClr val="accent5"/>
                </a:solidFill>
                <a:latin typeface="Algerian" panose="04020705040A02060702" pitchFamily="82" charset="0"/>
              </a:rPr>
              <a:t>CLINICAL SIGNIFICANCE</a:t>
            </a:r>
            <a:endParaRPr lang="en-IN" sz="2800" dirty="0">
              <a:solidFill>
                <a:schemeClr val="accent5"/>
              </a:solidFill>
              <a:latin typeface="Algerian" panose="04020705040A02060702" pitchFamily="82" charset="0"/>
            </a:endParaRPr>
          </a:p>
        </p:txBody>
      </p:sp>
      <p:sp>
        <p:nvSpPr>
          <p:cNvPr id="3" name="Content Placeholder 2"/>
          <p:cNvSpPr>
            <a:spLocks noGrp="1"/>
          </p:cNvSpPr>
          <p:nvPr>
            <p:ph idx="1"/>
          </p:nvPr>
        </p:nvSpPr>
        <p:spPr>
          <a:xfrm>
            <a:off x="0" y="1126999"/>
            <a:ext cx="11744587" cy="5231856"/>
          </a:xfrm>
        </p:spPr>
        <p:txBody>
          <a:bodyPr>
            <a:normAutofit/>
          </a:bodyPr>
          <a:lstStyle/>
          <a:p>
            <a:pPr>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Often self corrected by  8 or 9 </a:t>
            </a:r>
            <a:r>
              <a:rPr lang="en-IN" sz="2400" dirty="0" err="1" smtClean="0">
                <a:solidFill>
                  <a:schemeClr val="bg1"/>
                </a:solidFill>
                <a:latin typeface="Times New Roman" panose="02020603050405020304" pitchFamily="18" charset="0"/>
                <a:cs typeface="Times New Roman" panose="02020603050405020304" pitchFamily="18" charset="0"/>
              </a:rPr>
              <a:t>yr</a:t>
            </a:r>
            <a:r>
              <a:rPr lang="en-IN" sz="2400" dirty="0" smtClean="0">
                <a:solidFill>
                  <a:schemeClr val="bg1"/>
                </a:solidFill>
                <a:latin typeface="Times New Roman" panose="02020603050405020304" pitchFamily="18" charset="0"/>
                <a:cs typeface="Times New Roman" panose="02020603050405020304" pitchFamily="18" charset="0"/>
              </a:rPr>
              <a:t> of age .</a:t>
            </a:r>
            <a:endParaRPr lang="en-IN" sz="24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Orthodontic interception is usually more successful than correction if </a:t>
            </a:r>
            <a:r>
              <a:rPr lang="en-IN" sz="2400" dirty="0" err="1" smtClean="0">
                <a:solidFill>
                  <a:schemeClr val="bg1"/>
                </a:solidFill>
                <a:latin typeface="Times New Roman" panose="02020603050405020304" pitchFamily="18" charset="0"/>
                <a:cs typeface="Times New Roman" panose="02020603050405020304" pitchFamily="18" charset="0"/>
              </a:rPr>
              <a:t>intitiated</a:t>
            </a:r>
            <a:r>
              <a:rPr lang="en-IN" sz="2400" dirty="0" smtClean="0">
                <a:solidFill>
                  <a:schemeClr val="bg1"/>
                </a:solidFill>
                <a:latin typeface="Times New Roman" panose="02020603050405020304" pitchFamily="18" charset="0"/>
                <a:cs typeface="Times New Roman" panose="02020603050405020304" pitchFamily="18" charset="0"/>
              </a:rPr>
              <a:t> during the early mixed dentition.</a:t>
            </a:r>
            <a:endParaRPr lang="en-IN" sz="24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Treatment is generally not recommended when tongue thrust is present without malocclusion or speech problem.</a:t>
            </a:r>
            <a:endParaRPr lang="en-IN" sz="2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60" y="270700"/>
            <a:ext cx="3680885" cy="1371600"/>
          </a:xfrm>
        </p:spPr>
        <p:txBody>
          <a:bodyPr/>
          <a:lstStyle/>
          <a:p>
            <a:r>
              <a:rPr lang="en-US" dirty="0" smtClean="0">
                <a:solidFill>
                  <a:srgbClr val="FFC000"/>
                </a:solidFill>
                <a:latin typeface="Algerian" panose="04020705040A02060702" pitchFamily="82" charset="0"/>
              </a:rPr>
              <a:t>SUCKING HABITS</a:t>
            </a:r>
            <a:endParaRPr lang="en-IN" dirty="0">
              <a:solidFill>
                <a:srgbClr val="FFC000"/>
              </a:solidFill>
              <a:latin typeface="Algerian" panose="04020705040A02060702" pitchFamily="82" charset="0"/>
            </a:endParaRPr>
          </a:p>
        </p:txBody>
      </p:sp>
      <p:sp>
        <p:nvSpPr>
          <p:cNvPr id="3" name="Content Placeholder 2"/>
          <p:cNvSpPr>
            <a:spLocks noGrp="1"/>
          </p:cNvSpPr>
          <p:nvPr>
            <p:ph idx="1"/>
          </p:nvPr>
        </p:nvSpPr>
        <p:spPr>
          <a:xfrm>
            <a:off x="4648201" y="609600"/>
            <a:ext cx="7337322" cy="5702709"/>
          </a:xfrm>
        </p:spPr>
        <p:txBody>
          <a:bodyPr>
            <a:normAutofit/>
          </a:bodyPr>
          <a:lstStyle/>
          <a:p>
            <a:pPr>
              <a:buClrTx/>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Thumb sucking is a behavior that can be grouped under a list of habits known as non–nutritive sucking </a:t>
            </a:r>
            <a:r>
              <a:rPr lang="en-US" sz="2400" dirty="0" smtClean="0">
                <a:solidFill>
                  <a:schemeClr val="bg1"/>
                </a:solidFill>
                <a:latin typeface="Times New Roman" panose="02020603050405020304" pitchFamily="18" charset="0"/>
                <a:cs typeface="Times New Roman" panose="02020603050405020304" pitchFamily="18" charset="0"/>
              </a:rPr>
              <a:t>habits.</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Non-nutritive sucking habits are common in young children, and as they grow older, they tend to stop them. In most cases, this habit ceases spontaneously between 2 and 4 years of age</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Foster(1982</a:t>
            </a:r>
            <a:r>
              <a:rPr lang="en-US" sz="2400" dirty="0">
                <a:solidFill>
                  <a:schemeClr val="bg1"/>
                </a:solidFill>
                <a:latin typeface="Times New Roman" panose="02020603050405020304" pitchFamily="18" charset="0"/>
                <a:cs typeface="Times New Roman" panose="02020603050405020304" pitchFamily="18" charset="0"/>
              </a:rPr>
              <a:t>): The term digit sucking is synonymous </a:t>
            </a:r>
            <a:r>
              <a:rPr lang="en-US" sz="2400" dirty="0" smtClean="0">
                <a:solidFill>
                  <a:schemeClr val="bg1"/>
                </a:solidFill>
                <a:latin typeface="Times New Roman" panose="02020603050405020304" pitchFamily="18" charset="0"/>
                <a:cs typeface="Times New Roman" panose="02020603050405020304" pitchFamily="18" charset="0"/>
              </a:rPr>
              <a:t>with finger </a:t>
            </a:r>
            <a:r>
              <a:rPr lang="en-US" sz="2400" dirty="0">
                <a:solidFill>
                  <a:schemeClr val="bg1"/>
                </a:solidFill>
                <a:latin typeface="Times New Roman" panose="02020603050405020304" pitchFamily="18" charset="0"/>
                <a:cs typeface="Times New Roman" panose="02020603050405020304" pitchFamily="18" charset="0"/>
              </a:rPr>
              <a:t>sucking or thumb sucking. It is defined as the </a:t>
            </a:r>
            <a:r>
              <a:rPr lang="en-US" sz="2400" dirty="0" smtClean="0">
                <a:solidFill>
                  <a:schemeClr val="bg1"/>
                </a:solidFill>
                <a:latin typeface="Times New Roman" panose="02020603050405020304" pitchFamily="18" charset="0"/>
                <a:cs typeface="Times New Roman" panose="02020603050405020304" pitchFamily="18" charset="0"/>
              </a:rPr>
              <a:t>placement of </a:t>
            </a:r>
            <a:r>
              <a:rPr lang="en-US" sz="2400" dirty="0">
                <a:solidFill>
                  <a:schemeClr val="bg1"/>
                </a:solidFill>
                <a:latin typeface="Times New Roman" panose="02020603050405020304" pitchFamily="18" charset="0"/>
                <a:cs typeface="Times New Roman" panose="02020603050405020304" pitchFamily="18" charset="0"/>
              </a:rPr>
              <a:t>the thumb or one or more fingers in various depths into </a:t>
            </a:r>
            <a:r>
              <a:rPr lang="en-US" sz="2400" dirty="0" smtClean="0">
                <a:solidFill>
                  <a:schemeClr val="bg1"/>
                </a:solidFill>
                <a:latin typeface="Times New Roman" panose="02020603050405020304" pitchFamily="18" charset="0"/>
                <a:cs typeface="Times New Roman" panose="02020603050405020304" pitchFamily="18" charset="0"/>
              </a:rPr>
              <a:t>the mouth.(</a:t>
            </a:r>
            <a:r>
              <a:rPr lang="en-US" b="1" dirty="0">
                <a:solidFill>
                  <a:schemeClr val="bg1"/>
                </a:solidFill>
              </a:rPr>
              <a:t>Journal of Dental &amp; Oro-facial Research Vol 10 Issue 2 Jul-Dec 2014 </a:t>
            </a:r>
            <a:r>
              <a:rPr lang="en-US" b="1" dirty="0" smtClean="0">
                <a:solidFill>
                  <a:schemeClr val="bg1"/>
                </a:solidFill>
              </a:rPr>
              <a:t>)</a:t>
            </a:r>
            <a:endParaRPr lang="en-IN" sz="2400" dirty="0">
              <a:solidFill>
                <a:schemeClr val="bg1"/>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176170" y="2063692"/>
            <a:ext cx="4190516" cy="3211041"/>
          </a:xfrm>
        </p:spPr>
        <p:txBody>
          <a:bodyPr/>
          <a:lstStyle/>
          <a:p>
            <a:endParaRPr lang="en-IN" dirty="0"/>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170" y="2063692"/>
            <a:ext cx="4190516" cy="3211041"/>
          </a:xfrm>
          <a:prstGeom prst="rect">
            <a:avLst/>
          </a:prstGeom>
        </p:spPr>
      </p:pic>
      <p:sp>
        <p:nvSpPr>
          <p:cNvPr id="5" name="Rectangle 4"/>
          <p:cNvSpPr/>
          <p:nvPr/>
        </p:nvSpPr>
        <p:spPr>
          <a:xfrm>
            <a:off x="4847304" y="3593689"/>
            <a:ext cx="6528620" cy="363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a:solidFill>
                  <a:srgbClr val="000000"/>
                </a:solidFill>
                <a:latin typeface="Times New Roman" panose="02020603050405020304" pitchFamily="18" charset="0"/>
                <a:cs typeface="Times New Roman" panose="02020603050405020304" pitchFamily="18" charset="0"/>
              </a:rPr>
              <a:t>(Thumb Suck</a:t>
            </a:r>
            <a:r>
              <a:rPr lang="en-IN" b="1">
                <a:solidFill>
                  <a:srgbClr val="000000"/>
                </a:solidFill>
                <a:latin typeface="Times New Roman" panose="02020603050405020304" pitchFamily="18" charset="0"/>
                <a:cs typeface="Times New Roman" panose="02020603050405020304" pitchFamily="18" charset="0"/>
              </a:rPr>
              <a:t>ing.</a:t>
            </a:r>
            <a:r>
              <a:rPr lang="en-IN">
                <a:solidFill>
                  <a:srgbClr val="000000"/>
                </a:solidFill>
                <a:latin typeface="Times New Roman" panose="02020603050405020304" pitchFamily="18" charset="0"/>
                <a:cs typeface="Times New Roman" panose="02020603050405020304" pitchFamily="18" charset="0"/>
              </a:rPr>
              <a:t>Denisse Staufert Gutierrez; Paola Carugno)</a:t>
            </a:r>
            <a:endParaRPr lang="en-IN"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latin typeface="Algerian" panose="04020705040A02060702" pitchFamily="82" charset="0"/>
              </a:rPr>
              <a:t>INTRODUCTION</a:t>
            </a:r>
            <a:endParaRPr lang="en-IN" dirty="0">
              <a:solidFill>
                <a:schemeClr val="accent5"/>
              </a:solidFill>
              <a:latin typeface="Algerian" panose="04020705040A02060702" pitchFamily="82" charset="0"/>
            </a:endParaRPr>
          </a:p>
        </p:txBody>
      </p:sp>
      <p:sp>
        <p:nvSpPr>
          <p:cNvPr id="3" name="Content Placeholder 2"/>
          <p:cNvSpPr>
            <a:spLocks noGrp="1"/>
          </p:cNvSpPr>
          <p:nvPr>
            <p:ph idx="1"/>
          </p:nvPr>
        </p:nvSpPr>
        <p:spPr/>
        <p:txBody>
          <a:bodyPr>
            <a:normAutofit/>
          </a:bodyPr>
          <a:lstStyle/>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 orofacial skeletal and dental development are totally linked with the development of orofacial functions.</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 orofacial neuromuscular components in a newborn primarily function for fulfillment of the most basic needs of feeding, maintenance of the airway and gratification of emotional needs.</a:t>
            </a:r>
            <a:endParaRPr lang="en-US" sz="2400"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0" y="0"/>
            <a:ext cx="10131425" cy="1456267"/>
          </a:xfrm>
        </p:spPr>
        <p:txBody>
          <a:bodyPr/>
          <a:lstStyle/>
          <a:p>
            <a:r>
              <a:rPr lang="en-US" dirty="0" smtClean="0">
                <a:solidFill>
                  <a:srgbClr val="FFC000"/>
                </a:solidFill>
                <a:latin typeface="Algerian" panose="04020705040A02060702" pitchFamily="82" charset="0"/>
              </a:rPr>
              <a:t>Sucking habits</a:t>
            </a:r>
            <a:endParaRPr lang="en-IN" dirty="0">
              <a:solidFill>
                <a:srgbClr val="FFC000"/>
              </a:solidFill>
              <a:latin typeface="Algerian" panose="04020705040A02060702" pitchFamily="82" charset="0"/>
            </a:endParaRPr>
          </a:p>
        </p:txBody>
      </p:sp>
      <p:sp>
        <p:nvSpPr>
          <p:cNvPr id="3" name="Content Placeholder 2"/>
          <p:cNvSpPr>
            <a:spLocks noGrp="1"/>
          </p:cNvSpPr>
          <p:nvPr>
            <p:ph idx="1"/>
          </p:nvPr>
        </p:nvSpPr>
        <p:spPr>
          <a:xfrm>
            <a:off x="9940" y="1272209"/>
            <a:ext cx="11773893" cy="5311471"/>
          </a:xfrm>
        </p:spPr>
        <p:txBody>
          <a:bodyPr>
            <a:normAutofit/>
          </a:bodyPr>
          <a:lstStyle/>
          <a:p>
            <a:pPr>
              <a:buFont typeface="Wingdings" panose="05000000000000000000" pitchFamily="2" charset="2"/>
              <a:buChar char="v"/>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continuation of non-nutritive habits beyond 4-5 years greatly hinders the development of normal orofacial function.</a:t>
            </a:r>
            <a:endParaRPr lang="en-US" sz="24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400" dirty="0" smtClean="0">
                <a:solidFill>
                  <a:schemeClr val="bg1"/>
                </a:solidFill>
                <a:latin typeface="Times New Roman" panose="02020603050405020304" pitchFamily="18" charset="0"/>
                <a:cs typeface="Times New Roman" panose="02020603050405020304" pitchFamily="18" charset="0"/>
              </a:rPr>
              <a:t>During finger sucking, mouth remains open, tongue is positioned forward and low in mouth, and abnormal pressure is generated by the contraction of the cheek muscles which causes imbalance in the intraoral force system.</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193" y="107881"/>
            <a:ext cx="3680885" cy="1371600"/>
          </a:xfrm>
        </p:spPr>
        <p:txBody>
          <a:bodyPr>
            <a:normAutofit/>
          </a:bodyPr>
          <a:lstStyle/>
          <a:p>
            <a:r>
              <a:rPr lang="en-IN" sz="3200" dirty="0" smtClean="0">
                <a:solidFill>
                  <a:schemeClr val="accent5"/>
                </a:solidFill>
                <a:latin typeface="Algerian" panose="04020705040A02060702" pitchFamily="82" charset="0"/>
              </a:rPr>
              <a:t>Types of thumb sucking</a:t>
            </a:r>
            <a:endParaRPr lang="en-IN" sz="3200" dirty="0">
              <a:solidFill>
                <a:schemeClr val="accent5"/>
              </a:solidFill>
              <a:latin typeface="Algerian" panose="04020705040A02060702" pitchFamily="82" charset="0"/>
            </a:endParaRPr>
          </a:p>
        </p:txBody>
      </p:sp>
      <p:sp>
        <p:nvSpPr>
          <p:cNvPr id="6" name="Content Placeholder 5"/>
          <p:cNvSpPr>
            <a:spLocks noGrp="1"/>
          </p:cNvSpPr>
          <p:nvPr>
            <p:ph idx="1"/>
          </p:nvPr>
        </p:nvSpPr>
        <p:spPr/>
        <p:txBody>
          <a:bodyPr>
            <a:normAutofit fontScale="92500"/>
          </a:bodyPr>
          <a:lstStyle/>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According to </a:t>
            </a:r>
            <a:r>
              <a:rPr lang="en-IN" sz="2400" dirty="0" err="1" smtClean="0">
                <a:solidFill>
                  <a:schemeClr val="bg1"/>
                </a:solidFill>
                <a:latin typeface="Times New Roman" panose="02020603050405020304" pitchFamily="18" charset="0"/>
                <a:cs typeface="Times New Roman" panose="02020603050405020304" pitchFamily="18" charset="0"/>
              </a:rPr>
              <a:t>subtelny</a:t>
            </a:r>
            <a:r>
              <a:rPr lang="en-IN" sz="2400" dirty="0" smtClean="0">
                <a:solidFill>
                  <a:schemeClr val="bg1"/>
                </a:solidFill>
                <a:latin typeface="Times New Roman" panose="02020603050405020304" pitchFamily="18" charset="0"/>
                <a:cs typeface="Times New Roman" panose="02020603050405020304" pitchFamily="18" charset="0"/>
              </a:rPr>
              <a:t>(1973)</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Type a : whole digit is placed inside the mouth with the pad of thumb pressing over the palate, while at the same time maxillary and mandibular  oral contact is present.</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Type b : thumb is placed into the oral cavity  and at the same time maxillary and mandibular contact is maintained.</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Type c: thumb is placed into the oral cavity and contacts hard palate and maxillary incisors, but there is no contact with mandibular teeth.</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Type d: only a little portion of the thumb is placed into the mouth.</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IN" sz="2400" dirty="0">
              <a:latin typeface="Algerian" panose="04020705040A02060702" pitchFamily="82" charset="0"/>
            </a:endParaRPr>
          </a:p>
        </p:txBody>
      </p:sp>
      <p:sp>
        <p:nvSpPr>
          <p:cNvPr id="2" name="Text Placeholder 1"/>
          <p:cNvSpPr>
            <a:spLocks noGrp="1"/>
          </p:cNvSpPr>
          <p:nvPr>
            <p:ph type="body" sz="half" idx="2"/>
          </p:nvPr>
        </p:nvSpPr>
        <p:spPr>
          <a:xfrm>
            <a:off x="282677" y="1406013"/>
            <a:ext cx="4171336" cy="4807974"/>
          </a:xfrm>
        </p:spPr>
        <p:txBody>
          <a:bodyPr/>
          <a:lstStyle/>
          <a:p>
            <a:endParaRPr lang="en-IN"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517" y="1406013"/>
            <a:ext cx="4171336" cy="480797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4" y="88217"/>
            <a:ext cx="3680885" cy="1371600"/>
          </a:xfrm>
        </p:spPr>
        <p:txBody>
          <a:bodyPr>
            <a:normAutofit/>
          </a:bodyPr>
          <a:lstStyle/>
          <a:p>
            <a:r>
              <a:rPr lang="en-US" sz="3200" dirty="0" smtClean="0">
                <a:solidFill>
                  <a:schemeClr val="accent5"/>
                </a:solidFill>
                <a:latin typeface="Algerian" panose="04020705040A02060702" pitchFamily="82" charset="0"/>
              </a:rPr>
              <a:t>Clinical finding</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p:txBody>
          <a:bodyPr>
            <a:normAutofit/>
          </a:bodyPr>
          <a:lstStyle/>
          <a:p>
            <a:pPr marL="0" indent="0">
              <a:buNone/>
            </a:pPr>
            <a:r>
              <a:rPr lang="en-US" sz="2400" dirty="0">
                <a:solidFill>
                  <a:schemeClr val="bg1"/>
                </a:solidFill>
                <a:latin typeface="Times New Roman" panose="02020603050405020304" pitchFamily="18" charset="0"/>
                <a:cs typeface="Times New Roman" panose="02020603050405020304" pitchFamily="18" charset="0"/>
              </a:rPr>
              <a:t>Johnson and </a:t>
            </a:r>
            <a:r>
              <a:rPr lang="en-US" sz="2400" dirty="0" smtClean="0">
                <a:solidFill>
                  <a:schemeClr val="bg1"/>
                </a:solidFill>
                <a:latin typeface="Times New Roman" panose="02020603050405020304" pitchFamily="18" charset="0"/>
                <a:cs typeface="Times New Roman" panose="02020603050405020304" pitchFamily="18" charset="0"/>
              </a:rPr>
              <a:t>Larson </a:t>
            </a:r>
            <a:r>
              <a:rPr lang="en-US" sz="2400" dirty="0">
                <a:solidFill>
                  <a:schemeClr val="bg1"/>
                </a:solidFill>
                <a:latin typeface="Times New Roman" panose="02020603050405020304" pitchFamily="18" charset="0"/>
                <a:cs typeface="Times New Roman" panose="02020603050405020304" pitchFamily="18" charset="0"/>
              </a:rPr>
              <a:t>in an extensive review, noted that malocclusions produced by prolonged thumb sucking habits are characterized </a:t>
            </a:r>
            <a:r>
              <a:rPr lang="en-US" sz="2400" dirty="0" smtClean="0">
                <a:solidFill>
                  <a:schemeClr val="bg1"/>
                </a:solidFill>
                <a:latin typeface="Times New Roman" panose="02020603050405020304" pitchFamily="18" charset="0"/>
                <a:cs typeface="Times New Roman" panose="02020603050405020304" pitchFamily="18" charset="0"/>
              </a:rPr>
              <a:t>by</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anterior open bites</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labial inclination of the maxillary incisors</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an increase in </a:t>
            </a:r>
            <a:r>
              <a:rPr lang="en-US" sz="2400" dirty="0" smtClean="0">
                <a:solidFill>
                  <a:schemeClr val="bg1"/>
                </a:solidFill>
                <a:latin typeface="Times New Roman" panose="02020603050405020304" pitchFamily="18" charset="0"/>
                <a:cs typeface="Times New Roman" panose="02020603050405020304" pitchFamily="18" charset="0"/>
              </a:rPr>
              <a:t>overjet</a:t>
            </a:r>
            <a:endParaRPr lang="en-US" sz="2400" dirty="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spacing of the maxillary incisors as shown in Figure </a:t>
            </a:r>
            <a:endParaRPr lang="en-US" sz="2400" dirty="0" smtClean="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0" y="1823610"/>
            <a:ext cx="4522839" cy="3310359"/>
          </a:xfrm>
          <a:prstGeom prst="rect">
            <a:avLst/>
          </a:prstGeom>
        </p:spPr>
      </p:pic>
      <p:sp>
        <p:nvSpPr>
          <p:cNvPr id="4" name="Text Placeholder 3"/>
          <p:cNvSpPr>
            <a:spLocks noGrp="1"/>
          </p:cNvSpPr>
          <p:nvPr>
            <p:ph type="body" sz="half" idx="2"/>
          </p:nvPr>
        </p:nvSpPr>
        <p:spPr>
          <a:xfrm>
            <a:off x="0" y="1823610"/>
            <a:ext cx="4522839" cy="3310359"/>
          </a:xfrm>
        </p:spPr>
        <p:txBody>
          <a:bodyPr/>
          <a:lstStyle/>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131425" cy="1082180"/>
          </a:xfrm>
        </p:spPr>
        <p:txBody>
          <a:bodyPr>
            <a:normAutofit/>
          </a:bodyPr>
          <a:lstStyle/>
          <a:p>
            <a:r>
              <a:rPr lang="en-US" sz="3200" dirty="0" smtClean="0">
                <a:solidFill>
                  <a:schemeClr val="accent5"/>
                </a:solidFill>
                <a:latin typeface="Algerian" panose="04020705040A02060702" pitchFamily="82" charset="0"/>
              </a:rPr>
              <a:t>Clinical association</a:t>
            </a:r>
            <a:endParaRPr lang="en-IN" sz="3200" dirty="0">
              <a:solidFill>
                <a:schemeClr val="accent5"/>
              </a:solidFill>
              <a:latin typeface="Algerian" panose="04020705040A02060702" pitchFamily="82" charset="0"/>
            </a:endParaRPr>
          </a:p>
        </p:txBody>
      </p:sp>
      <p:sp>
        <p:nvSpPr>
          <p:cNvPr id="3" name="Content Placeholder 2"/>
          <p:cNvSpPr>
            <a:spLocks noGrp="1"/>
          </p:cNvSpPr>
          <p:nvPr>
            <p:ph idx="1"/>
          </p:nvPr>
        </p:nvSpPr>
        <p:spPr>
          <a:xfrm>
            <a:off x="90182" y="1127000"/>
            <a:ext cx="11788629" cy="5332523"/>
          </a:xfrm>
        </p:spPr>
        <p:txBody>
          <a:bodyPr>
            <a:normAutofit/>
          </a:bodyPr>
          <a:lstStyle/>
          <a:p>
            <a:pPr marL="0" indent="0">
              <a:buNone/>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Other maxillary changes </a:t>
            </a:r>
            <a:r>
              <a:rPr lang="en-US" sz="2400" dirty="0" smtClean="0">
                <a:solidFill>
                  <a:schemeClr val="bg1"/>
                </a:solidFill>
                <a:latin typeface="Times New Roman" panose="02020603050405020304" pitchFamily="18" charset="0"/>
                <a:cs typeface="Times New Roman" panose="02020603050405020304" pitchFamily="18" charset="0"/>
              </a:rPr>
              <a:t>include:</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an increase in arch </a:t>
            </a:r>
            <a:r>
              <a:rPr lang="en-US" sz="2400" dirty="0" smtClean="0">
                <a:solidFill>
                  <a:schemeClr val="bg1"/>
                </a:solidFill>
                <a:latin typeface="Times New Roman" panose="02020603050405020304" pitchFamily="18" charset="0"/>
                <a:cs typeface="Times New Roman" panose="02020603050405020304" pitchFamily="18" charset="0"/>
              </a:rPr>
              <a:t>depth</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anterior displacement of the </a:t>
            </a:r>
            <a:r>
              <a:rPr lang="en-US" sz="2400" dirty="0" smtClean="0">
                <a:solidFill>
                  <a:schemeClr val="bg1"/>
                </a:solidFill>
                <a:latin typeface="Times New Roman" panose="02020603050405020304" pitchFamily="18" charset="0"/>
                <a:cs typeface="Times New Roman" panose="02020603050405020304" pitchFamily="18" charset="0"/>
              </a:rPr>
              <a:t>maxilla,</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high </a:t>
            </a:r>
            <a:r>
              <a:rPr lang="en-US" sz="2400" dirty="0">
                <a:solidFill>
                  <a:schemeClr val="bg1"/>
                </a:solidFill>
                <a:latin typeface="Times New Roman" panose="02020603050405020304" pitchFamily="18" charset="0"/>
                <a:cs typeface="Times New Roman" panose="02020603050405020304" pitchFamily="18" charset="0"/>
              </a:rPr>
              <a:t>palatal vaults, and narrowing of the inter-canine and inter-molar arch widths. </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Class </a:t>
            </a:r>
            <a:r>
              <a:rPr lang="en-US" sz="2400" dirty="0">
                <a:solidFill>
                  <a:schemeClr val="bg1"/>
                </a:solidFill>
                <a:latin typeface="Times New Roman" panose="02020603050405020304" pitchFamily="18" charset="0"/>
                <a:cs typeface="Times New Roman" panose="02020603050405020304" pitchFamily="18" charset="0"/>
              </a:rPr>
              <a:t>II canine and molar relationships and posterior cross bites have been observed in thumb-sucking </a:t>
            </a:r>
            <a:r>
              <a:rPr lang="en-US" sz="2400" dirty="0" smtClean="0">
                <a:solidFill>
                  <a:schemeClr val="bg1"/>
                </a:solidFill>
                <a:latin typeface="Times New Roman" panose="02020603050405020304" pitchFamily="18" charset="0"/>
                <a:cs typeface="Times New Roman" panose="02020603050405020304" pitchFamily="18" charset="0"/>
              </a:rPr>
              <a:t>individuals.</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In the mandible increases in inter-canine arch widths have been detected, and the incisors may be </a:t>
            </a:r>
            <a:r>
              <a:rPr lang="en-US" sz="2400" dirty="0" err="1">
                <a:solidFill>
                  <a:schemeClr val="bg1"/>
                </a:solidFill>
                <a:latin typeface="Times New Roman" panose="02020603050405020304" pitchFamily="18" charset="0"/>
                <a:cs typeface="Times New Roman" panose="02020603050405020304" pitchFamily="18" charset="0"/>
              </a:rPr>
              <a:t>labially</a:t>
            </a:r>
            <a:r>
              <a:rPr lang="en-US" sz="2400" dirty="0">
                <a:solidFill>
                  <a:schemeClr val="bg1"/>
                </a:solidFill>
                <a:latin typeface="Times New Roman" panose="02020603050405020304" pitchFamily="18" charset="0"/>
                <a:cs typeface="Times New Roman" panose="02020603050405020304" pitchFamily="18" charset="0"/>
              </a:rPr>
              <a:t> or </a:t>
            </a:r>
            <a:r>
              <a:rPr lang="en-US" sz="2400" dirty="0" err="1">
                <a:solidFill>
                  <a:schemeClr val="bg1"/>
                </a:solidFill>
                <a:latin typeface="Times New Roman" panose="02020603050405020304" pitchFamily="18" charset="0"/>
                <a:cs typeface="Times New Roman" panose="02020603050405020304" pitchFamily="18" charset="0"/>
              </a:rPr>
              <a:t>lingually</a:t>
            </a:r>
            <a:r>
              <a:rPr lang="en-US" sz="2400" dirty="0">
                <a:solidFill>
                  <a:schemeClr val="bg1"/>
                </a:solidFill>
                <a:latin typeface="Times New Roman" panose="02020603050405020304" pitchFamily="18" charset="0"/>
                <a:cs typeface="Times New Roman" panose="02020603050405020304" pitchFamily="18" charset="0"/>
              </a:rPr>
              <a:t> inclined. </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400" dirty="0">
              <a:latin typeface="Algerian" panose="04020705040A02060702" pitchFamily="8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15" y="119698"/>
            <a:ext cx="3680885" cy="752757"/>
          </a:xfrm>
        </p:spPr>
        <p:txBody>
          <a:bodyPr/>
          <a:lstStyle/>
          <a:p>
            <a:r>
              <a:rPr lang="en-US" sz="3600" cap="none" dirty="0">
                <a:ln>
                  <a:noFill/>
                </a:ln>
                <a:solidFill>
                  <a:srgbClr val="FFC000"/>
                </a:solidFill>
                <a:latin typeface="Algerian" panose="04020705040A02060702" pitchFamily="82" charset="0"/>
              </a:rPr>
              <a:t>SPEECH</a:t>
            </a:r>
            <a:endParaRPr lang="en-IN" dirty="0"/>
          </a:p>
        </p:txBody>
      </p:sp>
      <p:sp>
        <p:nvSpPr>
          <p:cNvPr id="5" name="Content Placeholder 4"/>
          <p:cNvSpPr>
            <a:spLocks noGrp="1"/>
          </p:cNvSpPr>
          <p:nvPr>
            <p:ph idx="1"/>
          </p:nvPr>
        </p:nvSpPr>
        <p:spPr/>
        <p:txBody>
          <a:bodyPr>
            <a:normAutofit/>
          </a:bodyPr>
          <a:lstStyle/>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Speech unlike other orofacial functions like respiration, deglutition is a learned activity.</a:t>
            </a:r>
            <a:endParaRPr lang="en-IN"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One of the key features is the low placement of larynx in human beings which enables the human vocal tract to achieve optimal resonance to produce different sound.</a:t>
            </a:r>
            <a:endParaRPr lang="en-IN" sz="2400" dirty="0">
              <a:solidFill>
                <a:schemeClr val="bg1"/>
              </a:solidFill>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a:xfrm>
            <a:off x="199238" y="1684245"/>
            <a:ext cx="3680885" cy="1828800"/>
          </a:xfrm>
        </p:spPr>
        <p:txBody>
          <a:bodyPr/>
          <a:lstStyle/>
          <a:p>
            <a:endParaRPr lang="en-IN"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238" y="1684245"/>
            <a:ext cx="3680885" cy="1828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0131425" cy="536895"/>
          </a:xfrm>
        </p:spPr>
        <p:txBody>
          <a:bodyPr>
            <a:normAutofit fontScale="90000"/>
          </a:bodyPr>
          <a:lstStyle/>
          <a:p>
            <a:endParaRPr lang="en-IN"/>
          </a:p>
        </p:txBody>
      </p:sp>
      <p:sp>
        <p:nvSpPr>
          <p:cNvPr id="6" name="Content Placeholder 5"/>
          <p:cNvSpPr>
            <a:spLocks noGrp="1"/>
          </p:cNvSpPr>
          <p:nvPr>
            <p:ph idx="1"/>
          </p:nvPr>
        </p:nvSpPr>
        <p:spPr>
          <a:xfrm>
            <a:off x="81794" y="757883"/>
            <a:ext cx="10865839" cy="5131189"/>
          </a:xfrm>
        </p:spPr>
        <p:txBody>
          <a:bodyPr/>
          <a:lstStyle/>
          <a:p>
            <a:pPr marL="228600" lvl="0" indent="-228600" defTabSz="914400">
              <a:lnSpc>
                <a:spcPct val="90000"/>
              </a:lnSpc>
              <a:spcBef>
                <a:spcPts val="1000"/>
              </a:spcBef>
              <a:spcAft>
                <a:spcPts val="0"/>
              </a:spcAft>
              <a:buClrTx/>
              <a:buSz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First speech sound are bilabial sound /m/, /p/, /b/.</a:t>
            </a:r>
            <a:endParaRPr lang="en-US" sz="2400" dirty="0" smtClean="0">
              <a:solidFill>
                <a:schemeClr val="bg1"/>
              </a:solidFill>
              <a:latin typeface="Times New Roman" panose="02020603050405020304" pitchFamily="18" charset="0"/>
              <a:cs typeface="Times New Roman" panose="02020603050405020304" pitchFamily="18" charset="0"/>
            </a:endParaRPr>
          </a:p>
          <a:p>
            <a:pPr marL="228600" lvl="0" indent="-228600" defTabSz="914400">
              <a:lnSpc>
                <a:spcPct val="90000"/>
              </a:lnSpc>
              <a:spcBef>
                <a:spcPts val="1000"/>
              </a:spcBef>
              <a:spcAft>
                <a:spcPts val="0"/>
              </a:spcAft>
              <a:buClrTx/>
              <a:buSz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Tongue tip consonants appear /t/, /d/.</a:t>
            </a:r>
            <a:endParaRPr lang="en-US" sz="2400" dirty="0" smtClean="0">
              <a:solidFill>
                <a:schemeClr val="bg1"/>
              </a:solidFill>
              <a:latin typeface="Times New Roman" panose="02020603050405020304" pitchFamily="18" charset="0"/>
              <a:cs typeface="Times New Roman" panose="02020603050405020304" pitchFamily="18" charset="0"/>
            </a:endParaRPr>
          </a:p>
          <a:p>
            <a:pPr marL="228600" lvl="0" indent="-228600" defTabSz="914400">
              <a:lnSpc>
                <a:spcPct val="90000"/>
              </a:lnSpc>
              <a:spcBef>
                <a:spcPts val="1000"/>
              </a:spcBef>
              <a:spcAft>
                <a:spcPts val="0"/>
              </a:spcAft>
              <a:buClrTx/>
              <a:buSz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 sibilant sounds /s/, /z/, come later and the last speech sound,/r/, which requires precise positioning of posterior tongue, often is not acquired until 4 or 5.</a:t>
            </a:r>
            <a:endParaRPr lang="en-IN"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latin typeface="Times New Roman" panose="02020603050405020304" pitchFamily="18" charset="0"/>
                <a:cs typeface="Times New Roman" panose="02020603050405020304" pitchFamily="18" charset="0"/>
              </a:rPr>
              <a:t>Clinical significance</a:t>
            </a:r>
            <a:endParaRPr lang="en-IN"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Orthodontic treatment isn’t a magical cure for all speech challenges. However, for people working to correct speech disorders, orthodontics can offer life-changing solutions. And the advantages of orthodontic treatment are not limited to speech therapy alone.</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64" y="176707"/>
            <a:ext cx="3680885" cy="1371600"/>
          </a:xfrm>
        </p:spPr>
        <p:txBody>
          <a:bodyPr/>
          <a:lstStyle/>
          <a:p>
            <a:r>
              <a:rPr lang="en-US" dirty="0" smtClean="0">
                <a:solidFill>
                  <a:schemeClr val="accent5"/>
                </a:solidFill>
                <a:latin typeface="Times New Roman" panose="02020603050405020304" pitchFamily="18" charset="0"/>
                <a:cs typeface="Times New Roman" panose="02020603050405020304" pitchFamily="18" charset="0"/>
              </a:rPr>
              <a:t>Chewing pattern</a:t>
            </a:r>
            <a:endParaRPr lang="en-IN" dirty="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An adult typically open straight down, then moves the jaw laterally and brings the teeth into contact.</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A child moves the jaw laterally on opening.</a:t>
            </a:r>
            <a:endParaRPr lang="en-US"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 transition from the juvenile to adult chewing pattern appears to develop in conjugation with eruption of the permanent canines, at about 12.</a:t>
            </a:r>
            <a:endParaRPr lang="en-IN" sz="2400" dirty="0">
              <a:solidFill>
                <a:schemeClr val="bg1"/>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95864" y="1980927"/>
            <a:ext cx="4338484" cy="3810274"/>
          </a:xfrm>
        </p:spPr>
        <p:txBody>
          <a:bodyPr/>
          <a:lstStyle/>
          <a:p>
            <a:endParaRPr lang="en-IN"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927" y="1980926"/>
            <a:ext cx="4327421" cy="391187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latin typeface="Times New Roman" panose="02020603050405020304" pitchFamily="18" charset="0"/>
                <a:cs typeface="Times New Roman" panose="02020603050405020304" pitchFamily="18" charset="0"/>
              </a:rPr>
              <a:t>Clinical significance</a:t>
            </a:r>
            <a:endParaRPr lang="en-IN"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IN" sz="2400" dirty="0" smtClean="0">
                <a:solidFill>
                  <a:schemeClr val="bg1"/>
                </a:solidFill>
                <a:latin typeface="Times New Roman" panose="02020603050405020304" pitchFamily="18" charset="0"/>
                <a:cs typeface="Times New Roman" panose="02020603050405020304" pitchFamily="18" charset="0"/>
              </a:rPr>
              <a:t>Adults who do not achieve normal function of the canine teeth because of a severe anterior open bite retain the </a:t>
            </a:r>
            <a:r>
              <a:rPr lang="en-IN" sz="2400" dirty="0" smtClean="0">
                <a:solidFill>
                  <a:schemeClr val="accent6"/>
                </a:solidFill>
                <a:latin typeface="Times New Roman" panose="02020603050405020304" pitchFamily="18" charset="0"/>
                <a:cs typeface="Times New Roman" panose="02020603050405020304" pitchFamily="18" charset="0"/>
              </a:rPr>
              <a:t>juvenile chewing pattern</a:t>
            </a:r>
            <a:r>
              <a:rPr lang="en-IN" sz="2400" dirty="0" smtClean="0">
                <a:solidFill>
                  <a:schemeClr val="bg1"/>
                </a:solidFill>
                <a:latin typeface="Times New Roman" panose="02020603050405020304" pitchFamily="18" charset="0"/>
                <a:cs typeface="Times New Roman" panose="02020603050405020304" pitchFamily="18" charset="0"/>
              </a:rPr>
              <a:t>.</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131425" cy="267128"/>
          </a:xfrm>
        </p:spPr>
        <p:txBody>
          <a:bodyPr>
            <a:normAutofit fontScale="90000"/>
          </a:bodyPr>
          <a:lstStyle/>
          <a:p>
            <a:endParaRPr lang="en-IN"/>
          </a:p>
        </p:txBody>
      </p:sp>
      <p:sp>
        <p:nvSpPr>
          <p:cNvPr id="3" name="Content Placeholder 2"/>
          <p:cNvSpPr>
            <a:spLocks noGrp="1"/>
          </p:cNvSpPr>
          <p:nvPr>
            <p:ph idx="1"/>
          </p:nvPr>
        </p:nvSpPr>
        <p:spPr>
          <a:xfrm>
            <a:off x="130997" y="487927"/>
            <a:ext cx="11725381" cy="6015615"/>
          </a:xfrm>
        </p:spPr>
        <p:txBody>
          <a:bodyPr>
            <a:normAutofit/>
          </a:bodyPr>
          <a:lstStyle/>
          <a:p>
            <a:pPr>
              <a:buClrTx/>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Maturation of these oral functions occurs from anterior to </a:t>
            </a:r>
            <a:r>
              <a:rPr lang="en-US" sz="2400" dirty="0" smtClean="0">
                <a:solidFill>
                  <a:schemeClr val="bg1"/>
                </a:solidFill>
                <a:latin typeface="Times New Roman" panose="02020603050405020304" pitchFamily="18" charset="0"/>
                <a:cs typeface="Times New Roman" panose="02020603050405020304" pitchFamily="18" charset="0"/>
              </a:rPr>
              <a:t>posterior, </a:t>
            </a:r>
            <a:r>
              <a:rPr lang="en-US" sz="2400" dirty="0">
                <a:solidFill>
                  <a:schemeClr val="bg1"/>
                </a:solidFill>
                <a:latin typeface="Times New Roman" panose="02020603050405020304" pitchFamily="18" charset="0"/>
                <a:cs typeface="Times New Roman" panose="02020603050405020304" pitchFamily="18" charset="0"/>
              </a:rPr>
              <a:t>that </a:t>
            </a:r>
            <a:r>
              <a:rPr lang="en-US" sz="2400" dirty="0" smtClean="0">
                <a:solidFill>
                  <a:schemeClr val="bg1"/>
                </a:solidFill>
                <a:latin typeface="Times New Roman" panose="02020603050405020304" pitchFamily="18" charset="0"/>
                <a:cs typeface="Times New Roman" panose="02020603050405020304" pitchFamily="18" charset="0"/>
              </a:rPr>
              <a:t>is, at birth, </a:t>
            </a:r>
            <a:r>
              <a:rPr lang="en-US" sz="2400" dirty="0">
                <a:solidFill>
                  <a:schemeClr val="bg1"/>
                </a:solidFill>
                <a:latin typeface="Times New Roman" panose="02020603050405020304" pitchFamily="18" charset="0"/>
                <a:cs typeface="Times New Roman" panose="02020603050405020304" pitchFamily="18" charset="0"/>
              </a:rPr>
              <a:t>lip functions develops relatively </a:t>
            </a:r>
            <a:r>
              <a:rPr lang="en-US" sz="2400" dirty="0" smtClean="0">
                <a:solidFill>
                  <a:schemeClr val="bg1"/>
                </a:solidFill>
                <a:latin typeface="Times New Roman" panose="02020603050405020304" pitchFamily="18" charset="0"/>
                <a:cs typeface="Times New Roman" panose="02020603050405020304" pitchFamily="18" charset="0"/>
              </a:rPr>
              <a:t>early, </a:t>
            </a:r>
            <a:r>
              <a:rPr lang="en-US" sz="2400" dirty="0">
                <a:solidFill>
                  <a:schemeClr val="bg1"/>
                </a:solidFill>
                <a:latin typeface="Times New Roman" panose="02020603050405020304" pitchFamily="18" charset="0"/>
                <a:cs typeface="Times New Roman" panose="02020603050405020304" pitchFamily="18" charset="0"/>
              </a:rPr>
              <a:t>followed by posterior part of the tongue and </a:t>
            </a:r>
            <a:r>
              <a:rPr lang="en-US" sz="2400" dirty="0" smtClean="0">
                <a:solidFill>
                  <a:schemeClr val="bg1"/>
                </a:solidFill>
                <a:latin typeface="Times New Roman" panose="02020603050405020304" pitchFamily="18" charset="0"/>
                <a:cs typeface="Times New Roman" panose="02020603050405020304" pitchFamily="18" charset="0"/>
              </a:rPr>
              <a:t>lastly, </a:t>
            </a:r>
            <a:r>
              <a:rPr lang="en-US" sz="2400" dirty="0">
                <a:solidFill>
                  <a:schemeClr val="bg1"/>
                </a:solidFill>
                <a:latin typeface="Times New Roman" panose="02020603050405020304" pitchFamily="18" charset="0"/>
                <a:cs typeface="Times New Roman" panose="02020603050405020304" pitchFamily="18" charset="0"/>
              </a:rPr>
              <a:t>the pharyngeal structures.</a:t>
            </a:r>
            <a:endParaRPr lang="en-US" sz="2400" dirty="0">
              <a:solidFill>
                <a:schemeClr val="bg1"/>
              </a:solidFill>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31425" cy="1124125"/>
          </a:xfrm>
        </p:spPr>
        <p:txBody>
          <a:bodyPr>
            <a:normAutofit/>
          </a:bodyPr>
          <a:lstStyle/>
          <a:p>
            <a:r>
              <a:rPr lang="en-US" sz="3200" dirty="0" smtClean="0">
                <a:solidFill>
                  <a:srgbClr val="FFC000"/>
                </a:solidFill>
                <a:latin typeface="Algerian" panose="04020705040A02060702" pitchFamily="82" charset="0"/>
              </a:rPr>
              <a:t>Maturation of oral function</a:t>
            </a:r>
            <a:endParaRPr lang="en-IN" sz="3200" dirty="0">
              <a:solidFill>
                <a:srgbClr val="FFC000"/>
              </a:solidFill>
              <a:latin typeface="Algerian" panose="04020705040A02060702" pitchFamily="82" charset="0"/>
            </a:endParaRPr>
          </a:p>
        </p:txBody>
      </p:sp>
      <p:sp>
        <p:nvSpPr>
          <p:cNvPr id="3" name="Content Placeholder 2"/>
          <p:cNvSpPr>
            <a:spLocks noGrp="1"/>
          </p:cNvSpPr>
          <p:nvPr>
            <p:ph idx="1"/>
          </p:nvPr>
        </p:nvSpPr>
        <p:spPr>
          <a:xfrm>
            <a:off x="140516" y="1124125"/>
            <a:ext cx="11763462" cy="5587068"/>
          </a:xfrm>
        </p:spPr>
        <p:txBody>
          <a:bodyPr>
            <a:normAutofit/>
          </a:bodyPr>
          <a:lstStyle/>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The principal physiologic function of oral cavity are respiration, swallowing, mastication and speech.</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Respiratory needs are a primary  determinant of posture of the mandible and tongue.</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At birth, if the newborn infant is to survive, an airway must be established within a very few minutes and must be maintained thereafter.</a:t>
            </a:r>
            <a:endParaRPr lang="en-US" sz="2400"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To open the airway, the mandible must be positioned downward and the tongue moved downward and forward away from the posterior pharyngeal wall. </a:t>
            </a: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 y="0"/>
            <a:ext cx="10131425" cy="721453"/>
          </a:xfrm>
        </p:spPr>
        <p:txBody>
          <a:bodyPr/>
          <a:lstStyle/>
          <a:p>
            <a:endParaRPr lang="en-IN"/>
          </a:p>
        </p:txBody>
      </p:sp>
      <p:sp>
        <p:nvSpPr>
          <p:cNvPr id="3" name="Content Placeholder 2"/>
          <p:cNvSpPr>
            <a:spLocks noGrp="1"/>
          </p:cNvSpPr>
          <p:nvPr>
            <p:ph idx="1"/>
          </p:nvPr>
        </p:nvSpPr>
        <p:spPr>
          <a:xfrm>
            <a:off x="132128" y="1017942"/>
            <a:ext cx="11738294" cy="5349302"/>
          </a:xfrm>
        </p:spPr>
        <p:txBody>
          <a:bodyPr>
            <a:normAutofit/>
          </a:bodyPr>
          <a:lstStyle/>
          <a:p>
            <a:pPr marL="0" indent="0">
              <a:buNone/>
            </a:pPr>
            <a:endParaRPr lang="en-US" sz="2400" dirty="0" smtClean="0">
              <a:latin typeface="Algerian" panose="04020705040A02060702" pitchFamily="82" charset="0"/>
            </a:endParaRPr>
          </a:p>
          <a:p>
            <a:pPr>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An altered respiratory pattern, such as mouth breathing could change the posture of the head, jaw, and tongue.</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Once an airway has been established, the new born infant’s next physiologic priority is to obtain milk and transfer it into the </a:t>
            </a:r>
            <a:r>
              <a:rPr lang="en-US" sz="2400" dirty="0" smtClean="0">
                <a:solidFill>
                  <a:schemeClr val="bg1"/>
                </a:solidFill>
                <a:latin typeface="Times New Roman" panose="02020603050405020304" pitchFamily="18" charset="0"/>
                <a:cs typeface="Times New Roman" panose="02020603050405020304" pitchFamily="18" charset="0"/>
              </a:rPr>
              <a:t>GI </a:t>
            </a:r>
            <a:r>
              <a:rPr lang="en-US" sz="2400" dirty="0">
                <a:solidFill>
                  <a:schemeClr val="bg1"/>
                </a:solidFill>
                <a:latin typeface="Times New Roman" panose="02020603050405020304" pitchFamily="18" charset="0"/>
                <a:cs typeface="Times New Roman" panose="02020603050405020304" pitchFamily="18" charset="0"/>
              </a:rPr>
              <a:t>system . This is accomplished by two maneuvers: suckling and swallowing</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2400" dirty="0">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128" y="371368"/>
            <a:ext cx="3680885" cy="1371600"/>
          </a:xfrm>
        </p:spPr>
        <p:txBody>
          <a:bodyPr/>
          <a:lstStyle/>
          <a:p>
            <a:r>
              <a:rPr lang="en-US" dirty="0">
                <a:solidFill>
                  <a:srgbClr val="FFC000"/>
                </a:solidFill>
                <a:latin typeface="Algerian" panose="04020705040A02060702" pitchFamily="82" charset="0"/>
              </a:rPr>
              <a:t>MOUTH BREATHING</a:t>
            </a:r>
            <a:endParaRPr lang="en-IN" dirty="0"/>
          </a:p>
        </p:txBody>
      </p:sp>
      <p:sp>
        <p:nvSpPr>
          <p:cNvPr id="5" name="Content Placeholder 4"/>
          <p:cNvSpPr>
            <a:spLocks noGrp="1"/>
          </p:cNvSpPr>
          <p:nvPr>
            <p:ph idx="1"/>
          </p:nvPr>
        </p:nvSpPr>
        <p:spPr/>
        <p:txBody>
          <a:bodyPr/>
          <a:lstStyle/>
          <a:p>
            <a:pPr lvl="0">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t>
            </a:r>
            <a:r>
              <a:rPr lang="en-US" sz="2400" dirty="0" err="1" smtClean="0">
                <a:solidFill>
                  <a:schemeClr val="bg1"/>
                </a:solidFill>
                <a:latin typeface="Times New Roman" panose="02020603050405020304" pitchFamily="18" charset="0"/>
                <a:cs typeface="Times New Roman" panose="02020603050405020304" pitchFamily="18" charset="0"/>
              </a:rPr>
              <a:t>assouni</a:t>
            </a:r>
            <a:r>
              <a:rPr lang="en-US" sz="2400" dirty="0" smtClean="0">
                <a:solidFill>
                  <a:schemeClr val="bg1"/>
                </a:solidFill>
                <a:latin typeface="Times New Roman" panose="02020603050405020304" pitchFamily="18" charset="0"/>
                <a:cs typeface="Times New Roman" panose="02020603050405020304" pitchFamily="18" charset="0"/>
              </a:rPr>
              <a:t> determined mouth breathing as a habitual respiration through the mouth instead of nose.</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Mouth </a:t>
            </a:r>
            <a:r>
              <a:rPr lang="en-US" sz="2400" dirty="0">
                <a:solidFill>
                  <a:schemeClr val="bg1"/>
                </a:solidFill>
                <a:latin typeface="Times New Roman" panose="02020603050405020304" pitchFamily="18" charset="0"/>
                <a:cs typeface="Times New Roman" panose="02020603050405020304" pitchFamily="18" charset="0"/>
              </a:rPr>
              <a:t>breathing is a form of breathing that </a:t>
            </a:r>
            <a:r>
              <a:rPr lang="en-US" sz="2400" dirty="0" smtClean="0">
                <a:solidFill>
                  <a:schemeClr val="bg1"/>
                </a:solidFill>
                <a:latin typeface="Times New Roman" panose="02020603050405020304" pitchFamily="18" charset="0"/>
                <a:cs typeface="Times New Roman" panose="02020603050405020304" pitchFamily="18" charset="0"/>
              </a:rPr>
              <a:t>replaces nasal </a:t>
            </a:r>
            <a:r>
              <a:rPr lang="en-US" sz="2400" dirty="0">
                <a:solidFill>
                  <a:schemeClr val="bg1"/>
                </a:solidFill>
                <a:latin typeface="Times New Roman" panose="02020603050405020304" pitchFamily="18" charset="0"/>
                <a:cs typeface="Times New Roman" panose="02020603050405020304" pitchFamily="18" charset="0"/>
              </a:rPr>
              <a:t>breathing and it’s </a:t>
            </a:r>
            <a:r>
              <a:rPr lang="en-US" sz="2400" dirty="0" err="1">
                <a:solidFill>
                  <a:schemeClr val="bg1"/>
                </a:solidFill>
                <a:latin typeface="Times New Roman" panose="02020603050405020304" pitchFamily="18" charset="0"/>
                <a:cs typeface="Times New Roman" panose="02020603050405020304" pitchFamily="18" charset="0"/>
              </a:rPr>
              <a:t>aetiology</a:t>
            </a:r>
            <a:r>
              <a:rPr lang="en-US" sz="2400" dirty="0">
                <a:solidFill>
                  <a:schemeClr val="bg1"/>
                </a:solidFill>
                <a:latin typeface="Times New Roman" panose="02020603050405020304" pitchFamily="18" charset="0"/>
                <a:cs typeface="Times New Roman" panose="02020603050405020304" pitchFamily="18" charset="0"/>
              </a:rPr>
              <a:t> is complex</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marL="0" lvl="0" indent="0">
              <a:buClr>
                <a:schemeClr val="bg1"/>
              </a:buClr>
              <a:buNone/>
            </a:pPr>
            <a:endParaRPr lang="en-IN" sz="2400" dirty="0">
              <a:solidFill>
                <a:schemeClr val="bg1"/>
              </a:solidFill>
              <a:latin typeface="Times New Roman" panose="02020603050405020304" pitchFamily="18" charset="0"/>
              <a:cs typeface="Times New Roman" panose="02020603050405020304" pitchFamily="18" charset="0"/>
            </a:endParaRPr>
          </a:p>
          <a:p>
            <a:endParaRPr lang="en-IN" sz="2400" dirty="0">
              <a:solidFill>
                <a:schemeClr val="bg1"/>
              </a:solidFill>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a:xfrm>
            <a:off x="283127" y="2080470"/>
            <a:ext cx="4221761" cy="3710731"/>
          </a:xfrm>
        </p:spPr>
        <p:txBody>
          <a:bodyPr/>
          <a:lstStyle/>
          <a:p>
            <a:endParaRPr lang="en-IN"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588" y="2078526"/>
            <a:ext cx="4313689" cy="37126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194" y="108155"/>
            <a:ext cx="10131425" cy="963561"/>
          </a:xfrm>
        </p:spPr>
        <p:txBody>
          <a:bodyPr/>
          <a:lstStyle/>
          <a:p>
            <a:r>
              <a:rPr lang="en-IN" dirty="0" err="1" smtClean="0">
                <a:solidFill>
                  <a:schemeClr val="bg1"/>
                </a:solidFill>
                <a:latin typeface="Times New Roman" panose="02020603050405020304" pitchFamily="18" charset="0"/>
                <a:cs typeface="Times New Roman" panose="02020603050405020304" pitchFamily="18" charset="0"/>
              </a:rPr>
              <a:t>etiology</a:t>
            </a:r>
            <a:endParaRPr lang="en-IN" dirty="0">
              <a:solidFill>
                <a:schemeClr val="bg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35194" y="1247331"/>
            <a:ext cx="10131425" cy="4573366"/>
          </a:xfrm>
        </p:spPr>
        <p:txBody>
          <a:bodyPr>
            <a:normAutofit/>
          </a:bodyPr>
          <a:lstStyle/>
          <a:p>
            <a:pPr>
              <a:buClr>
                <a:schemeClr val="bg1"/>
              </a:buClr>
              <a:buFont typeface="Wingdings" panose="05000000000000000000" pitchFamily="2" charset="2"/>
              <a:buChar char="Ø"/>
            </a:pPr>
            <a:r>
              <a:rPr lang="en-IN" sz="2400" dirty="0" smtClean="0">
                <a:solidFill>
                  <a:schemeClr val="bg1"/>
                </a:solidFill>
                <a:latin typeface="Times New Roman" panose="02020603050405020304" pitchFamily="18" charset="0"/>
                <a:cs typeface="Times New Roman" panose="02020603050405020304" pitchFamily="18" charset="0"/>
              </a:rPr>
              <a:t>Slim and </a:t>
            </a:r>
            <a:r>
              <a:rPr lang="en-IN" sz="2400" dirty="0" err="1" smtClean="0">
                <a:solidFill>
                  <a:schemeClr val="bg1"/>
                </a:solidFill>
                <a:latin typeface="Times New Roman" panose="02020603050405020304" pitchFamily="18" charset="0"/>
                <a:cs typeface="Times New Roman" panose="02020603050405020304" pitchFamily="18" charset="0"/>
              </a:rPr>
              <a:t>finn</a:t>
            </a:r>
            <a:r>
              <a:rPr lang="en-IN" sz="2400" dirty="0" smtClean="0">
                <a:solidFill>
                  <a:schemeClr val="bg1"/>
                </a:solidFill>
                <a:latin typeface="Times New Roman" panose="02020603050405020304" pitchFamily="18" charset="0"/>
                <a:cs typeface="Times New Roman" panose="02020603050405020304" pitchFamily="18" charset="0"/>
              </a:rPr>
              <a:t> classified mouth breathing in 1987 as:</a:t>
            </a:r>
            <a:endParaRPr lang="en-IN"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Arial" panose="020B0604020202020204" pitchFamily="34" charset="0"/>
              <a:buChar char="•"/>
            </a:pPr>
            <a:r>
              <a:rPr lang="en-IN" sz="2400" dirty="0" smtClean="0">
                <a:solidFill>
                  <a:schemeClr val="bg1"/>
                </a:solidFill>
                <a:latin typeface="Times New Roman" panose="02020603050405020304" pitchFamily="18" charset="0"/>
                <a:cs typeface="Times New Roman" panose="02020603050405020304" pitchFamily="18" charset="0"/>
              </a:rPr>
              <a:t>Obstructive</a:t>
            </a:r>
            <a:endParaRPr lang="en-IN" sz="2400" dirty="0" smtClean="0">
              <a:solidFill>
                <a:schemeClr val="bg1"/>
              </a:solidFill>
              <a:latin typeface="Times New Roman" panose="02020603050405020304" pitchFamily="18" charset="0"/>
              <a:cs typeface="Times New Roman" panose="02020603050405020304" pitchFamily="18" charset="0"/>
            </a:endParaRPr>
          </a:p>
          <a:p>
            <a:pPr lvl="0">
              <a:buClr>
                <a:prstClr val="black"/>
              </a:buClr>
              <a:buFont typeface="Arial" panose="020B0604020202020204" pitchFamily="34" charset="0"/>
              <a:buChar char="•"/>
            </a:pPr>
            <a:r>
              <a:rPr lang="en-IN" sz="2400" dirty="0" smtClean="0">
                <a:solidFill>
                  <a:prstClr val="black"/>
                </a:solidFill>
                <a:latin typeface="Times New Roman" panose="02020603050405020304" pitchFamily="18" charset="0"/>
                <a:cs typeface="Times New Roman" panose="02020603050405020304" pitchFamily="18" charset="0"/>
              </a:rPr>
              <a:t>Habitual</a:t>
            </a:r>
            <a:endParaRPr lang="en-IN" sz="2400" dirty="0" smtClean="0">
              <a:solidFill>
                <a:schemeClr val="bg1"/>
              </a:solidFill>
              <a:latin typeface="Times New Roman" panose="02020603050405020304" pitchFamily="18" charset="0"/>
              <a:cs typeface="Times New Roman" panose="02020603050405020304" pitchFamily="18" charset="0"/>
            </a:endParaRPr>
          </a:p>
          <a:p>
            <a:pPr>
              <a:buClr>
                <a:schemeClr val="bg1"/>
              </a:buClr>
              <a:buFont typeface="Arial" panose="020B0604020202020204" pitchFamily="34" charset="0"/>
              <a:buChar char="•"/>
            </a:pPr>
            <a:r>
              <a:rPr lang="en-IN" sz="2400" dirty="0" smtClean="0">
                <a:solidFill>
                  <a:schemeClr val="bg1"/>
                </a:solidFill>
                <a:latin typeface="Times New Roman" panose="02020603050405020304" pitchFamily="18" charset="0"/>
                <a:cs typeface="Times New Roman" panose="02020603050405020304" pitchFamily="18" charset="0"/>
              </a:rPr>
              <a:t>Anatomical</a:t>
            </a:r>
            <a:endParaRPr lang="en-IN" sz="2400" dirty="0" smtClean="0">
              <a:solidFill>
                <a:schemeClr val="bg1"/>
              </a:solidFill>
              <a:latin typeface="Times New Roman" panose="02020603050405020304" pitchFamily="18" charset="0"/>
              <a:cs typeface="Times New Roman" panose="02020603050405020304" pitchFamily="18" charset="0"/>
            </a:endParaRPr>
          </a:p>
          <a:p>
            <a:pPr marL="0" indent="0" algn="r">
              <a:buClr>
                <a:schemeClr val="bg1"/>
              </a:buClr>
              <a:buNone/>
            </a:pPr>
            <a:r>
              <a:rPr lang="en-IN"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Journal of IMBA, review article . The role of </a:t>
            </a:r>
            <a:r>
              <a:rPr lang="en-US" sz="2400" dirty="0" smtClean="0">
                <a:solidFill>
                  <a:schemeClr val="bg1"/>
                </a:solidFill>
                <a:latin typeface="Times New Roman" panose="02020603050405020304" pitchFamily="18" charset="0"/>
                <a:cs typeface="Times New Roman" panose="02020603050405020304" pitchFamily="18" charset="0"/>
              </a:rPr>
              <a:t>     mouth </a:t>
            </a:r>
            <a:r>
              <a:rPr lang="en-US" sz="2400" dirty="0">
                <a:solidFill>
                  <a:schemeClr val="bg1"/>
                </a:solidFill>
                <a:latin typeface="Times New Roman" panose="02020603050405020304" pitchFamily="18" charset="0"/>
                <a:cs typeface="Times New Roman" panose="02020603050405020304" pitchFamily="18" charset="0"/>
              </a:rPr>
              <a:t>breathing on dentition  development and formation.)</a:t>
            </a:r>
            <a:endParaRPr lang="en-IN" sz="2400" dirty="0">
              <a:solidFill>
                <a:schemeClr val="bg1"/>
              </a:solidFill>
              <a:latin typeface="Times New Roman" panose="02020603050405020304" pitchFamily="18" charset="0"/>
              <a:cs typeface="Times New Roman" panose="02020603050405020304" pitchFamily="18" charset="0"/>
            </a:endParaRPr>
          </a:p>
          <a:p>
            <a:pPr>
              <a:buClr>
                <a:schemeClr val="bg1"/>
              </a:buClr>
              <a:buFont typeface="Arial" panose="020B0604020202020204" pitchFamily="34" charset="0"/>
              <a:buChar char="•"/>
            </a:pPr>
            <a:endParaRPr lang="en-I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7"/>
            <a:ext cx="3680885" cy="1371600"/>
          </a:xfrm>
        </p:spPr>
        <p:txBody>
          <a:bodyPr/>
          <a:lstStyle/>
          <a:p>
            <a:r>
              <a:rPr lang="en-US" dirty="0" smtClean="0">
                <a:solidFill>
                  <a:schemeClr val="accent5"/>
                </a:solidFill>
                <a:latin typeface="Algerian" panose="04020705040A02060702" pitchFamily="82" charset="0"/>
              </a:rPr>
              <a:t>etiology</a:t>
            </a:r>
            <a:endParaRPr lang="en-IN" dirty="0">
              <a:solidFill>
                <a:schemeClr val="accent5"/>
              </a:solidFill>
              <a:latin typeface="Algerian" panose="04020705040A02060702" pitchFamily="82" charset="0"/>
            </a:endParaRPr>
          </a:p>
        </p:txBody>
      </p:sp>
      <p:sp>
        <p:nvSpPr>
          <p:cNvPr id="3" name="Content Placeholder 2"/>
          <p:cNvSpPr>
            <a:spLocks noGrp="1"/>
          </p:cNvSpPr>
          <p:nvPr>
            <p:ph idx="1"/>
          </p:nvPr>
        </p:nvSpPr>
        <p:spPr>
          <a:xfrm>
            <a:off x="5824369" y="290820"/>
            <a:ext cx="6169026" cy="5181600"/>
          </a:xfrm>
        </p:spPr>
        <p:txBody>
          <a:bodyPr/>
          <a:lstStyle/>
          <a:p>
            <a:pPr lvl="0">
              <a:buClr>
                <a:schemeClr val="bg1"/>
              </a:buClr>
              <a:buFont typeface="Wingdings" panose="05000000000000000000" pitchFamily="2" charset="2"/>
              <a:buChar char="v"/>
            </a:pPr>
            <a:r>
              <a:rPr lang="en-US" sz="2400" dirty="0">
                <a:solidFill>
                  <a:prstClr val="white"/>
                </a:solidFill>
              </a:rPr>
              <a:t> </a:t>
            </a:r>
            <a:r>
              <a:rPr lang="en-US" sz="2400" dirty="0">
                <a:solidFill>
                  <a:schemeClr val="bg1"/>
                </a:solidFill>
                <a:latin typeface="Times New Roman" panose="02020603050405020304" pitchFamily="18" charset="0"/>
                <a:cs typeface="Times New Roman" panose="02020603050405020304" pitchFamily="18" charset="0"/>
              </a:rPr>
              <a:t>E</a:t>
            </a:r>
            <a:r>
              <a:rPr lang="en-US" sz="2400" dirty="0" smtClean="0">
                <a:solidFill>
                  <a:schemeClr val="bg1"/>
                </a:solidFill>
                <a:latin typeface="Times New Roman" panose="02020603050405020304" pitchFamily="18" charset="0"/>
                <a:cs typeface="Times New Roman" panose="02020603050405020304" pitchFamily="18" charset="0"/>
              </a:rPr>
              <a:t>nlarged adenoids</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v"/>
            </a:pPr>
            <a:r>
              <a:rPr lang="en-US" sz="2400" dirty="0" smtClean="0">
                <a:solidFill>
                  <a:schemeClr val="bg1"/>
                </a:solidFill>
                <a:latin typeface="Times New Roman" panose="02020603050405020304" pitchFamily="18" charset="0"/>
                <a:cs typeface="Times New Roman" panose="02020603050405020304" pitchFamily="18" charset="0"/>
              </a:rPr>
              <a:t>Deviated septum</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v"/>
            </a:pPr>
            <a:r>
              <a:rPr lang="en-US" sz="2400" dirty="0" smtClean="0">
                <a:solidFill>
                  <a:schemeClr val="bg1"/>
                </a:solidFill>
                <a:latin typeface="Times New Roman" panose="02020603050405020304" pitchFamily="18" charset="0"/>
                <a:cs typeface="Times New Roman" panose="02020603050405020304" pitchFamily="18" charset="0"/>
              </a:rPr>
              <a:t>Nasal polyp</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v"/>
            </a:pPr>
            <a:r>
              <a:rPr lang="en-US" sz="2400" dirty="0" smtClean="0">
                <a:solidFill>
                  <a:schemeClr val="bg1"/>
                </a:solidFill>
                <a:latin typeface="Times New Roman" panose="02020603050405020304" pitchFamily="18" charset="0"/>
                <a:cs typeface="Times New Roman" panose="02020603050405020304" pitchFamily="18" charset="0"/>
              </a:rPr>
              <a:t>Enlarge </a:t>
            </a:r>
            <a:r>
              <a:rPr lang="en-US" sz="2400" dirty="0" err="1" smtClean="0">
                <a:solidFill>
                  <a:schemeClr val="bg1"/>
                </a:solidFill>
                <a:latin typeface="Times New Roman" panose="02020603050405020304" pitchFamily="18" charset="0"/>
                <a:cs typeface="Times New Roman" panose="02020603050405020304" pitchFamily="18" charset="0"/>
              </a:rPr>
              <a:t>turbinates</a:t>
            </a:r>
            <a:endParaRPr lang="en-US" sz="2400" dirty="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v"/>
            </a:pPr>
            <a:r>
              <a:rPr lang="en-US" sz="2400" dirty="0" smtClean="0">
                <a:solidFill>
                  <a:schemeClr val="bg1"/>
                </a:solidFill>
                <a:latin typeface="Times New Roman" panose="02020603050405020304" pitchFamily="18" charset="0"/>
                <a:cs typeface="Times New Roman" panose="02020603050405020304" pitchFamily="18" charset="0"/>
              </a:rPr>
              <a:t>Obstructive sleep apnea</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Clr>
                <a:schemeClr val="bg1"/>
              </a:buClr>
              <a:buFont typeface="Wingdings" panose="05000000000000000000" pitchFamily="2" charset="2"/>
              <a:buChar char="v"/>
            </a:pPr>
            <a:r>
              <a:rPr lang="en-US" sz="2400" dirty="0" smtClean="0">
                <a:solidFill>
                  <a:schemeClr val="bg1"/>
                </a:solidFill>
                <a:latin typeface="Times New Roman" panose="02020603050405020304" pitchFamily="18" charset="0"/>
                <a:cs typeface="Times New Roman" panose="02020603050405020304" pitchFamily="18" charset="0"/>
              </a:rPr>
              <a:t>Genetic predisposition.</a:t>
            </a:r>
            <a:endParaRPr lang="en-US" sz="2400" dirty="0">
              <a:solidFill>
                <a:prstClr val="white"/>
              </a:solidFill>
              <a:latin typeface="Algerian" panose="04020705040A02060702" pitchFamily="82" charset="0"/>
            </a:endParaRPr>
          </a:p>
          <a:p>
            <a:endParaRPr lang="en-IN" dirty="0"/>
          </a:p>
        </p:txBody>
      </p:sp>
      <p:pic>
        <p:nvPicPr>
          <p:cNvPr id="5" name="Picture 4"/>
          <p:cNvPicPr>
            <a:picLocks noChangeAspect="1"/>
          </p:cNvPicPr>
          <p:nvPr/>
        </p:nvPicPr>
        <p:blipFill>
          <a:blip r:embed="rId1"/>
          <a:stretch>
            <a:fillRect/>
          </a:stretch>
        </p:blipFill>
        <p:spPr>
          <a:xfrm>
            <a:off x="0" y="2243246"/>
            <a:ext cx="2389839" cy="1914310"/>
          </a:xfrm>
          <a:prstGeom prst="rect">
            <a:avLst/>
          </a:prstGeom>
        </p:spPr>
      </p:pic>
      <p:pic>
        <p:nvPicPr>
          <p:cNvPr id="6" name="Picture 5"/>
          <p:cNvPicPr>
            <a:picLocks noChangeAspect="1"/>
          </p:cNvPicPr>
          <p:nvPr/>
        </p:nvPicPr>
        <p:blipFill>
          <a:blip r:embed="rId2"/>
          <a:stretch>
            <a:fillRect/>
          </a:stretch>
        </p:blipFill>
        <p:spPr>
          <a:xfrm>
            <a:off x="1457684" y="4328719"/>
            <a:ext cx="2706859" cy="1682642"/>
          </a:xfrm>
          <a:prstGeom prst="rect">
            <a:avLst/>
          </a:prstGeom>
        </p:spPr>
      </p:pic>
      <p:pic>
        <p:nvPicPr>
          <p:cNvPr id="7" name="Picture 6"/>
          <p:cNvPicPr>
            <a:picLocks noChangeAspect="1"/>
          </p:cNvPicPr>
          <p:nvPr/>
        </p:nvPicPr>
        <p:blipFill>
          <a:blip r:embed="rId3"/>
          <a:stretch>
            <a:fillRect/>
          </a:stretch>
        </p:blipFill>
        <p:spPr>
          <a:xfrm>
            <a:off x="2534797" y="2455137"/>
            <a:ext cx="2865368" cy="1591194"/>
          </a:xfrm>
          <a:prstGeom prst="rect">
            <a:avLst/>
          </a:prstGeom>
        </p:spPr>
      </p:pic>
      <p:sp>
        <p:nvSpPr>
          <p:cNvPr id="4" name="Text Placeholder 3"/>
          <p:cNvSpPr>
            <a:spLocks noGrp="1"/>
          </p:cNvSpPr>
          <p:nvPr>
            <p:ph type="body" sz="half" idx="2"/>
          </p:nvPr>
        </p:nvSpPr>
        <p:spPr>
          <a:xfrm>
            <a:off x="0" y="2172749"/>
            <a:ext cx="5545123" cy="4362275"/>
          </a:xfrm>
        </p:spPr>
        <p:txBody>
          <a:bodyPr/>
          <a:lstStyle/>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11215</Words>
  <Application>WPS Presentation</Application>
  <PresentationFormat>Widescreen</PresentationFormat>
  <Paragraphs>264</Paragraphs>
  <Slides>38</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Arial</vt:lpstr>
      <vt:lpstr>SimSun</vt:lpstr>
      <vt:lpstr>Wingdings</vt:lpstr>
      <vt:lpstr>Arial</vt:lpstr>
      <vt:lpstr>Times New Roman</vt:lpstr>
      <vt:lpstr>Algerian</vt:lpstr>
      <vt:lpstr>Calibri</vt:lpstr>
      <vt:lpstr>Microsoft YaHei</vt:lpstr>
      <vt:lpstr>Arial Unicode MS</vt:lpstr>
      <vt:lpstr>Calibri Light</vt:lpstr>
      <vt:lpstr>Celestial</vt:lpstr>
      <vt:lpstr>DEPARTMENT OF ORTHODONTICS Influence of oral functions and dentofacial development   </vt:lpstr>
      <vt:lpstr>cONTENT</vt:lpstr>
      <vt:lpstr>INTRODUCTION</vt:lpstr>
      <vt:lpstr>PowerPoint 演示文稿</vt:lpstr>
      <vt:lpstr>Maturation of oral function</vt:lpstr>
      <vt:lpstr>PowerPoint 演示文稿</vt:lpstr>
      <vt:lpstr>MOUTH BREATHING</vt:lpstr>
      <vt:lpstr>etiology</vt:lpstr>
      <vt:lpstr>etiology</vt:lpstr>
      <vt:lpstr>pathogenesis</vt:lpstr>
      <vt:lpstr>Clinical features of mouth breathing</vt:lpstr>
      <vt:lpstr>Clinical association</vt:lpstr>
      <vt:lpstr>suckling</vt:lpstr>
      <vt:lpstr>Swallowing or deglutition</vt:lpstr>
      <vt:lpstr>     INFANTILE SWALLOW</vt:lpstr>
      <vt:lpstr>CHARACTERISTICS OF INFANTILE SWALLOW</vt:lpstr>
      <vt:lpstr>mature swallow</vt:lpstr>
      <vt:lpstr>Transition from infantile swallow to mature swallow</vt:lpstr>
      <vt:lpstr>Tongue thrust swallowing</vt:lpstr>
      <vt:lpstr>ANATOMIC FACTORS OF TONGUE THRUSTING</vt:lpstr>
      <vt:lpstr>classification</vt:lpstr>
      <vt:lpstr>SIMPLE TONGUE THRUST</vt:lpstr>
      <vt:lpstr>Intra oral features </vt:lpstr>
      <vt:lpstr>COMPLEX TONGUE THRUST: </vt:lpstr>
      <vt:lpstr>Features </vt:lpstr>
      <vt:lpstr>Lateral tongue thrust </vt:lpstr>
      <vt:lpstr>Retained infantile swallow</vt:lpstr>
      <vt:lpstr>CLINICAL SIGNIFICANCE</vt:lpstr>
      <vt:lpstr>SUCKING HABITS</vt:lpstr>
      <vt:lpstr>Sucking habits</vt:lpstr>
      <vt:lpstr>Types of thumb sucking</vt:lpstr>
      <vt:lpstr>Clinical finding</vt:lpstr>
      <vt:lpstr>Clinical association</vt:lpstr>
      <vt:lpstr>SPEECH</vt:lpstr>
      <vt:lpstr>PowerPoint 演示文稿</vt:lpstr>
      <vt:lpstr>Clinical significance</vt:lpstr>
      <vt:lpstr>Chewing pattern</vt:lpstr>
      <vt:lpstr>Clinical significance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Dr.Archit Bahadur</cp:lastModifiedBy>
  <cp:revision>144</cp:revision>
  <dcterms:created xsi:type="dcterms:W3CDTF">2022-02-19T15:55:00Z</dcterms:created>
  <dcterms:modified xsi:type="dcterms:W3CDTF">2022-09-21T10:57:52Z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DC3E433D79C7405FA16DC51B11B7A27D</vt:lpwstr>
  </property>
  <property fmtid="{D5CDD505-2E9C-101B-9397-08002B2CF9AE}" pid="3" name="KSOProductBuildVer">
    <vt:lpwstr>1033-11.2.0.11130</vt:lpwstr>
  </property>
</Properties>
</file>