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288" r:id="rId6"/>
    <p:sldId id="289" r:id="rId7"/>
    <p:sldId id="290" r:id="rId9"/>
    <p:sldId id="259" r:id="rId10"/>
    <p:sldId id="263" r:id="rId11"/>
    <p:sldId id="264" r:id="rId12"/>
    <p:sldId id="266" r:id="rId13"/>
    <p:sldId id="267" r:id="rId14"/>
    <p:sldId id="268" r:id="rId15"/>
    <p:sldId id="269" r:id="rId16"/>
    <p:sldId id="270" r:id="rId17"/>
    <p:sldId id="292" r:id="rId18"/>
    <p:sldId id="316" r:id="rId19"/>
    <p:sldId id="293" r:id="rId20"/>
    <p:sldId id="295" r:id="rId21"/>
    <p:sldId id="296" r:id="rId22"/>
    <p:sldId id="297" r:id="rId23"/>
    <p:sldId id="298" r:id="rId24"/>
    <p:sldId id="271" r:id="rId25"/>
    <p:sldId id="308" r:id="rId26"/>
    <p:sldId id="272" r:id="rId27"/>
    <p:sldId id="273" r:id="rId28"/>
    <p:sldId id="274" r:id="rId29"/>
    <p:sldId id="299" r:id="rId30"/>
    <p:sldId id="300" r:id="rId31"/>
    <p:sldId id="301" r:id="rId32"/>
    <p:sldId id="302" r:id="rId33"/>
    <p:sldId id="303" r:id="rId34"/>
    <p:sldId id="317" r:id="rId35"/>
    <p:sldId id="304" r:id="rId36"/>
    <p:sldId id="305" r:id="rId37"/>
    <p:sldId id="306" r:id="rId38"/>
    <p:sldId id="307" r:id="rId39"/>
    <p:sldId id="309" r:id="rId40"/>
    <p:sldId id="310" r:id="rId41"/>
    <p:sldId id="314" r:id="rId42"/>
    <p:sldId id="311" r:id="rId43"/>
    <p:sldId id="312" r:id="rId44"/>
    <p:sldId id="313" r:id="rId45"/>
    <p:sldId id="31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AAA6FA-E2D4-408B-9029-81FC163EB400}">
          <p14:sldIdLst>
            <p14:sldId id="256"/>
            <p14:sldId id="257"/>
            <p14:sldId id="258"/>
            <p14:sldId id="288"/>
            <p14:sldId id="289"/>
            <p14:sldId id="290"/>
            <p14:sldId id="259"/>
            <p14:sldId id="263"/>
            <p14:sldId id="264"/>
            <p14:sldId id="266"/>
            <p14:sldId id="267"/>
            <p14:sldId id="268"/>
            <p14:sldId id="269"/>
            <p14:sldId id="270"/>
            <p14:sldId id="292"/>
            <p14:sldId id="316"/>
            <p14:sldId id="293"/>
          </p14:sldIdLst>
        </p14:section>
        <p14:section name="Untitled Section" id="{36D06574-1CC8-4FED-BD54-F8A76CF30D86}">
          <p14:sldIdLst>
            <p14:sldId id="295"/>
            <p14:sldId id="296"/>
            <p14:sldId id="297"/>
            <p14:sldId id="298"/>
            <p14:sldId id="271"/>
            <p14:sldId id="308"/>
            <p14:sldId id="272"/>
            <p14:sldId id="273"/>
            <p14:sldId id="274"/>
            <p14:sldId id="299"/>
            <p14:sldId id="300"/>
            <p14:sldId id="301"/>
            <p14:sldId id="302"/>
            <p14:sldId id="303"/>
            <p14:sldId id="317"/>
            <p14:sldId id="304"/>
            <p14:sldId id="305"/>
            <p14:sldId id="306"/>
            <p14:sldId id="307"/>
            <p14:sldId id="309"/>
            <p14:sldId id="310"/>
            <p14:sldId id="314"/>
            <p14:sldId id="311"/>
            <p14:sldId id="312"/>
            <p14:sldId id="313"/>
            <p14:sldId id="31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73"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F7D8C-46D0-44AD-89FD-E6C94204A7DB}"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85652-6831-4B81-947A-FA7A7AB4A579}"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rPr>
              <a:t>In reality, these were alloys of Cu 65%, Ni 14% and Zn 21% that did not contain any silver</a:t>
            </a:r>
            <a:endParaRPr lang="en-IN" dirty="0"/>
          </a:p>
        </p:txBody>
      </p:sp>
      <p:sp>
        <p:nvSpPr>
          <p:cNvPr id="4" name="Slide Number Placeholder 3"/>
          <p:cNvSpPr>
            <a:spLocks noGrp="1"/>
          </p:cNvSpPr>
          <p:nvPr>
            <p:ph type="sldNum" sz="quarter" idx="5"/>
          </p:nvPr>
        </p:nvSpPr>
        <p:spPr/>
        <p:txBody>
          <a:bodyPr/>
          <a:lstStyle/>
          <a:p>
            <a:fld id="{E0285652-6831-4B81-947A-FA7A7AB4A579}"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PalatinoLinotype-Roman"/>
              </a:rPr>
              <a:t>Nitinol wires were supposed to have characteristics of low stiffness, high reversibility and excellent spring back property. However, as it was manufactured by a work hardening process, this initial wire did not show any phase transition effects of shape memory or </a:t>
            </a:r>
            <a:r>
              <a:rPr lang="en-US" sz="1800" dirty="0" err="1">
                <a:solidFill>
                  <a:srgbClr val="000000"/>
                </a:solidFill>
                <a:effectLst/>
                <a:latin typeface="PalatinoLinotype-Roman"/>
              </a:rPr>
              <a:t>superelasticity</a:t>
            </a:r>
            <a:r>
              <a:rPr lang="en-US" sz="1800" dirty="0">
                <a:solidFill>
                  <a:srgbClr val="000000"/>
                </a:solidFill>
                <a:effectLst/>
                <a:latin typeface="PalatinoLinotype-Roman"/>
              </a:rPr>
              <a:t>. This family is now referred to as martensitic </a:t>
            </a:r>
            <a:r>
              <a:rPr lang="en-US" sz="1800" dirty="0" err="1">
                <a:solidFill>
                  <a:srgbClr val="000000"/>
                </a:solidFill>
                <a:effectLst/>
                <a:latin typeface="PalatinoLinotype-Roman"/>
              </a:rPr>
              <a:t>NiTi</a:t>
            </a:r>
            <a:r>
              <a:rPr lang="en-US" sz="1800" dirty="0">
                <a:solidFill>
                  <a:srgbClr val="000000"/>
                </a:solidFill>
                <a:effectLst/>
                <a:latin typeface="PalatinoLinotype-Roman"/>
              </a:rPr>
              <a:t> (M- </a:t>
            </a:r>
            <a:r>
              <a:rPr lang="en-US" sz="1800" dirty="0" err="1">
                <a:solidFill>
                  <a:srgbClr val="000000"/>
                </a:solidFill>
                <a:effectLst/>
                <a:latin typeface="PalatinoLinotype-Roman"/>
              </a:rPr>
              <a:t>NiTi</a:t>
            </a:r>
            <a:r>
              <a:rPr lang="en-US" sz="1800" dirty="0">
                <a:solidFill>
                  <a:srgbClr val="000000"/>
                </a:solidFill>
                <a:effectLst/>
                <a:latin typeface="PalatinoLinotype-Roman"/>
              </a:rPr>
              <a:t>)</a:t>
            </a:r>
            <a:endParaRPr lang="en-IN" dirty="0"/>
          </a:p>
        </p:txBody>
      </p:sp>
      <p:sp>
        <p:nvSpPr>
          <p:cNvPr id="4" name="Slide Number Placeholder 3"/>
          <p:cNvSpPr>
            <a:spLocks noGrp="1"/>
          </p:cNvSpPr>
          <p:nvPr>
            <p:ph type="sldNum" sz="quarter" idx="5"/>
          </p:nvPr>
        </p:nvSpPr>
        <p:spPr/>
        <p:txBody>
          <a:bodyPr/>
          <a:lstStyle/>
          <a:p>
            <a:fld id="{E0285652-6831-4B81-947A-FA7A7AB4A579}" type="slidenum">
              <a:rPr lang="en-IN" smtClean="0"/>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PalatinoLinotype-Roman"/>
              </a:rPr>
              <a:t>Nitrogen ion implantation on the wire surface has reported to cause surface hardening and decrease frictional force</a:t>
            </a:r>
            <a:endParaRPr lang="en-IN" dirty="0"/>
          </a:p>
        </p:txBody>
      </p:sp>
      <p:sp>
        <p:nvSpPr>
          <p:cNvPr id="4" name="Slide Number Placeholder 3"/>
          <p:cNvSpPr>
            <a:spLocks noGrp="1"/>
          </p:cNvSpPr>
          <p:nvPr>
            <p:ph type="sldNum" sz="quarter" idx="5"/>
          </p:nvPr>
        </p:nvSpPr>
        <p:spPr/>
        <p:txBody>
          <a:bodyPr/>
          <a:lstStyle/>
          <a:p>
            <a:fld id="{E0285652-6831-4B81-947A-FA7A7AB4A579}" type="slidenum">
              <a:rPr lang="en-IN" smtClean="0"/>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PalatinoLinotype-Roman"/>
              </a:rPr>
              <a:t>Nitrogen ion implantation on the wire surface has reported to cause surface hardening and decrease frictional force</a:t>
            </a:r>
            <a:endParaRPr lang="en-IN" dirty="0"/>
          </a:p>
        </p:txBody>
      </p:sp>
      <p:sp>
        <p:nvSpPr>
          <p:cNvPr id="4" name="Slide Number Placeholder 3"/>
          <p:cNvSpPr>
            <a:spLocks noGrp="1"/>
          </p:cNvSpPr>
          <p:nvPr>
            <p:ph type="sldNum" sz="quarter" idx="5"/>
          </p:nvPr>
        </p:nvSpPr>
        <p:spPr/>
        <p:txBody>
          <a:bodyPr/>
          <a:lstStyle/>
          <a:p>
            <a:fld id="{E0285652-6831-4B81-947A-FA7A7AB4A579}"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endParaRPr lang="en-US" dirty="0"/>
          </a:p>
        </p:txBody>
      </p:sp>
      <p:sp>
        <p:nvSpPr>
          <p:cNvPr id="3" name="Subtitle 2"/>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5898F52-2787-4BA2-BBBC-9395E9F86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5898F52-2787-4BA2-BBBC-9395E9F86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5898F52-2787-4BA2-BBBC-9395E9F86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endParaRPr lang="en-US" dirty="0"/>
          </a:p>
        </p:txBody>
      </p:sp>
      <p:sp>
        <p:nvSpPr>
          <p:cNvPr id="3" name="Text Placeholder 2"/>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069848" y="1825625"/>
            <a:ext cx="4684057"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19802" y="1825625"/>
            <a:ext cx="4684058"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89993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5898F52-2787-4BA2-BBBC-9395E9F86D5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5898F52-2787-4BA2-BBBC-9395E9F86D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5898F52-2787-4BA2-BBBC-9395E9F86D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1096450" y="13394"/>
            <a:ext cx="494218" cy="6814823"/>
            <a:chOff x="11096450" y="13394"/>
            <a:chExt cx="494218" cy="6814823"/>
          </a:xfrm>
          <a:solidFill>
            <a:schemeClr val="bg2">
              <a:lumMod val="90000"/>
            </a:schemeClr>
          </a:solidFill>
        </p:grpSpPr>
        <p:sp>
          <p:nvSpPr>
            <p:cNvPr id="8" name="Freeform 8"/>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9" name="Freeform 10"/>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0" name="Freeform 15"/>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1" name="Freeform 18"/>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2" name="Freeform 19"/>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3" name="Freeform 20"/>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4" name="Freeform 22"/>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5" name="Freeform 23"/>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6" name="Freeform 26"/>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7" name="Freeform 27"/>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8" name="Freeform 28"/>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19" name="Freeform 30"/>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0" name="Freeform 43"/>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1" name="Freeform 51"/>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2" name="Freeform 52"/>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3" name="Freeform 53"/>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4" name="Freeform 54"/>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5" name="Freeform 55"/>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6" name="Freeform 56"/>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7" name="Freeform 57"/>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8" name="Freeform 59"/>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29" name="Freeform 60"/>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0" name="Freeform 61"/>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1" name="Freeform 5"/>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2" name="Freeform 6"/>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3" name="Freeform 7"/>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4" name="Freeform 8"/>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5" name="Freeform 9"/>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6" name="Freeform 11"/>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7" name="Freeform 12"/>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8" name="Freeform 13"/>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39" name="Freeform 14"/>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0" name="Freeform 16"/>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1" name="Freeform 17"/>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2" name="Freeform 21"/>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3" name="Freeform 25"/>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4" name="Freeform 29"/>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5" name="Freeform 31"/>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6" name="Freeform 32"/>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7" name="Freeform 33"/>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8" name="Freeform 34"/>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49" name="Freeform 35"/>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0" name="Freeform 36"/>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1" name="Freeform 37"/>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2" name="Freeform 38"/>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3" name="Freeform 39"/>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4" name="Freeform 40"/>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5" name="Freeform 41"/>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6" name="Freeform 42"/>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7" name="Freeform 44"/>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8" name="Freeform 45"/>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59" name="Freeform 46"/>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60" name="Freeform 47"/>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61" name="Freeform 48"/>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62" name="Freeform 49"/>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63" name="Freeform 8"/>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sp>
          <p:nvSpPr>
            <p:cNvPr id="64" name="Freeform 106"/>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lstStyle/>
            <a:p>
              <a:endParaRPr lang="en-US">
                <a:solidFill>
                  <a:schemeClr val="tx2"/>
                </a:solidFill>
              </a:endParaRPr>
            </a:p>
          </p:txBody>
        </p:sp>
      </p:grpSp>
      <p:sp>
        <p:nvSpPr>
          <p:cNvPr id="2" name="Title Placeholder 1"/>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fld>
            <a:endParaRPr lang="en-US" dirty="0"/>
          </a:p>
        </p:txBody>
      </p:sp>
      <p:sp>
        <p:nvSpPr>
          <p:cNvPr id="5" name="Footer Placeholder 4"/>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00799" y="1135530"/>
            <a:ext cx="5053913" cy="1563219"/>
          </a:xfrm>
        </p:spPr>
        <p:txBody>
          <a:bodyPr>
            <a:normAutofit fontScale="90000"/>
          </a:bodyPr>
          <a:lstStyle/>
          <a:p>
            <a:r>
              <a:rPr lang="en-IN" sz="4000" dirty="0"/>
              <a:t>RECENT ADVANCEMENT OF ARCH WIRE MATERIAL</a:t>
            </a:r>
            <a:endParaRPr lang="en-IN" sz="4000" dirty="0"/>
          </a:p>
        </p:txBody>
      </p:sp>
      <p:pic>
        <p:nvPicPr>
          <p:cNvPr id="4" name="Picture 3" descr="A pink carnation flower"/>
          <p:cNvPicPr>
            <a:picLocks noChangeAspect="1"/>
          </p:cNvPicPr>
          <p:nvPr/>
        </p:nvPicPr>
        <p:blipFill rotWithShape="1">
          <a:blip r:embed="rId1"/>
          <a:srcRect l="11639" r="21054" b="-2"/>
          <a:stretch>
            <a:fillRect/>
          </a:stretch>
        </p:blipFill>
        <p:spPr>
          <a:xfrm>
            <a:off x="10585" y="-1"/>
            <a:ext cx="6085416" cy="6858001"/>
          </a:xfrm>
          <a:prstGeom prst="rect">
            <a:avLst/>
          </a:prstGeom>
        </p:spPr>
      </p:pic>
      <p:sp>
        <p:nvSpPr>
          <p:cNvPr id="5" name="Subtitle 4"/>
          <p:cNvSpPr/>
          <p:nvPr>
            <p:ph type="subTitle" idx="1"/>
          </p:nvPr>
        </p:nvSpPr>
        <p:spPr/>
        <p:txBody>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034" y="632142"/>
            <a:ext cx="9634011" cy="4351338"/>
          </a:xfrm>
        </p:spPr>
        <p:txBody>
          <a:bodyPr/>
          <a:lstStyle/>
          <a:p>
            <a:r>
              <a:rPr lang="en-US" dirty="0"/>
              <a:t>SPRINGBACK &amp; STIFFNESS</a:t>
            </a:r>
            <a:endParaRPr lang="en-US" dirty="0"/>
          </a:p>
          <a:p>
            <a:r>
              <a:rPr lang="en-US" dirty="0"/>
              <a:t>proportional to E</a:t>
            </a:r>
            <a:endParaRPr lang="en-US" dirty="0"/>
          </a:p>
          <a:p>
            <a:r>
              <a:rPr lang="en-US" dirty="0"/>
              <a:t>Spring back is extent to </a:t>
            </a:r>
            <a:br>
              <a:rPr lang="en-US" dirty="0"/>
            </a:br>
            <a:r>
              <a:rPr lang="en-US" dirty="0"/>
              <a:t>which range recovers upon </a:t>
            </a:r>
            <a:br>
              <a:rPr lang="en-US" dirty="0"/>
            </a:br>
            <a:r>
              <a:rPr lang="en-US" dirty="0"/>
              <a:t>deactivation of an activated arch wire</a:t>
            </a:r>
            <a:endParaRPr lang="en-US" dirty="0"/>
          </a:p>
          <a:p>
            <a:endParaRPr lang="en-US" dirty="0"/>
          </a:p>
          <a:p>
            <a:r>
              <a:rPr lang="en-US" dirty="0"/>
              <a:t>stiffness = </a:t>
            </a:r>
            <a:r>
              <a:rPr lang="en-US" u="sng" dirty="0"/>
              <a:t>           1           </a:t>
            </a:r>
            <a:r>
              <a:rPr lang="en-US" dirty="0"/>
              <a:t>.</a:t>
            </a:r>
            <a:r>
              <a:rPr lang="en-US" u="sng" dirty="0"/>
              <a:t>            </a:t>
            </a:r>
            <a:br>
              <a:rPr lang="en-US" u="sng" dirty="0"/>
            </a:br>
            <a:r>
              <a:rPr lang="en-US" dirty="0"/>
              <a:t>                   springiness</a:t>
            </a:r>
            <a:endParaRPr lang="en-US" dirty="0"/>
          </a:p>
          <a:p>
            <a:endParaRPr lang="en-US" dirty="0"/>
          </a:p>
          <a:p>
            <a:endParaRPr lang="en-IN" dirty="0"/>
          </a:p>
        </p:txBody>
      </p:sp>
      <p:pic>
        <p:nvPicPr>
          <p:cNvPr id="6" name="Picture 5"/>
          <p:cNvPicPr>
            <a:picLocks noChangeAspect="1"/>
          </p:cNvPicPr>
          <p:nvPr/>
        </p:nvPicPr>
        <p:blipFill rotWithShape="1">
          <a:blip r:embed="rId1"/>
          <a:srcRect l="22615" t="28502" r="50000" b="23269"/>
          <a:stretch>
            <a:fillRect/>
          </a:stretch>
        </p:blipFill>
        <p:spPr>
          <a:xfrm>
            <a:off x="5702104" y="351693"/>
            <a:ext cx="5597703" cy="55426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RESILIENCY &amp; FORMABILITY</a:t>
            </a:r>
            <a:endParaRPr lang="en-IN" dirty="0"/>
          </a:p>
        </p:txBody>
      </p:sp>
      <p:sp>
        <p:nvSpPr>
          <p:cNvPr id="3" name="Content Placeholder 2"/>
          <p:cNvSpPr>
            <a:spLocks noGrp="1"/>
          </p:cNvSpPr>
          <p:nvPr>
            <p:ph idx="1"/>
          </p:nvPr>
        </p:nvSpPr>
        <p:spPr/>
        <p:txBody>
          <a:bodyPr/>
          <a:lstStyle/>
          <a:p>
            <a:r>
              <a:rPr lang="en-US" dirty="0"/>
              <a:t>Resiliency- represents energy stored </a:t>
            </a:r>
            <a:br>
              <a:rPr lang="en-US" dirty="0"/>
            </a:br>
            <a:r>
              <a:rPr lang="en-US" dirty="0"/>
              <a:t>capacity of wire area under stress strain</a:t>
            </a:r>
            <a:br>
              <a:rPr lang="en-US" dirty="0"/>
            </a:br>
            <a:r>
              <a:rPr lang="en-US" dirty="0"/>
              <a:t>curve out to the proportional limit</a:t>
            </a:r>
            <a:endParaRPr lang="en-US" dirty="0"/>
          </a:p>
          <a:p>
            <a:endParaRPr lang="en-US" dirty="0"/>
          </a:p>
          <a:p>
            <a:r>
              <a:rPr lang="en-US" dirty="0"/>
              <a:t>Formability-ease with which the material </a:t>
            </a:r>
            <a:br>
              <a:rPr lang="en-US" dirty="0"/>
            </a:br>
            <a:r>
              <a:rPr lang="en-US" dirty="0"/>
              <a:t>can be deformed.</a:t>
            </a:r>
            <a:endParaRPr lang="en-US" dirty="0"/>
          </a:p>
          <a:p>
            <a:pPr marL="0" indent="0">
              <a:buNone/>
            </a:pPr>
            <a:r>
              <a:rPr lang="en-US" dirty="0"/>
              <a:t>     area under curve from </a:t>
            </a:r>
            <a:r>
              <a:rPr lang="en-US" dirty="0" err="1"/>
              <a:t>yeild</a:t>
            </a:r>
            <a:r>
              <a:rPr lang="en-US" dirty="0"/>
              <a:t> point to </a:t>
            </a:r>
            <a:endParaRPr lang="en-US" dirty="0"/>
          </a:p>
          <a:p>
            <a:pPr marL="0" indent="0">
              <a:buNone/>
            </a:pPr>
            <a:r>
              <a:rPr lang="en-US" dirty="0"/>
              <a:t>    failure point</a:t>
            </a:r>
            <a:endParaRPr lang="en-US" dirty="0"/>
          </a:p>
          <a:p>
            <a:endParaRPr lang="en-IN" dirty="0"/>
          </a:p>
        </p:txBody>
      </p:sp>
      <p:pic>
        <p:nvPicPr>
          <p:cNvPr id="4" name="Content Placeholder 183" descr="ss"/>
          <p:cNvPicPr>
            <a:picLocks noChangeAspect="1"/>
          </p:cNvPicPr>
          <p:nvPr/>
        </p:nvPicPr>
        <p:blipFill>
          <a:blip r:embed="rId1"/>
          <a:srcRect l="48537" t="26598" b="15715"/>
          <a:stretch>
            <a:fillRect/>
          </a:stretch>
        </p:blipFill>
        <p:spPr>
          <a:xfrm>
            <a:off x="6096000" y="1751412"/>
            <a:ext cx="5586792" cy="45975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1567" y="292855"/>
            <a:ext cx="9634011" cy="6194442"/>
          </a:xfrm>
        </p:spPr>
        <p:txBody>
          <a:bodyPr>
            <a:normAutofit fontScale="90000"/>
          </a:bodyPr>
          <a:lstStyle/>
          <a:p>
            <a:r>
              <a:rPr lang="en-US" sz="2000" dirty="0">
                <a:latin typeface="Bodoni MT" panose="02070603080606020203" charset="0"/>
                <a:cs typeface="Bodoni MT" panose="02070603080606020203" charset="0"/>
              </a:rPr>
              <a:t>FLEXIBILITY</a:t>
            </a:r>
            <a:r>
              <a:rPr lang="en-IN" sz="2000" dirty="0">
                <a:latin typeface="Bodoni MT" panose="02070603080606020203" charset="0"/>
                <a:cs typeface="Bodoni MT" panose="02070603080606020203" charset="0"/>
              </a:rPr>
              <a:t> :</a:t>
            </a:r>
            <a:br>
              <a:rPr lang="en-IN" sz="2000" dirty="0">
                <a:latin typeface="Bodoni MT" panose="02070603080606020203" charset="0"/>
                <a:cs typeface="Bodoni MT" panose="02070603080606020203" charset="0"/>
              </a:rPr>
            </a:br>
            <a:r>
              <a:rPr lang="en-IN" sz="2000" dirty="0">
                <a:latin typeface="Bodoni MT" panose="02070603080606020203" charset="0"/>
                <a:cs typeface="Bodoni MT" panose="02070603080606020203" charset="0"/>
              </a:rPr>
              <a:t>                                </a:t>
            </a:r>
            <a:r>
              <a:rPr lang="en-US" dirty="0"/>
              <a:t>flexible material can undergo large deformation with minim</a:t>
            </a:r>
            <a:r>
              <a:rPr lang="en-IN" altLang="en-US" dirty="0"/>
              <a:t>al</a:t>
            </a:r>
            <a:r>
              <a:rPr lang="en-US" dirty="0"/>
              <a:t>  force.</a:t>
            </a:r>
            <a:endParaRPr lang="en-US" dirty="0"/>
          </a:p>
          <a:p>
            <a:pPr marL="0" indent="0">
              <a:buNone/>
            </a:pPr>
            <a:r>
              <a:rPr lang="en-US" sz="2000" dirty="0">
                <a:latin typeface="Bodoni MT" panose="02070603080606020203" charset="0"/>
                <a:cs typeface="Bodoni MT" panose="02070603080606020203" charset="0"/>
              </a:rPr>
              <a:t>TOUGHNESS</a:t>
            </a:r>
            <a:r>
              <a:rPr lang="en-IN" dirty="0">
                <a:latin typeface="Bodoni MT" panose="02070603080606020203" charset="0"/>
                <a:cs typeface="Bodoni MT" panose="02070603080606020203" charset="0"/>
              </a:rPr>
              <a:t> :</a:t>
            </a:r>
            <a:br>
              <a:rPr lang="en-US" dirty="0">
                <a:latin typeface="Bodoni MT" panose="02070603080606020203" charset="0"/>
                <a:cs typeface="Bodoni MT" panose="02070603080606020203" charset="0"/>
              </a:rPr>
            </a:br>
            <a:r>
              <a:rPr lang="en-US" dirty="0">
                <a:latin typeface="Bodoni MT" panose="02070603080606020203" charset="0"/>
                <a:cs typeface="Bodoni MT" panose="02070603080606020203" charset="0"/>
              </a:rPr>
              <a:t>                           </a:t>
            </a:r>
            <a:r>
              <a:rPr lang="en-US" dirty="0"/>
              <a:t>force required to fracture material, measured as total area under</a:t>
            </a:r>
            <a:br>
              <a:rPr lang="en-US" dirty="0"/>
            </a:br>
            <a:r>
              <a:rPr lang="en-US" dirty="0"/>
              <a:t>                stress strain graph</a:t>
            </a:r>
            <a:endParaRPr lang="en-US" dirty="0"/>
          </a:p>
          <a:p>
            <a:r>
              <a:rPr lang="en-US" dirty="0">
                <a:latin typeface="Bodoni MT" panose="02070603080606020203" charset="0"/>
                <a:cs typeface="Bodoni MT" panose="02070603080606020203" charset="0"/>
              </a:rPr>
              <a:t> BRITTLENESS:</a:t>
            </a:r>
            <a:br>
              <a:rPr lang="en-US" dirty="0">
                <a:latin typeface="Bodoni MT" panose="02070603080606020203" charset="0"/>
                <a:cs typeface="Bodoni MT" panose="02070603080606020203" charset="0"/>
              </a:rPr>
            </a:br>
            <a:r>
              <a:rPr lang="en-US" dirty="0">
                <a:latin typeface="Bodoni MT" panose="02070603080606020203" charset="0"/>
                <a:cs typeface="Bodoni MT" panose="02070603080606020203" charset="0"/>
              </a:rPr>
              <a:t>                               </a:t>
            </a:r>
            <a:r>
              <a:rPr lang="en-US" dirty="0"/>
              <a:t>opposite of toughne</a:t>
            </a:r>
            <a:r>
              <a:rPr lang="en-IN" altLang="en-US" dirty="0"/>
              <a:t>ss </a:t>
            </a:r>
            <a:r>
              <a:rPr lang="en-US" dirty="0"/>
              <a:t>brittle material cannot undergo elastic deformation</a:t>
            </a:r>
            <a:endParaRPr lang="en-US" dirty="0"/>
          </a:p>
          <a:p>
            <a:r>
              <a:rPr lang="en-US" dirty="0">
                <a:latin typeface="Bodoni MT" panose="02070603080606020203" charset="0"/>
                <a:cs typeface="Bodoni MT" panose="02070603080606020203" charset="0"/>
              </a:rPr>
              <a:t>FATIGUE :</a:t>
            </a:r>
            <a:br>
              <a:rPr lang="en-US" dirty="0">
                <a:latin typeface="Bodoni MT" panose="02070603080606020203" charset="0"/>
                <a:cs typeface="Bodoni MT" panose="02070603080606020203" charset="0"/>
              </a:rPr>
            </a:br>
            <a:r>
              <a:rPr lang="en-US" dirty="0">
                <a:latin typeface="Bodoni MT" panose="02070603080606020203" charset="0"/>
                <a:cs typeface="Bodoni MT" panose="02070603080606020203" charset="0"/>
              </a:rPr>
              <a:t>                     </a:t>
            </a:r>
            <a:r>
              <a:rPr lang="en-US" dirty="0"/>
              <a:t>repeated cyclic stress of magnitude below fracture point can result  </a:t>
            </a:r>
            <a:br>
              <a:rPr lang="en-US" dirty="0"/>
            </a:br>
            <a:r>
              <a:rPr lang="en-US" dirty="0"/>
              <a:t>                    in fracture</a:t>
            </a:r>
            <a:endParaRPr lang="en-US" dirty="0"/>
          </a:p>
          <a:p>
            <a:pPr marL="0" indent="0">
              <a:buNone/>
            </a:pPr>
            <a:endParaRPr lang="en-US" dirty="0"/>
          </a:p>
          <a:p>
            <a:endParaRPr lang="en-US" dirty="0">
              <a:latin typeface="Bodoni MT" panose="02070603080606020203" charset="0"/>
              <a:cs typeface="Bodoni MT" panose="02070603080606020203" charset="0"/>
            </a:endParaRPr>
          </a:p>
          <a:p>
            <a:endParaRPr lang="en-IN" dirty="0">
              <a:latin typeface="Bodoni MT" panose="02070603080606020203" charset="0"/>
              <a:cs typeface="Bodoni MT" panose="02070603080606020203"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IDEAL ORTHODONTIC WIRE MATERIAL</a:t>
            </a:r>
            <a:endParaRPr lang="en-IN"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IN" dirty="0"/>
              <a:t> DEFLECTION PROPERTIES</a:t>
            </a:r>
            <a:endParaRPr lang="en-IN" dirty="0"/>
          </a:p>
          <a:p>
            <a:pPr marL="457200" indent="-457200">
              <a:buFont typeface="+mj-lt"/>
              <a:buAutoNum type="alphaLcPeriod"/>
            </a:pPr>
            <a:r>
              <a:rPr lang="en-US" dirty="0"/>
              <a:t>high strength</a:t>
            </a:r>
            <a:endParaRPr lang="en-US" dirty="0"/>
          </a:p>
          <a:p>
            <a:pPr marL="457200" indent="-457200">
              <a:buFont typeface="+mj-lt"/>
              <a:buAutoNum type="alphaLcPeriod"/>
            </a:pPr>
            <a:r>
              <a:rPr lang="en-US" dirty="0"/>
              <a:t>low stiffness</a:t>
            </a:r>
            <a:endParaRPr lang="en-US" dirty="0"/>
          </a:p>
          <a:p>
            <a:pPr marL="457200" indent="-457200">
              <a:buFont typeface="+mj-lt"/>
              <a:buAutoNum type="alphaLcPeriod"/>
            </a:pPr>
            <a:r>
              <a:rPr lang="en-US" dirty="0"/>
              <a:t>high range </a:t>
            </a:r>
            <a:endParaRPr lang="en-US" dirty="0"/>
          </a:p>
          <a:p>
            <a:pPr marL="457200" indent="-457200">
              <a:buFont typeface="+mj-lt"/>
              <a:buAutoNum type="alphaLcPeriod"/>
            </a:pPr>
            <a:r>
              <a:rPr lang="en-US" dirty="0"/>
              <a:t>high formability</a:t>
            </a:r>
            <a:endParaRPr lang="en-US" dirty="0"/>
          </a:p>
          <a:p>
            <a:endParaRPr lang="en-IN" dirty="0"/>
          </a:p>
          <a:p>
            <a:endParaRPr lang="en-IN" dirty="0"/>
          </a:p>
        </p:txBody>
      </p:sp>
      <p:sp>
        <p:nvSpPr>
          <p:cNvPr id="4" name="TextBox 3"/>
          <p:cNvSpPr txBox="1"/>
          <p:nvPr/>
        </p:nvSpPr>
        <p:spPr>
          <a:xfrm>
            <a:off x="5886853" y="1828483"/>
            <a:ext cx="4076700" cy="2464072"/>
          </a:xfrm>
          <a:prstGeom prst="rect">
            <a:avLst/>
          </a:prstGeom>
          <a:noFill/>
        </p:spPr>
        <p:txBody>
          <a:bodyPr wrap="square" rtlCol="0">
            <a:spAutoFit/>
          </a:bodyPr>
          <a:lstStyle/>
          <a:p>
            <a:pPr marL="285750" indent="-285750">
              <a:lnSpc>
                <a:spcPct val="200000"/>
              </a:lnSpc>
              <a:buFont typeface="Wingdings" panose="05000000000000000000" pitchFamily="2" charset="2"/>
              <a:buChar char="v"/>
            </a:pPr>
            <a:r>
              <a:rPr lang="en-IN" sz="2000" dirty="0"/>
              <a:t>OTHER PROPERTIES</a:t>
            </a:r>
            <a:endParaRPr lang="en-IN" sz="2000" dirty="0"/>
          </a:p>
          <a:p>
            <a:pPr marL="457200" indent="-457200">
              <a:lnSpc>
                <a:spcPct val="200000"/>
              </a:lnSpc>
              <a:buFont typeface="+mj-lt"/>
              <a:buAutoNum type="alphaLcPeriod"/>
            </a:pPr>
            <a:r>
              <a:rPr lang="en-US" sz="2000" dirty="0"/>
              <a:t>weldable,</a:t>
            </a:r>
            <a:endParaRPr lang="en-US" sz="2000" dirty="0"/>
          </a:p>
          <a:p>
            <a:pPr marL="457200" indent="-457200">
              <a:lnSpc>
                <a:spcPct val="200000"/>
              </a:lnSpc>
              <a:buFont typeface="+mj-lt"/>
              <a:buAutoNum type="alphaLcPeriod"/>
            </a:pPr>
            <a:r>
              <a:rPr lang="en-US" sz="2000" dirty="0"/>
              <a:t>solderable</a:t>
            </a:r>
            <a:endParaRPr lang="en-US" sz="2000" dirty="0"/>
          </a:p>
          <a:p>
            <a:pPr marL="457200" indent="-457200">
              <a:lnSpc>
                <a:spcPct val="200000"/>
              </a:lnSpc>
              <a:buFont typeface="+mj-lt"/>
              <a:buAutoNum type="alphaLcPeriod"/>
            </a:pPr>
            <a:r>
              <a:rPr lang="en-US" sz="2000" dirty="0"/>
              <a:t>reasonable cost</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258222"/>
            <a:ext cx="9634011" cy="1325563"/>
          </a:xfrm>
        </p:spPr>
        <p:txBody>
          <a:bodyPr>
            <a:normAutofit/>
          </a:bodyPr>
          <a:lstStyle/>
          <a:p>
            <a:pPr algn="ctr"/>
            <a:r>
              <a:rPr lang="en-IN" sz="3600" dirty="0"/>
              <a:t>STAINLESS STEEL</a:t>
            </a:r>
            <a:endParaRPr lang="en-IN" sz="3600" dirty="0"/>
          </a:p>
        </p:txBody>
      </p:sp>
      <p:sp>
        <p:nvSpPr>
          <p:cNvPr id="3" name="Content Placeholder 2"/>
          <p:cNvSpPr>
            <a:spLocks noGrp="1"/>
          </p:cNvSpPr>
          <p:nvPr>
            <p:ph idx="1"/>
          </p:nvPr>
        </p:nvSpPr>
        <p:spPr>
          <a:xfrm>
            <a:off x="902422" y="1346485"/>
            <a:ext cx="9634011" cy="4974801"/>
          </a:xfrm>
        </p:spPr>
        <p:txBody>
          <a:bodyPr>
            <a:noAutofit/>
          </a:bodyPr>
          <a:lstStyle/>
          <a:p>
            <a:r>
              <a:rPr lang="en-US" sz="2200" dirty="0"/>
              <a:t>developed by </a:t>
            </a:r>
            <a:r>
              <a:rPr lang="en-US" sz="2200" dirty="0">
                <a:solidFill>
                  <a:srgbClr val="0070C0"/>
                </a:solidFill>
              </a:rPr>
              <a:t> Harry Brearley, F .M. Becket, Benno Strauss and Edward Maurer</a:t>
            </a:r>
            <a:endParaRPr lang="en-US" sz="2200" dirty="0">
              <a:solidFill>
                <a:srgbClr val="231F20"/>
              </a:solidFill>
              <a:effectLst/>
            </a:endParaRPr>
          </a:p>
          <a:p>
            <a:r>
              <a:rPr lang="en-US" sz="2200" dirty="0">
                <a:solidFill>
                  <a:srgbClr val="231F20"/>
                </a:solidFill>
                <a:effectLst/>
              </a:rPr>
              <a:t>Stainless steel’s rust resistance results from a relatively high chromium content. A typical formulation for orthodontic use has 18% chromium and 8% nickel (</a:t>
            </a:r>
            <a:r>
              <a:rPr lang="en-IN" sz="2200" dirty="0">
                <a:solidFill>
                  <a:srgbClr val="231F20"/>
                </a:solidFill>
                <a:effectLst/>
              </a:rPr>
              <a:t>18-8 stainless steel)</a:t>
            </a:r>
            <a:endParaRPr lang="en-IN" sz="2200" dirty="0">
              <a:solidFill>
                <a:srgbClr val="231F20"/>
              </a:solidFill>
              <a:effectLst/>
            </a:endParaRPr>
          </a:p>
          <a:p>
            <a:r>
              <a:rPr lang="en-US" sz="2200" dirty="0">
                <a:solidFill>
                  <a:srgbClr val="231F20"/>
                </a:solidFill>
                <a:effectLst/>
              </a:rPr>
              <a:t>Steel is softened by annealing and hardened by cold working. </a:t>
            </a:r>
            <a:endParaRPr lang="en-US" sz="2200" dirty="0">
              <a:solidFill>
                <a:srgbClr val="231F20"/>
              </a:solidFill>
              <a:effectLst/>
            </a:endParaRPr>
          </a:p>
          <a:p>
            <a:r>
              <a:rPr lang="en-US" sz="2200" dirty="0">
                <a:solidFill>
                  <a:srgbClr val="231F20"/>
                </a:solidFill>
                <a:effectLst/>
              </a:rPr>
              <a:t>Fully annealed stainless steel wires are soft and highly formable. </a:t>
            </a:r>
            <a:endParaRPr lang="en-US" sz="2200" dirty="0">
              <a:solidFill>
                <a:srgbClr val="231F20"/>
              </a:solidFill>
              <a:effectLst/>
            </a:endParaRPr>
          </a:p>
          <a:p>
            <a:r>
              <a:rPr lang="en-US" sz="2200" dirty="0">
                <a:solidFill>
                  <a:srgbClr val="231F20"/>
                </a:solidFill>
                <a:effectLst/>
              </a:rPr>
              <a:t>The steel ligatures used to tie orthodontic archwires into brackets on the teeth are made from such “dead soft” wire. </a:t>
            </a:r>
            <a:endParaRPr lang="en-US" sz="2200" dirty="0">
              <a:solidFill>
                <a:srgbClr val="231F2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338" y="283335"/>
            <a:ext cx="10431887" cy="5736461"/>
          </a:xfrm>
        </p:spPr>
        <p:txBody>
          <a:bodyPr>
            <a:noAutofit/>
          </a:bodyPr>
          <a:lstStyle/>
          <a:p>
            <a:r>
              <a:rPr lang="en-US" sz="2400" dirty="0">
                <a:solidFill>
                  <a:srgbClr val="231F20"/>
                </a:solidFill>
                <a:effectLst/>
              </a:rPr>
              <a:t>The steel wires with the most impressive yield strength (“super” grades) are almost brittle and will break if bent sharply. </a:t>
            </a:r>
            <a:endParaRPr lang="en-US" sz="2400" dirty="0">
              <a:solidFill>
                <a:srgbClr val="231F20"/>
              </a:solidFill>
              <a:effectLst/>
            </a:endParaRPr>
          </a:p>
          <a:p>
            <a:r>
              <a:rPr lang="en-US" sz="2400" dirty="0">
                <a:solidFill>
                  <a:srgbClr val="231F20"/>
                </a:solidFill>
                <a:effectLst/>
              </a:rPr>
              <a:t>The “regular” grade of orthodontic steel wire can be bent to almost any desired shape without breaking. </a:t>
            </a:r>
            <a:endParaRPr lang="en-US" sz="2400" dirty="0">
              <a:solidFill>
                <a:srgbClr val="000000"/>
              </a:solidFill>
              <a:effectLst/>
            </a:endParaRPr>
          </a:p>
          <a:p>
            <a:r>
              <a:rPr lang="en-US" sz="2400" dirty="0">
                <a:solidFill>
                  <a:srgbClr val="000000"/>
                </a:solidFill>
                <a:effectLst/>
              </a:rPr>
              <a:t>SS consists of mainly three types: </a:t>
            </a:r>
            <a:endParaRPr lang="en-US" sz="2400" dirty="0"/>
          </a:p>
          <a:p>
            <a:pPr marL="342900" indent="-342900">
              <a:buFont typeface="+mj-lt"/>
              <a:buAutoNum type="arabicPeriod"/>
            </a:pPr>
            <a:r>
              <a:rPr lang="en-US" sz="2400" dirty="0">
                <a:solidFill>
                  <a:srgbClr val="000000"/>
                </a:solidFill>
                <a:effectLst/>
              </a:rPr>
              <a:t>Ferritic SS</a:t>
            </a:r>
            <a:endParaRPr lang="en-US" sz="2400" dirty="0"/>
          </a:p>
          <a:p>
            <a:pPr marL="342900" indent="-342900">
              <a:buFont typeface="+mj-lt"/>
              <a:buAutoNum type="arabicPeriod"/>
            </a:pPr>
            <a:r>
              <a:rPr lang="en-US" sz="2400" dirty="0">
                <a:solidFill>
                  <a:srgbClr val="000000"/>
                </a:solidFill>
                <a:effectLst/>
              </a:rPr>
              <a:t>Austenitic SS </a:t>
            </a:r>
            <a:endParaRPr lang="en-US" sz="2400" dirty="0"/>
          </a:p>
          <a:p>
            <a:pPr marL="342900" indent="-342900">
              <a:buFont typeface="+mj-lt"/>
              <a:buAutoNum type="arabicPeriod"/>
            </a:pPr>
            <a:r>
              <a:rPr lang="en-US" sz="2400" dirty="0">
                <a:solidFill>
                  <a:srgbClr val="000000"/>
                </a:solidFill>
                <a:effectLst/>
              </a:rPr>
              <a:t>Martensitic SS </a:t>
            </a:r>
            <a:endParaRPr lang="en-US" sz="2400" dirty="0">
              <a:solidFill>
                <a:srgbClr val="000000"/>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95130"/>
            <a:ext cx="9634011" cy="5430728"/>
          </a:xfrm>
        </p:spPr>
        <p:txBody>
          <a:bodyPr>
            <a:normAutofit/>
          </a:bodyPr>
          <a:lstStyle/>
          <a:p>
            <a:r>
              <a:rPr lang="en-US" sz="2000" b="1" dirty="0">
                <a:solidFill>
                  <a:srgbClr val="2C5E6D"/>
                </a:solidFill>
                <a:effectLst/>
              </a:rPr>
              <a:t>Austenitic stainless steels </a:t>
            </a:r>
            <a:endParaRPr lang="en-US" sz="2000" dirty="0"/>
          </a:p>
          <a:p>
            <a:r>
              <a:rPr lang="en-US" sz="2000" dirty="0">
                <a:solidFill>
                  <a:srgbClr val="000000"/>
                </a:solidFill>
                <a:effectLst/>
              </a:rPr>
              <a:t>Austenitic steels are used for the purpose of orthodontic wires and bands.</a:t>
            </a:r>
            <a:endParaRPr lang="en-US" sz="2000" dirty="0">
              <a:solidFill>
                <a:srgbClr val="000000"/>
              </a:solidFill>
              <a:effectLst/>
            </a:endParaRPr>
          </a:p>
          <a:p>
            <a:r>
              <a:rPr lang="en-US" sz="2000" dirty="0">
                <a:solidFill>
                  <a:srgbClr val="000000"/>
                </a:solidFill>
                <a:effectLst/>
              </a:rPr>
              <a:t>It was named after the British metallurgist Robert Austen.</a:t>
            </a:r>
            <a:endParaRPr lang="en-US" sz="2000" dirty="0">
              <a:solidFill>
                <a:srgbClr val="000000"/>
              </a:solidFill>
              <a:effectLst/>
            </a:endParaRPr>
          </a:p>
          <a:p>
            <a:r>
              <a:rPr lang="en-US" sz="2000" dirty="0">
                <a:solidFill>
                  <a:srgbClr val="000000"/>
                </a:solidFill>
                <a:effectLst/>
              </a:rPr>
              <a:t>These alloys are the most corrosion resistant of all the SS due to the presence of significant amount of nickel and chromium. </a:t>
            </a:r>
            <a:endParaRPr lang="en-US" sz="2000" dirty="0"/>
          </a:p>
          <a:p>
            <a:r>
              <a:rPr lang="en-US" sz="2000" dirty="0">
                <a:solidFill>
                  <a:srgbClr val="000000"/>
                </a:solidFill>
                <a:effectLst/>
              </a:rPr>
              <a:t>AISI 302 is the primary type of steel containing 18% chromium, 8% nickel and 0.15% carbon. </a:t>
            </a:r>
            <a:endParaRPr lang="en-US" sz="2000" dirty="0"/>
          </a:p>
          <a:p>
            <a:r>
              <a:rPr lang="en-US" sz="2000" dirty="0">
                <a:solidFill>
                  <a:srgbClr val="000000"/>
                </a:solidFill>
                <a:effectLst/>
              </a:rPr>
              <a:t>AISI 304 has similar composition, but carbon content is 0.08%. </a:t>
            </a:r>
            <a:endParaRPr lang="en-US" sz="2000" dirty="0">
              <a:solidFill>
                <a:srgbClr val="000000"/>
              </a:solidFill>
              <a:effectLst/>
            </a:endParaRPr>
          </a:p>
          <a:p>
            <a:r>
              <a:rPr lang="en-US" sz="2000" dirty="0">
                <a:solidFill>
                  <a:srgbClr val="000000"/>
                </a:solidFill>
                <a:effectLst/>
              </a:rPr>
              <a:t>Both 302 and 304 may be designated as 18–8 SS</a:t>
            </a:r>
            <a:endParaRPr lang="en-IN" sz="2000" dirty="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396" y="129433"/>
            <a:ext cx="9634011" cy="1325563"/>
          </a:xfrm>
        </p:spPr>
        <p:txBody>
          <a:bodyPr/>
          <a:lstStyle/>
          <a:p>
            <a:pPr algn="ctr"/>
            <a:r>
              <a:rPr lang="en-IN" dirty="0"/>
              <a:t>SS VARIANTS</a:t>
            </a:r>
            <a:endParaRPr lang="en-IN" dirty="0"/>
          </a:p>
        </p:txBody>
      </p:sp>
      <p:sp>
        <p:nvSpPr>
          <p:cNvPr id="3" name="Content Placeholder 2"/>
          <p:cNvSpPr>
            <a:spLocks noGrp="1"/>
          </p:cNvSpPr>
          <p:nvPr>
            <p:ph idx="1"/>
          </p:nvPr>
        </p:nvSpPr>
        <p:spPr>
          <a:xfrm>
            <a:off x="837125" y="1346486"/>
            <a:ext cx="10148551" cy="4616432"/>
          </a:xfrm>
        </p:spPr>
        <p:txBody>
          <a:bodyPr>
            <a:noAutofit/>
          </a:bodyPr>
          <a:lstStyle/>
          <a:p>
            <a:r>
              <a:rPr lang="en-US" sz="1900" dirty="0">
                <a:solidFill>
                  <a:srgbClr val="000000"/>
                </a:solidFill>
                <a:effectLst/>
              </a:rPr>
              <a:t>HIGH TENSILE WIRES</a:t>
            </a:r>
            <a:endParaRPr lang="en-US" sz="1900" dirty="0">
              <a:solidFill>
                <a:srgbClr val="000000"/>
              </a:solidFill>
              <a:effectLst/>
            </a:endParaRPr>
          </a:p>
          <a:p>
            <a:pPr marL="0" indent="0">
              <a:buNone/>
            </a:pPr>
            <a:r>
              <a:rPr lang="en-US" sz="1900" dirty="0">
                <a:solidFill>
                  <a:srgbClr val="000000"/>
                </a:solidFill>
              </a:rPr>
              <a:t>   </a:t>
            </a:r>
            <a:r>
              <a:rPr lang="en-US" sz="1900" dirty="0">
                <a:solidFill>
                  <a:srgbClr val="000000"/>
                </a:solidFill>
                <a:effectLst/>
              </a:rPr>
              <a:t>                                       A.J. Wilcock, in collaboration with P.R. </a:t>
            </a:r>
            <a:r>
              <a:rPr lang="en-US" sz="1900" dirty="0" err="1">
                <a:solidFill>
                  <a:srgbClr val="000000"/>
                </a:solidFill>
                <a:effectLst/>
              </a:rPr>
              <a:t>Begg</a:t>
            </a:r>
            <a:r>
              <a:rPr lang="en-US" sz="1900" dirty="0">
                <a:solidFill>
                  <a:srgbClr val="000000"/>
                </a:solidFill>
                <a:effectLst/>
              </a:rPr>
              <a:t> developed pre-heat treated cold drawn steel wires that had the advantage of being more resilient and having higher tensile strength. </a:t>
            </a:r>
            <a:endParaRPr lang="en-US" sz="1900" dirty="0"/>
          </a:p>
          <a:p>
            <a:r>
              <a:rPr lang="en-US" sz="1900" dirty="0">
                <a:solidFill>
                  <a:srgbClr val="000000"/>
                </a:solidFill>
                <a:effectLst/>
              </a:rPr>
              <a:t>These wires were designed exclusively for use with </a:t>
            </a:r>
            <a:r>
              <a:rPr lang="en-US" sz="1900" dirty="0" err="1">
                <a:solidFill>
                  <a:srgbClr val="000000"/>
                </a:solidFill>
                <a:effectLst/>
              </a:rPr>
              <a:t>Begg’s</a:t>
            </a:r>
            <a:r>
              <a:rPr lang="en-US" sz="1900" dirty="0">
                <a:solidFill>
                  <a:srgbClr val="000000"/>
                </a:solidFill>
                <a:effectLst/>
              </a:rPr>
              <a:t> light wire technique. </a:t>
            </a:r>
            <a:endParaRPr lang="en-US" sz="1900" dirty="0">
              <a:solidFill>
                <a:srgbClr val="000000"/>
              </a:solidFill>
              <a:effectLst/>
            </a:endParaRPr>
          </a:p>
          <a:p>
            <a:r>
              <a:rPr lang="en-US" sz="1900" dirty="0">
                <a:solidFill>
                  <a:srgbClr val="000000"/>
                </a:solidFill>
                <a:effectLst/>
              </a:rPr>
              <a:t>They are graded according to the increasing order of resiliency and yield strength. </a:t>
            </a:r>
            <a:endParaRPr lang="en-US" sz="1900" dirty="0">
              <a:solidFill>
                <a:srgbClr val="000000"/>
              </a:solidFill>
              <a:effectLst/>
            </a:endParaRPr>
          </a:p>
          <a:p>
            <a:r>
              <a:rPr lang="en-US" sz="1900" dirty="0">
                <a:solidFill>
                  <a:srgbClr val="000000"/>
                </a:solidFill>
                <a:effectLst/>
              </a:rPr>
              <a:t>The resilient wires are highly brittle and break easily and are relatively more expensive than SS wires. </a:t>
            </a:r>
            <a:endParaRPr lang="en-US" sz="1900" dirty="0">
              <a:solidFill>
                <a:srgbClr val="000000"/>
              </a:solidFill>
              <a:effectLst/>
            </a:endParaRPr>
          </a:p>
          <a:p>
            <a:r>
              <a:rPr lang="en-US" sz="1900" dirty="0">
                <a:solidFill>
                  <a:srgbClr val="000000"/>
                </a:solidFill>
                <a:effectLst/>
              </a:rPr>
              <a:t>As these wires developed in Australia &amp; were to be used with </a:t>
            </a:r>
            <a:r>
              <a:rPr lang="en-US" sz="1900" dirty="0" err="1">
                <a:solidFill>
                  <a:srgbClr val="000000"/>
                </a:solidFill>
                <a:effectLst/>
              </a:rPr>
              <a:t>Begg’s</a:t>
            </a:r>
            <a:r>
              <a:rPr lang="en-US" sz="1900" dirty="0">
                <a:solidFill>
                  <a:srgbClr val="000000"/>
                </a:solidFill>
                <a:effectLst/>
              </a:rPr>
              <a:t> technique, they are popularly called Australian wires.</a:t>
            </a:r>
            <a:endParaRPr lang="en-IN" sz="1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76518"/>
            <a:ext cx="9634011" cy="5749340"/>
          </a:xfrm>
        </p:spPr>
        <p:txBody>
          <a:bodyPr>
            <a:normAutofit lnSpcReduction="10000"/>
          </a:bodyPr>
          <a:lstStyle/>
          <a:p>
            <a:r>
              <a:rPr lang="en-US" dirty="0">
                <a:solidFill>
                  <a:srgbClr val="BE9CB3"/>
                </a:solidFill>
              </a:rPr>
              <a:t>D- </a:t>
            </a:r>
            <a:r>
              <a:rPr lang="en-US" dirty="0" err="1">
                <a:solidFill>
                  <a:srgbClr val="BE9CB3"/>
                </a:solidFill>
              </a:rPr>
              <a:t>Rect</a:t>
            </a:r>
            <a:r>
              <a:rPr lang="en-US" dirty="0">
                <a:solidFill>
                  <a:srgbClr val="BE9CB3"/>
                </a:solidFill>
              </a:rPr>
              <a:t> (braided preformed and straight)</a:t>
            </a:r>
            <a:endParaRPr lang="en-US" dirty="0"/>
          </a:p>
          <a:p>
            <a:pPr marL="0" indent="0">
              <a:buNone/>
            </a:pPr>
            <a:r>
              <a:rPr lang="en-US" dirty="0"/>
              <a:t>8 stranded, interwoven rectangular wire</a:t>
            </a:r>
            <a:endParaRPr lang="en-US" dirty="0"/>
          </a:p>
          <a:p>
            <a:pPr marL="0" indent="0">
              <a:buNone/>
            </a:pPr>
            <a:r>
              <a:rPr lang="en-US" dirty="0"/>
              <a:t>high flexibility, greater control, good initial torque control</a:t>
            </a:r>
            <a:endParaRPr lang="en-US" dirty="0"/>
          </a:p>
          <a:p>
            <a:pPr marL="0" indent="0">
              <a:buNone/>
            </a:pPr>
            <a:r>
              <a:rPr lang="en-US" dirty="0"/>
              <a:t>finishing </a:t>
            </a:r>
            <a:r>
              <a:rPr lang="en-US" dirty="0" err="1"/>
              <a:t>archwire</a:t>
            </a:r>
            <a:endParaRPr lang="en-US" dirty="0"/>
          </a:p>
          <a:p>
            <a:pPr marL="0" indent="0">
              <a:buNone/>
            </a:pPr>
            <a:endParaRPr lang="en-US" dirty="0"/>
          </a:p>
          <a:p>
            <a:pPr marL="0" indent="0">
              <a:buNone/>
            </a:pPr>
            <a:endParaRPr lang="en-US" dirty="0"/>
          </a:p>
          <a:p>
            <a:r>
              <a:rPr lang="en-US" dirty="0">
                <a:solidFill>
                  <a:srgbClr val="BE9CB3"/>
                </a:solidFill>
              </a:rPr>
              <a:t>Force 9 Braided Preformed</a:t>
            </a:r>
            <a:endParaRPr lang="en-US" dirty="0">
              <a:solidFill>
                <a:srgbClr val="BE9CB3"/>
              </a:solidFill>
            </a:endParaRPr>
          </a:p>
          <a:p>
            <a:pPr marL="0" indent="0">
              <a:buNone/>
            </a:pPr>
            <a:r>
              <a:rPr lang="en-US" dirty="0"/>
              <a:t>9 stranded interwoven rectangular wire</a:t>
            </a:r>
            <a:endParaRPr lang="en-US" dirty="0"/>
          </a:p>
          <a:p>
            <a:pPr marL="0" indent="0">
              <a:buNone/>
            </a:pPr>
            <a:r>
              <a:rPr lang="en-US" dirty="0"/>
              <a:t>high flexibility and slot filling capacity</a:t>
            </a:r>
            <a:endParaRPr lang="en-US" dirty="0"/>
          </a:p>
          <a:p>
            <a:pPr marL="0" indent="0">
              <a:buNone/>
            </a:pPr>
            <a:r>
              <a:rPr lang="en-US" dirty="0"/>
              <a:t>50% more force than 8 stranded.</a:t>
            </a:r>
            <a:endParaRPr lang="en-US" dirty="0"/>
          </a:p>
          <a:p>
            <a:endParaRPr lang="en-IN" dirty="0"/>
          </a:p>
        </p:txBody>
      </p:sp>
      <p:pic>
        <p:nvPicPr>
          <p:cNvPr id="4" name="Content Placeholder 180" descr="d rect"/>
          <p:cNvPicPr>
            <a:picLocks noChangeAspect="1"/>
          </p:cNvPicPr>
          <p:nvPr/>
        </p:nvPicPr>
        <p:blipFill>
          <a:blip r:embed="rId1"/>
          <a:stretch>
            <a:fillRect/>
          </a:stretch>
        </p:blipFill>
        <p:spPr>
          <a:xfrm>
            <a:off x="7964242" y="476518"/>
            <a:ext cx="2857500" cy="1895475"/>
          </a:xfrm>
          <a:prstGeom prst="rect">
            <a:avLst/>
          </a:prstGeom>
        </p:spPr>
      </p:pic>
      <p:pic>
        <p:nvPicPr>
          <p:cNvPr id="5" name="Picture 4" descr="force 9"/>
          <p:cNvPicPr>
            <a:picLocks noChangeAspect="1"/>
          </p:cNvPicPr>
          <p:nvPr/>
        </p:nvPicPr>
        <p:blipFill>
          <a:blip r:embed="rId2"/>
          <a:stretch>
            <a:fillRect/>
          </a:stretch>
        </p:blipFill>
        <p:spPr>
          <a:xfrm>
            <a:off x="7959479" y="4249894"/>
            <a:ext cx="2867025" cy="1809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31065"/>
            <a:ext cx="9634011" cy="5594793"/>
          </a:xfrm>
        </p:spPr>
        <p:txBody>
          <a:bodyPr>
            <a:normAutofit/>
          </a:bodyPr>
          <a:lstStyle/>
          <a:p>
            <a:r>
              <a:rPr lang="en-US" dirty="0">
                <a:solidFill>
                  <a:srgbClr val="BE9CB3"/>
                </a:solidFill>
              </a:rPr>
              <a:t>Gold heat Treated SS</a:t>
            </a:r>
            <a:endParaRPr lang="en-US" dirty="0">
              <a:solidFill>
                <a:srgbClr val="BE9CB3"/>
              </a:solidFill>
            </a:endParaRPr>
          </a:p>
          <a:p>
            <a:pPr marL="0" indent="0">
              <a:buNone/>
            </a:pPr>
            <a:r>
              <a:rPr lang="en-US" dirty="0"/>
              <a:t>high temper ss wire with higher force levels and </a:t>
            </a:r>
            <a:endParaRPr lang="en-US" dirty="0"/>
          </a:p>
          <a:p>
            <a:pPr marL="0" indent="0">
              <a:buNone/>
            </a:pPr>
            <a:r>
              <a:rPr lang="en-US" dirty="0"/>
              <a:t>Greater spring back.</a:t>
            </a:r>
            <a:endParaRPr lang="en-US" dirty="0"/>
          </a:p>
          <a:p>
            <a:pPr marL="0" indent="0">
              <a:buNone/>
            </a:pPr>
            <a:r>
              <a:rPr lang="en-US" dirty="0"/>
              <a:t>High force levels &amp; rigid nature: transverse arch form control</a:t>
            </a:r>
            <a:endParaRPr lang="en-US" dirty="0"/>
          </a:p>
          <a:p>
            <a:pPr marL="0" indent="0">
              <a:buNone/>
            </a:pPr>
            <a:endParaRPr lang="en-US" dirty="0">
              <a:solidFill>
                <a:schemeClr val="accent6">
                  <a:lumMod val="60000"/>
                  <a:lumOff val="40000"/>
                </a:schemeClr>
              </a:solidFill>
            </a:endParaRPr>
          </a:p>
          <a:p>
            <a:r>
              <a:rPr lang="en-US" sz="2400" dirty="0" err="1">
                <a:solidFill>
                  <a:schemeClr val="accent6">
                    <a:lumMod val="60000"/>
                    <a:lumOff val="40000"/>
                  </a:schemeClr>
                </a:solidFill>
                <a:effectLst/>
                <a:latin typeface="Bodoni MT" panose="02070603080606020203" charset="0"/>
                <a:cs typeface="Bodoni MT" panose="02070603080606020203" charset="0"/>
              </a:rPr>
              <a:t>Menzanium</a:t>
            </a:r>
            <a:r>
              <a:rPr lang="en-US" sz="2400" dirty="0"/>
              <a:t> </a:t>
            </a:r>
            <a:r>
              <a:rPr lang="en-US" dirty="0"/>
              <a:t>(non nickel containing wires)</a:t>
            </a:r>
            <a:endParaRPr lang="en-US" dirty="0"/>
          </a:p>
          <a:p>
            <a:pPr marL="0" indent="0">
              <a:buNone/>
            </a:pPr>
            <a:r>
              <a:rPr lang="en-US" dirty="0"/>
              <a:t>manganese and nitrogen replace allergic components of Ni.</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CONTENT</a:t>
            </a:r>
            <a:endParaRPr lang="en-IN" dirty="0"/>
          </a:p>
        </p:txBody>
      </p:sp>
      <p:sp>
        <p:nvSpPr>
          <p:cNvPr id="3" name="Content Placeholder 2"/>
          <p:cNvSpPr>
            <a:spLocks noGrp="1"/>
          </p:cNvSpPr>
          <p:nvPr>
            <p:ph idx="1"/>
          </p:nvPr>
        </p:nvSpPr>
        <p:spPr/>
        <p:txBody>
          <a:bodyPr/>
          <a:lstStyle/>
          <a:p>
            <a:r>
              <a:rPr lang="en-IN" dirty="0"/>
              <a:t>INTRODUCTION</a:t>
            </a:r>
            <a:endParaRPr lang="en-IN" dirty="0"/>
          </a:p>
          <a:p>
            <a:r>
              <a:rPr lang="en-IN" dirty="0"/>
              <a:t>EVOLUTION OF ORTHODONTIC WIRES</a:t>
            </a:r>
            <a:endParaRPr lang="en-IN" dirty="0"/>
          </a:p>
          <a:p>
            <a:r>
              <a:rPr lang="en-IN" dirty="0"/>
              <a:t>PROPERTIES</a:t>
            </a:r>
            <a:endParaRPr lang="en-IN" dirty="0"/>
          </a:p>
          <a:p>
            <a:r>
              <a:rPr lang="en-IN" dirty="0"/>
              <a:t>STAINLESS STEEL WIRE</a:t>
            </a:r>
            <a:endParaRPr lang="en-IN" dirty="0"/>
          </a:p>
          <a:p>
            <a:r>
              <a:rPr lang="en-IN" dirty="0"/>
              <a:t>COBALT CHROMIUM ALLOY</a:t>
            </a:r>
            <a:endParaRPr lang="en-IN" dirty="0"/>
          </a:p>
          <a:p>
            <a:r>
              <a:rPr lang="en-IN" dirty="0"/>
              <a:t>NITI</a:t>
            </a:r>
            <a:endParaRPr lang="en-IN" dirty="0"/>
          </a:p>
          <a:p>
            <a:endParaRPr lang="en-IN" dirty="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dirty="0"/>
              <a:t>COBALT CHROMIUM ALLOY</a:t>
            </a:r>
            <a:endParaRPr lang="en-IN" dirty="0"/>
          </a:p>
        </p:txBody>
      </p:sp>
      <p:sp>
        <p:nvSpPr>
          <p:cNvPr id="3" name="Content Placeholder 2"/>
          <p:cNvSpPr>
            <a:spLocks noGrp="1"/>
          </p:cNvSpPr>
          <p:nvPr>
            <p:ph idx="1"/>
          </p:nvPr>
        </p:nvSpPr>
        <p:spPr>
          <a:xfrm>
            <a:off x="1069848" y="1874519"/>
            <a:ext cx="9634011" cy="4719463"/>
          </a:xfrm>
        </p:spPr>
        <p:txBody>
          <a:bodyPr>
            <a:noAutofit/>
          </a:bodyPr>
          <a:lstStyle/>
          <a:p>
            <a:r>
              <a:rPr lang="en-US" sz="1800" dirty="0">
                <a:solidFill>
                  <a:schemeClr val="tx1"/>
                </a:solidFill>
                <a:cs typeface="Bodoni MT" panose="02070603080606020203" charset="0"/>
              </a:rPr>
              <a:t>D</a:t>
            </a:r>
            <a:r>
              <a:rPr lang="en-US" sz="1800" dirty="0">
                <a:solidFill>
                  <a:schemeClr val="tx1"/>
                </a:solidFill>
                <a:effectLst/>
                <a:cs typeface="Bodoni MT" panose="02070603080606020203" charset="0"/>
              </a:rPr>
              <a:t>eveloped by Elgin National Watch Company</a:t>
            </a:r>
            <a:endParaRPr lang="en-US" sz="1800" dirty="0">
              <a:solidFill>
                <a:schemeClr val="tx1"/>
              </a:solidFill>
              <a:effectLst/>
              <a:cs typeface="Bodoni MT" panose="02070603080606020203" charset="0"/>
            </a:endParaRPr>
          </a:p>
          <a:p>
            <a:r>
              <a:rPr lang="en-US" sz="1800" dirty="0">
                <a:solidFill>
                  <a:schemeClr val="tx1"/>
                </a:solidFill>
                <a:effectLst/>
                <a:cs typeface="Bodoni MT" panose="02070603080606020203" charset="0"/>
              </a:rPr>
              <a:t>Commercially: </a:t>
            </a:r>
            <a:r>
              <a:rPr lang="en-US" sz="1800" dirty="0" err="1">
                <a:solidFill>
                  <a:schemeClr val="tx1"/>
                </a:solidFill>
                <a:effectLst/>
                <a:cs typeface="Bodoni MT" panose="02070603080606020203" charset="0"/>
              </a:rPr>
              <a:t>Elgiloy</a:t>
            </a:r>
            <a:r>
              <a:rPr lang="en-US" sz="1800" dirty="0">
                <a:solidFill>
                  <a:schemeClr val="tx1"/>
                </a:solidFill>
                <a:effectLst/>
                <a:cs typeface="Bodoni MT" panose="02070603080606020203" charset="0"/>
              </a:rPr>
              <a:t>, Azura, and multiphase</a:t>
            </a:r>
            <a:endParaRPr lang="en-US" sz="1800" dirty="0">
              <a:solidFill>
                <a:schemeClr val="tx1"/>
              </a:solidFill>
              <a:effectLst/>
              <a:cs typeface="Bodoni MT" panose="02070603080606020203" charset="0"/>
            </a:endParaRPr>
          </a:p>
          <a:p>
            <a:r>
              <a:rPr lang="en-US" sz="1800" dirty="0">
                <a:solidFill>
                  <a:schemeClr val="tx1"/>
                </a:solidFill>
                <a:effectLst/>
                <a:cs typeface="Bodoni MT" panose="02070603080606020203" charset="0"/>
              </a:rPr>
              <a:t>COMPOSITION</a:t>
            </a:r>
            <a:endParaRPr lang="en-US" sz="1800" dirty="0">
              <a:solidFill>
                <a:schemeClr val="tx1"/>
              </a:solidFill>
              <a:effectLst/>
              <a:cs typeface="Bodoni MT" panose="02070603080606020203" charset="0"/>
            </a:endParaRPr>
          </a:p>
          <a:p>
            <a:pPr marL="400050" indent="-400050">
              <a:buFont typeface="+mj-lt"/>
              <a:buAutoNum type="romanLcPeriod"/>
            </a:pPr>
            <a:r>
              <a:rPr lang="en-US" sz="1800" dirty="0">
                <a:solidFill>
                  <a:schemeClr val="tx1"/>
                </a:solidFill>
                <a:effectLst/>
                <a:cs typeface="Bodoni MT" panose="02070603080606020203" charset="0"/>
              </a:rPr>
              <a:t>Cobalt-40 to 45%</a:t>
            </a:r>
            <a:endParaRPr lang="en-US" sz="1800" dirty="0">
              <a:solidFill>
                <a:schemeClr val="tx1"/>
              </a:solidFill>
              <a:effectLst/>
              <a:cs typeface="Bodoni MT" panose="02070603080606020203" charset="0"/>
            </a:endParaRPr>
          </a:p>
          <a:p>
            <a:pPr marL="400050" indent="-400050">
              <a:buFont typeface="+mj-lt"/>
              <a:buAutoNum type="romanLcPeriod"/>
            </a:pPr>
            <a:r>
              <a:rPr lang="en-US" sz="1800" dirty="0">
                <a:solidFill>
                  <a:schemeClr val="tx1"/>
                </a:solidFill>
                <a:effectLst/>
                <a:cs typeface="Bodoni MT" panose="02070603080606020203" charset="0"/>
              </a:rPr>
              <a:t>Chromium- 15- 22%</a:t>
            </a:r>
            <a:endParaRPr lang="en-US" sz="1800" dirty="0">
              <a:solidFill>
                <a:schemeClr val="tx1"/>
              </a:solidFill>
              <a:effectLst/>
              <a:cs typeface="Bodoni MT" panose="02070603080606020203" charset="0"/>
            </a:endParaRPr>
          </a:p>
          <a:p>
            <a:pPr marL="400050" indent="-400050">
              <a:buFont typeface="+mj-lt"/>
              <a:buAutoNum type="romanLcPeriod"/>
            </a:pPr>
            <a:r>
              <a:rPr lang="en-US" sz="1800" dirty="0">
                <a:solidFill>
                  <a:schemeClr val="tx1"/>
                </a:solidFill>
                <a:effectLst/>
                <a:cs typeface="Bodoni MT" panose="02070603080606020203" charset="0"/>
              </a:rPr>
              <a:t>Nickel- 15% (strength and ductility)</a:t>
            </a:r>
            <a:endParaRPr lang="en-US" sz="1800" dirty="0">
              <a:solidFill>
                <a:schemeClr val="tx1"/>
              </a:solidFill>
              <a:effectLst/>
              <a:cs typeface="Bodoni MT" panose="02070603080606020203" charset="0"/>
            </a:endParaRPr>
          </a:p>
          <a:p>
            <a:pPr marL="400050" indent="-400050">
              <a:buFont typeface="+mj-lt"/>
              <a:buAutoNum type="romanLcPeriod"/>
            </a:pPr>
            <a:r>
              <a:rPr lang="en-US" sz="1800" dirty="0">
                <a:solidFill>
                  <a:schemeClr val="tx1"/>
                </a:solidFill>
                <a:effectLst/>
                <a:cs typeface="Bodoni MT" panose="02070603080606020203" charset="0"/>
              </a:rPr>
              <a:t>Iron- 15%</a:t>
            </a:r>
            <a:endParaRPr lang="en-US" sz="1800" dirty="0">
              <a:solidFill>
                <a:schemeClr val="tx1"/>
              </a:solidFill>
              <a:effectLst/>
              <a:cs typeface="Bodoni MT" panose="02070603080606020203" charset="0"/>
            </a:endParaRPr>
          </a:p>
          <a:p>
            <a:pPr marL="400050" indent="-400050">
              <a:buFont typeface="+mj-lt"/>
              <a:buAutoNum type="romanLcPeriod"/>
            </a:pPr>
            <a:r>
              <a:rPr lang="en-US" sz="1800" dirty="0">
                <a:solidFill>
                  <a:schemeClr val="tx1"/>
                </a:solidFill>
                <a:effectLst/>
                <a:cs typeface="Bodoni MT" panose="02070603080606020203" charset="0"/>
              </a:rPr>
              <a:t>Molybdenum- 7%</a:t>
            </a:r>
            <a:endParaRPr lang="en-US" sz="1800" dirty="0">
              <a:solidFill>
                <a:schemeClr val="tx1"/>
              </a:solidFill>
              <a:effectLst/>
              <a:cs typeface="Bodoni MT" panose="02070603080606020203" charset="0"/>
            </a:endParaRPr>
          </a:p>
          <a:p>
            <a:pPr marL="400050" indent="-400050">
              <a:buFont typeface="+mj-lt"/>
              <a:buAutoNum type="romanLcPeriod"/>
            </a:pPr>
            <a:r>
              <a:rPr lang="en-US" sz="1800" dirty="0">
                <a:solidFill>
                  <a:schemeClr val="tx1"/>
                </a:solidFill>
                <a:effectLst/>
                <a:cs typeface="Bodoni MT" panose="02070603080606020203" charset="0"/>
              </a:rPr>
              <a:t>Manganese- 2%</a:t>
            </a:r>
            <a:endParaRPr lang="en-US" sz="1800" dirty="0">
              <a:solidFill>
                <a:schemeClr val="tx1"/>
              </a:solidFill>
              <a:effectLst/>
              <a:cs typeface="Bodoni MT" panose="02070603080606020203" charset="0"/>
            </a:endParaRPr>
          </a:p>
          <a:p>
            <a:endParaRPr lang="en-IN"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effectLst/>
                <a:cs typeface="Bodoni MT" panose="02070603080606020203" charset="0"/>
                <a:sym typeface="+mn-ea"/>
              </a:rPr>
              <a:t>color coding: </a:t>
            </a:r>
            <a:endParaRPr lang="en-US" sz="2000" dirty="0">
              <a:effectLst/>
              <a:cs typeface="Bodoni MT" panose="02070603080606020203" charset="0"/>
              <a:sym typeface="+mn-ea"/>
            </a:endParaRPr>
          </a:p>
          <a:p>
            <a:pPr marL="457200" indent="-457200">
              <a:buFont typeface="+mj-lt"/>
              <a:buAutoNum type="alphaLcPeriod"/>
            </a:pPr>
            <a:r>
              <a:rPr lang="en-US" sz="2000" dirty="0">
                <a:effectLst/>
                <a:cs typeface="Bodoni MT" panose="02070603080606020203" charset="0"/>
                <a:sym typeface="+mn-ea"/>
              </a:rPr>
              <a:t>soft                        Blue - softest, and bent and soldered easily.</a:t>
            </a:r>
            <a:endParaRPr lang="en-US" sz="2000" dirty="0">
              <a:effectLst/>
              <a:cs typeface="Bodoni MT" panose="02070603080606020203" charset="0"/>
              <a:sym typeface="+mn-ea"/>
            </a:endParaRPr>
          </a:p>
          <a:p>
            <a:pPr marL="457200" indent="-457200">
              <a:buFont typeface="+mj-lt"/>
              <a:buAutoNum type="alphaLcPeriod"/>
            </a:pPr>
            <a:r>
              <a:rPr lang="en-US" sz="2000" dirty="0">
                <a:effectLst/>
                <a:cs typeface="Bodoni MT" panose="02070603080606020203" charset="0"/>
                <a:sym typeface="+mn-ea"/>
              </a:rPr>
              <a:t>ductile                  Yellow - relatively ductile, and more resilient</a:t>
            </a:r>
            <a:endParaRPr lang="en-US" dirty="0">
              <a:solidFill>
                <a:schemeClr val="tx1"/>
              </a:solidFill>
              <a:cs typeface="Bodoni MT" panose="02070603080606020203" charset="0"/>
              <a:sym typeface="+mn-ea"/>
            </a:endParaRPr>
          </a:p>
          <a:p>
            <a:pPr marL="457200" indent="-457200">
              <a:buFont typeface="+mj-lt"/>
              <a:buAutoNum type="alphaLcPeriod"/>
            </a:pPr>
            <a:r>
              <a:rPr lang="en-US" sz="2000" dirty="0" err="1">
                <a:effectLst/>
                <a:cs typeface="Bodoni MT" panose="02070603080606020203" charset="0"/>
                <a:sym typeface="+mn-ea"/>
              </a:rPr>
              <a:t>semiresilient</a:t>
            </a:r>
            <a:r>
              <a:rPr lang="en-US" sz="2000" dirty="0">
                <a:effectLst/>
                <a:cs typeface="Bodoni MT" panose="02070603080606020203" charset="0"/>
                <a:sym typeface="+mn-ea"/>
              </a:rPr>
              <a:t>         Green - more resilient than yellow</a:t>
            </a:r>
            <a:endParaRPr lang="en-US" dirty="0">
              <a:solidFill>
                <a:schemeClr val="tx1"/>
              </a:solidFill>
              <a:cs typeface="Bodoni MT" panose="02070603080606020203" charset="0"/>
              <a:sym typeface="+mn-ea"/>
            </a:endParaRPr>
          </a:p>
          <a:p>
            <a:pPr marL="457200" indent="-457200">
              <a:buFont typeface="+mj-lt"/>
              <a:buAutoNum type="alphaLcPeriod"/>
            </a:pPr>
            <a:r>
              <a:rPr lang="en-US" sz="2000" dirty="0">
                <a:effectLst/>
                <a:cs typeface="Bodoni MT" panose="02070603080606020203" charset="0"/>
                <a:sym typeface="+mn-ea"/>
              </a:rPr>
              <a:t>resilient                 Red - most resilient with highest spring properties</a:t>
            </a:r>
            <a:endParaRPr lang="en-US" sz="2000" dirty="0">
              <a:effectLst/>
              <a:cs typeface="Bodoni MT" panose="02070603080606020203" charset="0"/>
              <a:sym typeface="+mn-ea"/>
            </a:endParaRPr>
          </a:p>
          <a:p>
            <a:pPr marL="457200" indent="-457200">
              <a:buFont typeface="+mj-lt"/>
              <a:buAutoNum type="alphaLcPeriod"/>
            </a:pPr>
            <a:endParaRPr lang="en-US" sz="2000" dirty="0">
              <a:effectLst/>
              <a:cs typeface="Bodoni MT" panose="02070603080606020203" charset="0"/>
              <a:sym typeface="+mn-ea"/>
            </a:endParaRPr>
          </a:p>
          <a:p>
            <a:pPr marL="0" indent="0">
              <a:buNone/>
            </a:pPr>
            <a:endParaRPr lang="en-US" sz="2000" dirty="0">
              <a:effectLst/>
              <a:cs typeface="Bodoni MT" panose="02070603080606020203" charset="0"/>
              <a:sym typeface="+mn-ea"/>
            </a:endParaRPr>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275008"/>
            <a:ext cx="9634011" cy="4950850"/>
          </a:xfrm>
        </p:spPr>
        <p:txBody>
          <a:bodyPr>
            <a:normAutofit/>
          </a:bodyPr>
          <a:lstStyle/>
          <a:p>
            <a:r>
              <a:rPr lang="en-US" dirty="0" err="1">
                <a:solidFill>
                  <a:srgbClr val="231F20"/>
                </a:solidFill>
                <a:effectLst/>
              </a:rPr>
              <a:t>Elgiloy</a:t>
            </a:r>
            <a:r>
              <a:rPr lang="en-US" dirty="0">
                <a:solidFill>
                  <a:srgbClr val="231F20"/>
                </a:solidFill>
                <a:effectLst/>
              </a:rPr>
              <a:t>, the cobalt–chromium alloy, has the advantage that it can be supplied in a softer and therefore more formable state, and the wires can be hardened by heat treatment after being shaped. </a:t>
            </a:r>
            <a:endParaRPr lang="en-US" dirty="0">
              <a:solidFill>
                <a:srgbClr val="231F20"/>
              </a:solidFill>
              <a:effectLst/>
            </a:endParaRPr>
          </a:p>
          <a:p>
            <a:r>
              <a:rPr lang="en-US" dirty="0">
                <a:solidFill>
                  <a:srgbClr val="231F20"/>
                </a:solidFill>
                <a:effectLst/>
              </a:rPr>
              <a:t>It has almost disappeared because of its additional cost relative to stainless steel and the extra step of heat treatment to obtain optimal properties.</a:t>
            </a:r>
            <a:endParaRPr lang="en-US" dirty="0">
              <a:solidFill>
                <a:srgbClr val="231F20"/>
              </a:solidFill>
              <a:effectLst/>
            </a:endParaRPr>
          </a:p>
          <a:p>
            <a:r>
              <a:rPr lang="en-US" dirty="0">
                <a:solidFill>
                  <a:srgbClr val="000000"/>
                </a:solidFill>
                <a:effectLst/>
              </a:rPr>
              <a:t>Chrome cobalt wires have a high modulus of elasticity suggesting that they deliver twice the force of beta-titanium and four times the force of nickel–titanium archwires.</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NICKEL TITANIUM ALLOYS</a:t>
            </a:r>
            <a:endParaRPr lang="en-IN" dirty="0"/>
          </a:p>
        </p:txBody>
      </p:sp>
      <p:sp>
        <p:nvSpPr>
          <p:cNvPr id="3" name="Content Placeholder 2"/>
          <p:cNvSpPr>
            <a:spLocks noGrp="1"/>
          </p:cNvSpPr>
          <p:nvPr>
            <p:ph idx="1"/>
          </p:nvPr>
        </p:nvSpPr>
        <p:spPr/>
        <p:txBody>
          <a:bodyPr>
            <a:normAutofit/>
          </a:bodyPr>
          <a:lstStyle/>
          <a:p>
            <a:r>
              <a:rPr lang="en-US" b="1" i="1" u="sng" dirty="0">
                <a:solidFill>
                  <a:schemeClr val="accent6">
                    <a:lumMod val="60000"/>
                    <a:lumOff val="40000"/>
                  </a:schemeClr>
                </a:solidFill>
                <a:effectLst/>
              </a:rPr>
              <a:t>Nitinol</a:t>
            </a:r>
            <a:r>
              <a:rPr lang="en-US" dirty="0">
                <a:solidFill>
                  <a:srgbClr val="231F20"/>
                </a:solidFill>
                <a:effectLst/>
              </a:rPr>
              <a:t> </a:t>
            </a:r>
            <a:r>
              <a:rPr lang="en-US" dirty="0">
                <a:solidFill>
                  <a:srgbClr val="000000"/>
                </a:solidFill>
                <a:effectLst/>
              </a:rPr>
              <a:t> was developed for space </a:t>
            </a:r>
            <a:r>
              <a:rPr lang="en-US" dirty="0" err="1">
                <a:solidFill>
                  <a:srgbClr val="000000"/>
                </a:solidFill>
                <a:effectLst/>
              </a:rPr>
              <a:t>programme</a:t>
            </a:r>
            <a:r>
              <a:rPr lang="en-US" dirty="0">
                <a:solidFill>
                  <a:srgbClr val="000000"/>
                </a:solidFill>
                <a:effectLst/>
              </a:rPr>
              <a:t> by William F. Buehler</a:t>
            </a:r>
            <a:endParaRPr lang="en-US" dirty="0">
              <a:solidFill>
                <a:srgbClr val="000000"/>
              </a:solidFill>
              <a:effectLst/>
            </a:endParaRPr>
          </a:p>
          <a:p>
            <a:r>
              <a:rPr lang="it-IT" dirty="0">
                <a:solidFill>
                  <a:srgbClr val="000000"/>
                </a:solidFill>
                <a:effectLst/>
              </a:rPr>
              <a:t>Ni—nickel, Ti—titanium, Nol—Naval Ordinance Laboratory</a:t>
            </a:r>
            <a:endParaRPr lang="it-IT" dirty="0">
              <a:solidFill>
                <a:srgbClr val="000000"/>
              </a:solidFill>
              <a:effectLst/>
            </a:endParaRPr>
          </a:p>
          <a:p>
            <a:r>
              <a:rPr lang="en-US" dirty="0" err="1">
                <a:solidFill>
                  <a:srgbClr val="000000"/>
                </a:solidFill>
                <a:effectLst/>
              </a:rPr>
              <a:t>NiTi</a:t>
            </a:r>
            <a:r>
              <a:rPr lang="en-US" dirty="0">
                <a:solidFill>
                  <a:srgbClr val="000000"/>
                </a:solidFill>
                <a:effectLst/>
              </a:rPr>
              <a:t> wires were introduced in orthodontics in 1971 by George Andreasen</a:t>
            </a:r>
            <a:endParaRPr lang="en-US" dirty="0">
              <a:solidFill>
                <a:srgbClr val="000000"/>
              </a:solidFill>
              <a:effectLst/>
            </a:endParaRPr>
          </a:p>
          <a:p>
            <a:r>
              <a:rPr lang="en-US" dirty="0">
                <a:solidFill>
                  <a:srgbClr val="231F20"/>
                </a:solidFill>
                <a:effectLst/>
              </a:rPr>
              <a:t>They have an exceptional ability to deliver light force over a large range of activation.</a:t>
            </a:r>
            <a:endParaRPr lang="en-US" dirty="0">
              <a:solidFill>
                <a:srgbClr val="231F20"/>
              </a:solidFill>
              <a:effectLst/>
            </a:endParaRPr>
          </a:p>
          <a:p>
            <a:endParaRPr lang="en-US" dirty="0">
              <a:solidFill>
                <a:srgbClr val="000000"/>
              </a:solidFill>
              <a:effectLst/>
            </a:endParaRPr>
          </a:p>
          <a:p>
            <a:endParaRPr lang="en-IN"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879" y="1088909"/>
            <a:ext cx="9634011" cy="4351338"/>
          </a:xfrm>
        </p:spPr>
        <p:txBody>
          <a:bodyPr>
            <a:normAutofit/>
          </a:bodyPr>
          <a:lstStyle/>
          <a:p>
            <a:r>
              <a:rPr lang="en-US" dirty="0">
                <a:solidFill>
                  <a:srgbClr val="231F20"/>
                </a:solidFill>
                <a:effectLst/>
              </a:rPr>
              <a:t>These alloys can exist in more than one crystal structure at intraoral temperature. </a:t>
            </a:r>
            <a:endParaRPr lang="en-US" dirty="0">
              <a:solidFill>
                <a:srgbClr val="231F20"/>
              </a:solidFill>
              <a:effectLst/>
            </a:endParaRPr>
          </a:p>
          <a:p>
            <a:r>
              <a:rPr lang="en-US" dirty="0">
                <a:solidFill>
                  <a:srgbClr val="231F20"/>
                </a:solidFill>
                <a:effectLst/>
              </a:rPr>
              <a:t>At </a:t>
            </a:r>
            <a:r>
              <a:rPr lang="en-US" dirty="0">
                <a:solidFill>
                  <a:schemeClr val="accent6">
                    <a:lumMod val="60000"/>
                    <a:lumOff val="40000"/>
                  </a:schemeClr>
                </a:solidFill>
                <a:effectLst/>
              </a:rPr>
              <a:t>higher temperatures</a:t>
            </a:r>
            <a:r>
              <a:rPr lang="en-US" dirty="0">
                <a:solidFill>
                  <a:srgbClr val="231F20"/>
                </a:solidFill>
                <a:effectLst/>
              </a:rPr>
              <a:t> and </a:t>
            </a:r>
            <a:r>
              <a:rPr lang="en-US" dirty="0">
                <a:solidFill>
                  <a:schemeClr val="accent6">
                    <a:lumMod val="60000"/>
                    <a:lumOff val="40000"/>
                  </a:schemeClr>
                </a:solidFill>
                <a:effectLst/>
              </a:rPr>
              <a:t>lower stress</a:t>
            </a:r>
            <a:r>
              <a:rPr lang="en-US" dirty="0">
                <a:solidFill>
                  <a:srgbClr val="231F20"/>
                </a:solidFill>
                <a:effectLst/>
              </a:rPr>
              <a:t>, the alloy exists in a simple cubic structure called </a:t>
            </a:r>
            <a:r>
              <a:rPr lang="en-US" b="1" i="1" u="sng" dirty="0">
                <a:solidFill>
                  <a:schemeClr val="accent6">
                    <a:lumMod val="60000"/>
                    <a:lumOff val="40000"/>
                  </a:schemeClr>
                </a:solidFill>
              </a:rPr>
              <a:t>A</a:t>
            </a:r>
            <a:r>
              <a:rPr lang="en-US" b="1" i="1" u="sng" dirty="0">
                <a:solidFill>
                  <a:schemeClr val="accent6">
                    <a:lumMod val="60000"/>
                    <a:lumOff val="40000"/>
                  </a:schemeClr>
                </a:solidFill>
                <a:effectLst/>
              </a:rPr>
              <a:t>ustenite</a:t>
            </a:r>
            <a:r>
              <a:rPr lang="en-US" i="1" dirty="0">
                <a:solidFill>
                  <a:srgbClr val="231F20"/>
                </a:solidFill>
                <a:effectLst/>
              </a:rPr>
              <a:t>.</a:t>
            </a:r>
            <a:r>
              <a:rPr lang="en-US" dirty="0">
                <a:solidFill>
                  <a:srgbClr val="231F20"/>
                </a:solidFill>
                <a:effectLst/>
              </a:rPr>
              <a:t> </a:t>
            </a:r>
            <a:endParaRPr lang="en-US" dirty="0">
              <a:solidFill>
                <a:srgbClr val="231F20"/>
              </a:solidFill>
              <a:effectLst/>
            </a:endParaRPr>
          </a:p>
          <a:p>
            <a:r>
              <a:rPr lang="en-US" dirty="0">
                <a:solidFill>
                  <a:srgbClr val="231F20"/>
                </a:solidFill>
                <a:effectLst/>
              </a:rPr>
              <a:t>At </a:t>
            </a:r>
            <a:r>
              <a:rPr lang="en-US" dirty="0">
                <a:solidFill>
                  <a:schemeClr val="accent6">
                    <a:lumMod val="60000"/>
                    <a:lumOff val="40000"/>
                  </a:schemeClr>
                </a:solidFill>
                <a:effectLst/>
              </a:rPr>
              <a:t>lower temperatures</a:t>
            </a:r>
            <a:r>
              <a:rPr lang="en-US" dirty="0">
                <a:solidFill>
                  <a:srgbClr val="231F20"/>
                </a:solidFill>
                <a:effectLst/>
              </a:rPr>
              <a:t> and </a:t>
            </a:r>
            <a:r>
              <a:rPr lang="en-US" dirty="0">
                <a:solidFill>
                  <a:schemeClr val="accent6">
                    <a:lumMod val="60000"/>
                    <a:lumOff val="40000"/>
                  </a:schemeClr>
                </a:solidFill>
                <a:effectLst/>
              </a:rPr>
              <a:t>higher stress</a:t>
            </a:r>
            <a:r>
              <a:rPr lang="en-US" dirty="0">
                <a:solidFill>
                  <a:srgbClr val="231F20"/>
                </a:solidFill>
                <a:effectLst/>
              </a:rPr>
              <a:t>, the alloy is more stable in a monoclinic phase called </a:t>
            </a:r>
            <a:r>
              <a:rPr lang="en-US" b="1" i="1" u="sng" dirty="0">
                <a:solidFill>
                  <a:schemeClr val="accent6">
                    <a:lumMod val="60000"/>
                    <a:lumOff val="40000"/>
                  </a:schemeClr>
                </a:solidFill>
                <a:effectLst/>
              </a:rPr>
              <a:t>Martensite</a:t>
            </a:r>
            <a:r>
              <a:rPr lang="en-US" i="1" dirty="0">
                <a:solidFill>
                  <a:srgbClr val="231F20"/>
                </a:solidFill>
                <a:effectLst/>
              </a:rPr>
              <a:t>.</a:t>
            </a:r>
            <a:endParaRPr lang="en-US" i="1" dirty="0">
              <a:solidFill>
                <a:srgbClr val="231F20"/>
              </a:solidFill>
              <a:effectLst/>
            </a:endParaRPr>
          </a:p>
          <a:p>
            <a:r>
              <a:rPr lang="en-US" dirty="0">
                <a:solidFill>
                  <a:srgbClr val="000000"/>
                </a:solidFill>
                <a:effectLst/>
              </a:rPr>
              <a:t>Buehler termed the temperature at which this change took place as the ‘temperature transition range’ or TTR</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856" y="566669"/>
            <a:ext cx="9517488" cy="5563675"/>
          </a:xfrm>
        </p:spPr>
        <p:txBody>
          <a:bodyPr>
            <a:noAutofit/>
          </a:bodyPr>
          <a:lstStyle/>
          <a:p>
            <a:r>
              <a:rPr lang="en-US" sz="2200" dirty="0">
                <a:solidFill>
                  <a:srgbClr val="231F20"/>
                </a:solidFill>
              </a:rPr>
              <a:t>T</a:t>
            </a:r>
            <a:r>
              <a:rPr lang="en-US" sz="2200" dirty="0">
                <a:solidFill>
                  <a:srgbClr val="231F20"/>
                </a:solidFill>
                <a:effectLst/>
              </a:rPr>
              <a:t>he uniqueness of </a:t>
            </a:r>
            <a:r>
              <a:rPr lang="en-US" sz="2200" dirty="0" err="1">
                <a:solidFill>
                  <a:srgbClr val="231F20"/>
                </a:solidFill>
                <a:effectLst/>
              </a:rPr>
              <a:t>NiTi</a:t>
            </a:r>
            <a:r>
              <a:rPr lang="en-US" sz="2200" dirty="0">
                <a:solidFill>
                  <a:srgbClr val="231F20"/>
                </a:solidFill>
                <a:effectLst/>
              </a:rPr>
              <a:t> is that the transition between the two structures is fully reversible and may occur at an intraoral temperature. </a:t>
            </a:r>
            <a:endParaRPr lang="en-US" sz="2200" dirty="0">
              <a:solidFill>
                <a:srgbClr val="231F20"/>
              </a:solidFill>
              <a:effectLst/>
            </a:endParaRPr>
          </a:p>
          <a:p>
            <a:r>
              <a:rPr lang="en-US" sz="2200" dirty="0">
                <a:solidFill>
                  <a:srgbClr val="231F20"/>
                </a:solidFill>
                <a:effectLst/>
              </a:rPr>
              <a:t>This phase transition allows certain </a:t>
            </a:r>
            <a:r>
              <a:rPr lang="en-US" sz="2200" dirty="0" err="1">
                <a:solidFill>
                  <a:srgbClr val="231F20"/>
                </a:solidFill>
                <a:effectLst/>
              </a:rPr>
              <a:t>NiTi</a:t>
            </a:r>
            <a:r>
              <a:rPr lang="en-US" sz="2200" dirty="0">
                <a:solidFill>
                  <a:srgbClr val="231F20"/>
                </a:solidFill>
                <a:effectLst/>
              </a:rPr>
              <a:t> alloys to exhibit two remarkable properties found in no other arch wire materials— </a:t>
            </a:r>
            <a:r>
              <a:rPr lang="en-US" sz="2200" dirty="0">
                <a:solidFill>
                  <a:schemeClr val="accent6">
                    <a:lumMod val="60000"/>
                    <a:lumOff val="40000"/>
                  </a:schemeClr>
                </a:solidFill>
                <a:effectLst/>
              </a:rPr>
              <a:t>heat-activation</a:t>
            </a:r>
            <a:r>
              <a:rPr lang="en-US" sz="2200" dirty="0">
                <a:solidFill>
                  <a:srgbClr val="231F20"/>
                </a:solidFill>
                <a:effectLst/>
              </a:rPr>
              <a:t> and </a:t>
            </a:r>
            <a:r>
              <a:rPr lang="en-US" sz="2200" dirty="0">
                <a:solidFill>
                  <a:schemeClr val="accent6">
                    <a:lumMod val="60000"/>
                    <a:lumOff val="40000"/>
                  </a:schemeClr>
                </a:solidFill>
                <a:effectLst/>
              </a:rPr>
              <a:t>super elasticity</a:t>
            </a:r>
            <a:r>
              <a:rPr lang="en-US" sz="2200" dirty="0">
                <a:solidFill>
                  <a:srgbClr val="231F20"/>
                </a:solidFill>
                <a:effectLst/>
              </a:rPr>
              <a:t>.</a:t>
            </a:r>
            <a:endParaRPr lang="en-US" sz="2200" dirty="0">
              <a:solidFill>
                <a:srgbClr val="231F20"/>
              </a:solidFill>
              <a:effectLst/>
            </a:endParaRPr>
          </a:p>
          <a:p>
            <a:r>
              <a:rPr lang="en-US" sz="2200" b="1" i="1" u="sng" dirty="0">
                <a:solidFill>
                  <a:schemeClr val="accent6">
                    <a:lumMod val="60000"/>
                    <a:lumOff val="40000"/>
                  </a:schemeClr>
                </a:solidFill>
                <a:effectLst/>
              </a:rPr>
              <a:t>Heat-activation</a:t>
            </a:r>
            <a:r>
              <a:rPr lang="en-US" sz="2200" dirty="0">
                <a:solidFill>
                  <a:srgbClr val="231F20"/>
                </a:solidFill>
                <a:effectLst/>
              </a:rPr>
              <a:t> refers to the ability of the material to go from a martensitic state to an austenitic state when its temperature is increased.</a:t>
            </a:r>
            <a:endParaRPr lang="en-US" sz="2200" dirty="0">
              <a:solidFill>
                <a:srgbClr val="231F20"/>
              </a:solidFill>
              <a:effectLst/>
            </a:endParaRPr>
          </a:p>
          <a:p>
            <a:r>
              <a:rPr lang="en-US" sz="2200" dirty="0">
                <a:solidFill>
                  <a:srgbClr val="231F20"/>
                </a:solidFill>
              </a:rPr>
              <a:t>During</a:t>
            </a:r>
            <a:r>
              <a:rPr lang="en-US" sz="2200" dirty="0">
                <a:solidFill>
                  <a:srgbClr val="231F20"/>
                </a:solidFill>
                <a:effectLst/>
              </a:rPr>
              <a:t> heat activated phase transformation they show </a:t>
            </a:r>
            <a:r>
              <a:rPr lang="en-US" sz="2200" dirty="0">
                <a:solidFill>
                  <a:srgbClr val="231F20"/>
                </a:solidFill>
              </a:rPr>
              <a:t>unique property of </a:t>
            </a:r>
            <a:r>
              <a:rPr lang="en-US" sz="2200" dirty="0">
                <a:solidFill>
                  <a:schemeClr val="accent6">
                    <a:lumMod val="60000"/>
                    <a:lumOff val="40000"/>
                  </a:schemeClr>
                </a:solidFill>
              </a:rPr>
              <a:t>S</a:t>
            </a:r>
            <a:r>
              <a:rPr lang="en-US" sz="2200" dirty="0">
                <a:solidFill>
                  <a:schemeClr val="accent6">
                    <a:lumMod val="60000"/>
                    <a:lumOff val="40000"/>
                  </a:schemeClr>
                </a:solidFill>
                <a:effectLst/>
              </a:rPr>
              <a:t>hape memory</a:t>
            </a:r>
            <a:r>
              <a:rPr lang="en-US" sz="2200" dirty="0">
                <a:solidFill>
                  <a:srgbClr val="231F20"/>
                </a:solidFill>
                <a:effectLst/>
              </a:rPr>
              <a:t>. </a:t>
            </a:r>
            <a:endParaRPr lang="en-US" sz="2200" dirty="0">
              <a:solidFill>
                <a:srgbClr val="231F20"/>
              </a:solidFill>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25003"/>
            <a:ext cx="9634011" cy="5800855"/>
          </a:xfrm>
        </p:spPr>
        <p:txBody>
          <a:bodyPr>
            <a:normAutofit lnSpcReduction="10000"/>
          </a:bodyPr>
          <a:lstStyle/>
          <a:p>
            <a:r>
              <a:rPr lang="en-US" sz="2400" b="1" i="1" u="sng" dirty="0">
                <a:solidFill>
                  <a:schemeClr val="accent6">
                    <a:lumMod val="60000"/>
                    <a:lumOff val="40000"/>
                  </a:schemeClr>
                </a:solidFill>
                <a:effectLst/>
              </a:rPr>
              <a:t>Shape memory</a:t>
            </a:r>
            <a:r>
              <a:rPr lang="en-US" sz="2400" i="1" dirty="0">
                <a:solidFill>
                  <a:srgbClr val="231F20"/>
                </a:solidFill>
                <a:effectLst/>
              </a:rPr>
              <a:t> </a:t>
            </a:r>
            <a:r>
              <a:rPr lang="en-US" sz="2400" dirty="0">
                <a:solidFill>
                  <a:srgbClr val="231F20"/>
                </a:solidFill>
                <a:effectLst/>
              </a:rPr>
              <a:t>refers to the ability of the material to “remember” its original shape after being plastically deformed while in the martensitic form.</a:t>
            </a:r>
            <a:endParaRPr lang="en-IN" sz="2400" dirty="0"/>
          </a:p>
          <a:p>
            <a:r>
              <a:rPr lang="en-US" sz="2400" b="1" i="1" u="sng" dirty="0">
                <a:solidFill>
                  <a:schemeClr val="accent6">
                    <a:lumMod val="60000"/>
                    <a:lumOff val="40000"/>
                  </a:schemeClr>
                </a:solidFill>
                <a:effectLst/>
              </a:rPr>
              <a:t>Super elasticity</a:t>
            </a:r>
            <a:r>
              <a:rPr lang="en-US" sz="2400" dirty="0">
                <a:solidFill>
                  <a:srgbClr val="231F20"/>
                </a:solidFill>
                <a:effectLst/>
              </a:rPr>
              <a:t> refers to the very large reversible strains that certain </a:t>
            </a:r>
            <a:r>
              <a:rPr lang="en-US" sz="2400" dirty="0" err="1">
                <a:solidFill>
                  <a:srgbClr val="231F20"/>
                </a:solidFill>
                <a:effectLst/>
              </a:rPr>
              <a:t>NiTi</a:t>
            </a:r>
            <a:r>
              <a:rPr lang="en-US" sz="2400" dirty="0">
                <a:solidFill>
                  <a:srgbClr val="231F20"/>
                </a:solidFill>
                <a:effectLst/>
              </a:rPr>
              <a:t> wires can withstand due to the martensite-austenite phase transition. </a:t>
            </a:r>
            <a:endParaRPr lang="en-US" sz="2400" dirty="0">
              <a:solidFill>
                <a:srgbClr val="231F20"/>
              </a:solidFill>
              <a:effectLst/>
            </a:endParaRPr>
          </a:p>
          <a:p>
            <a:r>
              <a:rPr lang="en-US" sz="2400" dirty="0">
                <a:solidFill>
                  <a:srgbClr val="231F20"/>
                </a:solidFill>
              </a:rPr>
              <a:t>Austenite displays super elasticity, it undergo a transition to martensite in response to stress.</a:t>
            </a:r>
            <a:endParaRPr lang="en-US" sz="2400" dirty="0">
              <a:solidFill>
                <a:srgbClr val="231F20"/>
              </a:solidFill>
            </a:endParaRPr>
          </a:p>
          <a:p>
            <a:r>
              <a:rPr lang="en-US" sz="2400" dirty="0">
                <a:solidFill>
                  <a:srgbClr val="231F20"/>
                </a:solidFill>
              </a:rPr>
              <a:t>Shape memory is a thermal reaction and super elasticity is a mechanical.</a:t>
            </a:r>
            <a:endParaRPr lang="en-US" sz="2400" dirty="0">
              <a:solidFill>
                <a:srgbClr val="231F20"/>
              </a:solidFill>
            </a:endParaRPr>
          </a:p>
          <a:p>
            <a:endParaRPr lang="en-IN"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112" y="4704522"/>
            <a:ext cx="10014747" cy="2153478"/>
          </a:xfrm>
        </p:spPr>
        <p:txBody>
          <a:bodyPr>
            <a:normAutofit/>
          </a:bodyPr>
          <a:lstStyle/>
          <a:p>
            <a:pPr marL="0" indent="0">
              <a:buNone/>
            </a:pPr>
            <a:endParaRPr lang="en-IN" sz="1100" dirty="0"/>
          </a:p>
          <a:p>
            <a:r>
              <a:rPr lang="en-US" sz="1100" dirty="0">
                <a:solidFill>
                  <a:srgbClr val="000000"/>
                </a:solidFill>
                <a:effectLst/>
                <a:latin typeface="Arial" panose="020B0604020202020204" pitchFamily="34" charset="0"/>
              </a:rPr>
              <a:t>Point A stress–strain curve is illustrating </a:t>
            </a:r>
            <a:r>
              <a:rPr lang="en-US" sz="1100" dirty="0" err="1">
                <a:solidFill>
                  <a:srgbClr val="000000"/>
                </a:solidFill>
                <a:effectLst/>
                <a:latin typeface="Arial" panose="020B0604020202020204" pitchFamily="34" charset="0"/>
              </a:rPr>
              <a:t>superelasticity</a:t>
            </a:r>
            <a:r>
              <a:rPr lang="en-US" sz="1100" dirty="0">
                <a:solidFill>
                  <a:srgbClr val="000000"/>
                </a:solidFill>
                <a:effectLst/>
                <a:latin typeface="Arial" panose="020B0604020202020204" pitchFamily="34" charset="0"/>
              </a:rPr>
              <a:t> due to the transformation from the austenitic to the martensitic phase. Points A–B shows a purely elastic deformation of austenitic phase. The stress at point B is the minimum stress required for martensitic transformation to start. At point C, the transformation is completed. In the region C–D, wire undergoes elastic deformation on continued stressing. At point D, the yield strength of the material is reached. At E, it undergoes plastic deformation/failure. If the stress is released before reaching point D say at C, elastic unloading occurs of the martensitic structure along the line C’–F. Point F indicates the point at which reverse transformation to austenite begins. This continues to point G, where austenite is completely restored. Points G–H represents the elastic unloading of the austenite.</a:t>
            </a:r>
            <a:endParaRPr lang="en-IN" sz="1100" dirty="0"/>
          </a:p>
        </p:txBody>
      </p:sp>
      <p:pic>
        <p:nvPicPr>
          <p:cNvPr id="5" name="Picture 4"/>
          <p:cNvPicPr>
            <a:picLocks noChangeAspect="1"/>
          </p:cNvPicPr>
          <p:nvPr/>
        </p:nvPicPr>
        <p:blipFill>
          <a:blip r:embed="rId1"/>
          <a:stretch>
            <a:fillRect/>
          </a:stretch>
        </p:blipFill>
        <p:spPr>
          <a:xfrm>
            <a:off x="4008692" y="168965"/>
            <a:ext cx="4552742" cy="46680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a:t>NiTi</a:t>
            </a:r>
            <a:r>
              <a:rPr lang="en-IN" dirty="0"/>
              <a:t> LIMITATION</a:t>
            </a:r>
            <a:endParaRPr lang="en-IN" dirty="0"/>
          </a:p>
        </p:txBody>
      </p:sp>
      <p:sp>
        <p:nvSpPr>
          <p:cNvPr id="3" name="Content Placeholder 2"/>
          <p:cNvSpPr>
            <a:spLocks noGrp="1"/>
          </p:cNvSpPr>
          <p:nvPr>
            <p:ph idx="1"/>
          </p:nvPr>
        </p:nvSpPr>
        <p:spPr/>
        <p:txBody>
          <a:bodyPr>
            <a:normAutofit fontScale="92500" lnSpcReduction="10000"/>
          </a:bodyPr>
          <a:lstStyle/>
          <a:p>
            <a:r>
              <a:rPr lang="en-US" sz="2400" dirty="0" err="1">
                <a:solidFill>
                  <a:srgbClr val="000000"/>
                </a:solidFill>
                <a:effectLst/>
              </a:rPr>
              <a:t>NiTi</a:t>
            </a:r>
            <a:r>
              <a:rPr lang="en-US" sz="2400" dirty="0">
                <a:solidFill>
                  <a:srgbClr val="000000"/>
                </a:solidFill>
                <a:effectLst/>
              </a:rPr>
              <a:t> wires have very low formability in the clinical setting. </a:t>
            </a:r>
            <a:endParaRPr lang="en-US" sz="2400" dirty="0">
              <a:solidFill>
                <a:srgbClr val="000000"/>
              </a:solidFill>
              <a:effectLst/>
            </a:endParaRPr>
          </a:p>
          <a:p>
            <a:r>
              <a:rPr lang="en-US" sz="2400" dirty="0">
                <a:solidFill>
                  <a:srgbClr val="000000"/>
                </a:solidFill>
                <a:effectLst/>
              </a:rPr>
              <a:t>These wires cannot be welded or soldered due to the passivating nature of titanium dioxide which is strongly adhered to the metal surface. </a:t>
            </a:r>
            <a:endParaRPr lang="en-US" sz="2400" dirty="0">
              <a:solidFill>
                <a:srgbClr val="000000"/>
              </a:solidFill>
              <a:effectLst/>
            </a:endParaRPr>
          </a:p>
          <a:p>
            <a:r>
              <a:rPr lang="en-US" sz="2400" dirty="0">
                <a:solidFill>
                  <a:srgbClr val="000000"/>
                </a:solidFill>
                <a:effectLst/>
              </a:rPr>
              <a:t>The frictional forces in the nitinol wire are very high due to high </a:t>
            </a:r>
            <a:r>
              <a:rPr lang="en-US" sz="2400" dirty="0" err="1">
                <a:solidFill>
                  <a:srgbClr val="000000"/>
                </a:solidFill>
                <a:effectLst/>
              </a:rPr>
              <a:t>Ti</a:t>
            </a:r>
            <a:r>
              <a:rPr lang="en-US" sz="2400" dirty="0">
                <a:solidFill>
                  <a:srgbClr val="000000"/>
                </a:solidFill>
                <a:effectLst/>
              </a:rPr>
              <a:t> content, and therefore these wires are unsuitable for sliding tooth movements such as retraction on the wire.</a:t>
            </a:r>
            <a:endParaRPr lang="en-US" sz="2400" dirty="0">
              <a:solidFill>
                <a:srgbClr val="000000"/>
              </a:solidFill>
              <a:effectLst/>
            </a:endParaRPr>
          </a:p>
          <a:p>
            <a:r>
              <a:rPr lang="en-US" sz="2400" dirty="0">
                <a:solidFill>
                  <a:srgbClr val="000000"/>
                </a:solidFill>
              </a:rPr>
              <a:t>Hi</a:t>
            </a:r>
            <a:r>
              <a:rPr lang="en-US" sz="2400" dirty="0">
                <a:solidFill>
                  <a:srgbClr val="000000"/>
                </a:solidFill>
                <a:effectLst/>
              </a:rPr>
              <a:t>gh nickel content could be disadvantageous by causing hypersensitive reactions.</a:t>
            </a:r>
            <a:r>
              <a:rPr lang="en-IN" sz="2400" dirty="0">
                <a:solidFill>
                  <a:srgbClr val="000000"/>
                </a:solidFill>
                <a:effectLst/>
              </a:rPr>
              <a:t> (</a:t>
            </a:r>
            <a:r>
              <a:rPr lang="en-US" sz="2400" dirty="0" err="1">
                <a:solidFill>
                  <a:srgbClr val="000000"/>
                </a:solidFill>
                <a:effectLst/>
              </a:rPr>
              <a:t>Ti</a:t>
            </a:r>
            <a:r>
              <a:rPr lang="en-US" sz="2400" dirty="0">
                <a:solidFill>
                  <a:srgbClr val="000000"/>
                </a:solidFill>
                <a:effectLst/>
              </a:rPr>
              <a:t> or epoxy-coated wires are recommended</a:t>
            </a:r>
            <a:r>
              <a:rPr lang="en-IN" sz="2400" dirty="0">
                <a:solidFill>
                  <a:srgbClr val="000000"/>
                </a:solidFill>
                <a:effectLst/>
              </a:rPr>
              <a:t>)</a:t>
            </a:r>
            <a:endParaRPr lang="en-US" sz="2400" dirty="0">
              <a:solidFill>
                <a:srgbClr val="000000"/>
              </a:solidFill>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COPPER </a:t>
            </a:r>
            <a:r>
              <a:rPr lang="en-IN" dirty="0" err="1"/>
              <a:t>NiTi</a:t>
            </a:r>
            <a:endParaRPr lang="en-IN" dirty="0"/>
          </a:p>
        </p:txBody>
      </p:sp>
      <p:sp>
        <p:nvSpPr>
          <p:cNvPr id="3" name="Content Placeholder 2"/>
          <p:cNvSpPr>
            <a:spLocks noGrp="1"/>
          </p:cNvSpPr>
          <p:nvPr>
            <p:ph idx="1"/>
          </p:nvPr>
        </p:nvSpPr>
        <p:spPr/>
        <p:txBody>
          <a:bodyPr>
            <a:normAutofit/>
          </a:bodyPr>
          <a:lstStyle/>
          <a:p>
            <a:r>
              <a:rPr lang="en-US" sz="2200" dirty="0">
                <a:solidFill>
                  <a:srgbClr val="000000"/>
                </a:solidFill>
                <a:effectLst/>
              </a:rPr>
              <a:t>Introduced by Rohit Sachdeva and </a:t>
            </a:r>
            <a:r>
              <a:rPr lang="en-US" sz="2200" dirty="0" err="1">
                <a:solidFill>
                  <a:srgbClr val="000000"/>
                </a:solidFill>
                <a:effectLst/>
              </a:rPr>
              <a:t>Suchio</a:t>
            </a:r>
            <a:r>
              <a:rPr lang="en-US" sz="2200" dirty="0">
                <a:solidFill>
                  <a:srgbClr val="000000"/>
                </a:solidFill>
                <a:effectLst/>
              </a:rPr>
              <a:t> </a:t>
            </a:r>
            <a:r>
              <a:rPr lang="en-US" sz="2200" dirty="0" err="1">
                <a:solidFill>
                  <a:srgbClr val="000000"/>
                </a:solidFill>
                <a:effectLst/>
              </a:rPr>
              <a:t>Miuasaki</a:t>
            </a:r>
            <a:r>
              <a:rPr lang="en-US" sz="2200" dirty="0">
                <a:solidFill>
                  <a:srgbClr val="000000"/>
                </a:solidFill>
                <a:effectLst/>
              </a:rPr>
              <a:t> in 1994. </a:t>
            </a:r>
            <a:endParaRPr lang="en-US" sz="2200" dirty="0">
              <a:solidFill>
                <a:srgbClr val="000000"/>
              </a:solidFill>
              <a:effectLst/>
            </a:endParaRPr>
          </a:p>
          <a:p>
            <a:r>
              <a:rPr lang="en-US" sz="2200" dirty="0">
                <a:solidFill>
                  <a:srgbClr val="000000"/>
                </a:solidFill>
                <a:effectLst/>
              </a:rPr>
              <a:t>This alloy contains 5%–6% of copper and 0.2%–0.5% chromium in addition to nickel–titanium added to bring down the TTR to oral temperature. </a:t>
            </a:r>
            <a:endParaRPr lang="en-US" sz="2200" dirty="0">
              <a:solidFill>
                <a:srgbClr val="000000"/>
              </a:solidFill>
            </a:endParaRPr>
          </a:p>
          <a:p>
            <a:r>
              <a:rPr lang="en-US" sz="2200" dirty="0">
                <a:solidFill>
                  <a:srgbClr val="000000"/>
                </a:solidFill>
                <a:effectLst/>
              </a:rPr>
              <a:t>Copper is added to enhance the thermal properties of a nickel–titanium alloy.</a:t>
            </a:r>
            <a:endParaRPr lang="en-IN"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INTRODUCTION</a:t>
            </a:r>
            <a:endParaRPr lang="en-IN" dirty="0"/>
          </a:p>
        </p:txBody>
      </p:sp>
      <p:sp>
        <p:nvSpPr>
          <p:cNvPr id="3" name="Content Placeholder 2"/>
          <p:cNvSpPr>
            <a:spLocks noGrp="1"/>
          </p:cNvSpPr>
          <p:nvPr>
            <p:ph idx="1"/>
          </p:nvPr>
        </p:nvSpPr>
        <p:spPr>
          <a:xfrm>
            <a:off x="1069975" y="1874520"/>
            <a:ext cx="10231120" cy="4351655"/>
          </a:xfrm>
        </p:spPr>
        <p:txBody>
          <a:bodyPr>
            <a:noAutofit/>
          </a:bodyPr>
          <a:lstStyle/>
          <a:p>
            <a:r>
              <a:rPr lang="en-US" dirty="0">
                <a:solidFill>
                  <a:srgbClr val="000000"/>
                </a:solidFill>
                <a:effectLst/>
              </a:rPr>
              <a:t>In orthodontics, wires and their multiple configurations are the primary source of the force delivery system. </a:t>
            </a:r>
            <a:endParaRPr lang="en-US" dirty="0">
              <a:solidFill>
                <a:srgbClr val="000000"/>
              </a:solidFill>
              <a:effectLst/>
            </a:endParaRPr>
          </a:p>
          <a:p>
            <a:r>
              <a:rPr lang="en-US" dirty="0">
                <a:solidFill>
                  <a:srgbClr val="000000"/>
                </a:solidFill>
                <a:effectLst/>
              </a:rPr>
              <a:t>Force system depends on the wire alloy composition, physical structure and appliance design. </a:t>
            </a:r>
            <a:endParaRPr lang="en-US" dirty="0">
              <a:solidFill>
                <a:srgbClr val="000000"/>
              </a:solidFill>
              <a:effectLst/>
            </a:endParaRPr>
          </a:p>
          <a:p>
            <a:r>
              <a:rPr lang="en-US" dirty="0">
                <a:solidFill>
                  <a:srgbClr val="000000"/>
                </a:solidFill>
                <a:effectLst/>
              </a:rPr>
              <a:t>The orthodontic arch wire is one of the most important active elements of the orthodontic armamentarium and thus requires special consideration. </a:t>
            </a:r>
            <a:endParaRPr lang="en-US" dirty="0">
              <a:solidFill>
                <a:srgbClr val="000000"/>
              </a:solidFill>
              <a:effectLst/>
            </a:endParaRPr>
          </a:p>
          <a:p>
            <a:r>
              <a:rPr lang="en-IN" dirty="0">
                <a:solidFill>
                  <a:srgbClr val="000000"/>
                </a:solidFill>
                <a:effectLst/>
              </a:rPr>
              <a:t>In orthodontic language, </a:t>
            </a:r>
            <a:r>
              <a:rPr lang="en-US" dirty="0">
                <a:solidFill>
                  <a:srgbClr val="000000"/>
                </a:solidFill>
                <a:effectLst/>
              </a:rPr>
              <a:t>arch wire refers to a wire secured to two or more teeth through fixed attachments to cause, guide or control orthodontic tooth movement.</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36104"/>
            <a:ext cx="9634011" cy="5589754"/>
          </a:xfrm>
        </p:spPr>
        <p:txBody>
          <a:bodyPr>
            <a:normAutofit/>
          </a:bodyPr>
          <a:lstStyle/>
          <a:p>
            <a:pPr>
              <a:buFont typeface="Wingdings" panose="05000000000000000000" pitchFamily="2" charset="2"/>
              <a:buChar char="v"/>
            </a:pPr>
            <a:r>
              <a:rPr lang="en-US" dirty="0">
                <a:solidFill>
                  <a:srgbClr val="000000"/>
                </a:solidFill>
                <a:effectLst/>
              </a:rPr>
              <a:t> </a:t>
            </a:r>
            <a:r>
              <a:rPr lang="en-US" sz="2400" u="sng" dirty="0">
                <a:solidFill>
                  <a:srgbClr val="000000"/>
                </a:solidFill>
                <a:effectLst/>
              </a:rPr>
              <a:t>Advantages of Cu-</a:t>
            </a:r>
            <a:r>
              <a:rPr lang="en-US" sz="2400" u="sng" dirty="0" err="1">
                <a:solidFill>
                  <a:srgbClr val="000000"/>
                </a:solidFill>
                <a:effectLst/>
              </a:rPr>
              <a:t>NiTi</a:t>
            </a:r>
            <a:r>
              <a:rPr lang="en-US" sz="2400" u="sng" dirty="0">
                <a:solidFill>
                  <a:srgbClr val="000000"/>
                </a:solidFill>
                <a:effectLst/>
              </a:rPr>
              <a:t> over other </a:t>
            </a:r>
            <a:r>
              <a:rPr lang="en-US" sz="2400" u="sng" dirty="0" err="1">
                <a:solidFill>
                  <a:srgbClr val="000000"/>
                </a:solidFill>
                <a:effectLst/>
              </a:rPr>
              <a:t>NiTi</a:t>
            </a:r>
            <a:r>
              <a:rPr lang="en-US" sz="2400" u="sng" dirty="0">
                <a:solidFill>
                  <a:srgbClr val="000000"/>
                </a:solidFill>
                <a:effectLst/>
              </a:rPr>
              <a:t> alloys are as follows. </a:t>
            </a:r>
            <a:endParaRPr lang="en-US" sz="2800" u="sng" dirty="0"/>
          </a:p>
          <a:p>
            <a:pPr marL="342900" indent="-342900">
              <a:buFont typeface="+mj-lt"/>
              <a:buAutoNum type="arabicPeriod"/>
            </a:pPr>
            <a:r>
              <a:rPr lang="en-US" dirty="0">
                <a:solidFill>
                  <a:srgbClr val="000000"/>
                </a:solidFill>
                <a:effectLst/>
              </a:rPr>
              <a:t>Relatively, loading force is 20% less for the same degree of deformation of wire which makes it possible to engage severely </a:t>
            </a:r>
            <a:r>
              <a:rPr lang="en-US" dirty="0" err="1">
                <a:solidFill>
                  <a:srgbClr val="000000"/>
                </a:solidFill>
                <a:effectLst/>
              </a:rPr>
              <a:t>malposed</a:t>
            </a:r>
            <a:r>
              <a:rPr lang="en-US" dirty="0">
                <a:solidFill>
                  <a:srgbClr val="000000"/>
                </a:solidFill>
                <a:effectLst/>
              </a:rPr>
              <a:t> teeth with less patient discomfort. </a:t>
            </a:r>
            <a:endParaRPr lang="en-US" sz="2400" dirty="0"/>
          </a:p>
          <a:p>
            <a:pPr marL="342900" indent="-342900">
              <a:buFont typeface="+mj-lt"/>
              <a:buAutoNum type="arabicPeriod"/>
            </a:pPr>
            <a:r>
              <a:rPr lang="en-US" dirty="0">
                <a:solidFill>
                  <a:srgbClr val="000000"/>
                </a:solidFill>
                <a:effectLst/>
              </a:rPr>
              <a:t>Decreased hysteresis and flattening of unloading curve result in a more consistent force.</a:t>
            </a:r>
            <a:endParaRPr lang="en-US" dirty="0">
              <a:solidFill>
                <a:srgbClr val="000000"/>
              </a:solidFill>
              <a:effectLst/>
            </a:endParaRPr>
          </a:p>
          <a:p>
            <a:pPr marL="342900" indent="-342900">
              <a:buFont typeface="+mj-lt"/>
              <a:buAutoNum type="arabicPeriod"/>
            </a:pPr>
            <a:r>
              <a:rPr lang="en-US" dirty="0">
                <a:solidFill>
                  <a:srgbClr val="000000"/>
                </a:solidFill>
                <a:effectLst/>
              </a:rPr>
              <a:t>More resistance to permanent deformation, therefore, exhibits better spring back than others. </a:t>
            </a:r>
            <a:endParaRPr lang="en-US" dirty="0">
              <a:solidFill>
                <a:srgbClr val="000000"/>
              </a:solidFill>
              <a:effectLst/>
            </a:endParaRPr>
          </a:p>
          <a:p>
            <a:pPr marL="342900" indent="-342900">
              <a:buFont typeface="+mj-lt"/>
              <a:buAutoNum type="arabicPeriod"/>
            </a:pPr>
            <a:r>
              <a:rPr lang="en-US" dirty="0">
                <a:solidFill>
                  <a:srgbClr val="000000"/>
                </a:solidFill>
                <a:effectLst/>
              </a:rPr>
              <a:t>The patient can control the deactivation of the engaged wire by cold application, thereby reducing discomfort.</a:t>
            </a:r>
            <a:endParaRPr lang="en-IN"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336431"/>
            <a:ext cx="9634011" cy="4889427"/>
          </a:xfrm>
        </p:spPr>
        <p:txBody>
          <a:bodyPr>
            <a:normAutofit/>
          </a:bodyPr>
          <a:lstStyle/>
          <a:p>
            <a:r>
              <a:rPr lang="en-US" sz="2200" b="1" dirty="0">
                <a:solidFill>
                  <a:srgbClr val="2C5E6D"/>
                </a:solidFill>
                <a:effectLst/>
              </a:rPr>
              <a:t>Four types of Cu-</a:t>
            </a:r>
            <a:r>
              <a:rPr lang="en-US" sz="2200" b="1" dirty="0" err="1">
                <a:solidFill>
                  <a:srgbClr val="2C5E6D"/>
                </a:solidFill>
                <a:effectLst/>
              </a:rPr>
              <a:t>NiTi</a:t>
            </a:r>
            <a:r>
              <a:rPr lang="en-US" sz="2200" b="1" dirty="0">
                <a:solidFill>
                  <a:srgbClr val="2C5E6D"/>
                </a:solidFill>
                <a:effectLst/>
              </a:rPr>
              <a:t> wires and clinical applications thereof </a:t>
            </a:r>
            <a:endParaRPr lang="en-US" sz="2200" dirty="0"/>
          </a:p>
          <a:p>
            <a:r>
              <a:rPr lang="en-US" sz="2200" b="1" dirty="0">
                <a:solidFill>
                  <a:srgbClr val="000000"/>
                </a:solidFill>
                <a:effectLst/>
              </a:rPr>
              <a:t>Type 1 (</a:t>
            </a:r>
            <a:r>
              <a:rPr lang="en-IN" sz="2200" b="1" dirty="0">
                <a:solidFill>
                  <a:srgbClr val="000000"/>
                </a:solidFill>
                <a:effectLst/>
              </a:rPr>
              <a:t>Austenitic final temperature</a:t>
            </a:r>
            <a:r>
              <a:rPr lang="en-US" sz="2200" b="1" dirty="0">
                <a:solidFill>
                  <a:srgbClr val="000000"/>
                </a:solidFill>
                <a:effectLst/>
              </a:rPr>
              <a:t>-15°C): </a:t>
            </a:r>
            <a:r>
              <a:rPr lang="en-US" sz="2200" dirty="0">
                <a:solidFill>
                  <a:srgbClr val="000000"/>
                </a:solidFill>
                <a:effectLst/>
              </a:rPr>
              <a:t>It generates very high forces, hence has limited clinical indications. </a:t>
            </a:r>
            <a:endParaRPr lang="en-US" sz="2200" dirty="0"/>
          </a:p>
          <a:p>
            <a:r>
              <a:rPr lang="en-US" sz="2200" b="1" dirty="0">
                <a:solidFill>
                  <a:srgbClr val="000000"/>
                </a:solidFill>
                <a:effectLst/>
              </a:rPr>
              <a:t>Type 2 (AF-27°C): </a:t>
            </a:r>
            <a:r>
              <a:rPr lang="en-US" sz="2200" dirty="0">
                <a:solidFill>
                  <a:srgbClr val="000000"/>
                </a:solidFill>
                <a:effectLst/>
              </a:rPr>
              <a:t>This is most popular and generates moderate-to-high forces. Indicated in patients who have an average or higher pain threshold and in patients where rapid tooth movement is required.</a:t>
            </a:r>
            <a:endParaRPr lang="en-US" sz="2200" dirty="0">
              <a:solidFill>
                <a:srgbClr val="000000"/>
              </a:solidFill>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55077"/>
            <a:ext cx="9634011" cy="5170781"/>
          </a:xfrm>
        </p:spPr>
        <p:txBody>
          <a:bodyPr>
            <a:normAutofit/>
          </a:bodyPr>
          <a:lstStyle/>
          <a:p>
            <a:r>
              <a:rPr lang="en-US" sz="2200" b="1" dirty="0">
                <a:solidFill>
                  <a:srgbClr val="000000"/>
                </a:solidFill>
                <a:effectLst/>
              </a:rPr>
              <a:t>Type 3 (AF-35°C): </a:t>
            </a:r>
            <a:r>
              <a:rPr lang="en-US" sz="2200" dirty="0">
                <a:solidFill>
                  <a:srgbClr val="000000"/>
                </a:solidFill>
                <a:effectLst/>
              </a:rPr>
              <a:t>These generate forces in the mid-range and are indicated in patients who have a low to normal pain threshold, in patients whose periodontium is slightly compromised, and when lower forces are desired. </a:t>
            </a:r>
            <a:endParaRPr lang="en-US" sz="2200" dirty="0"/>
          </a:p>
          <a:p>
            <a:r>
              <a:rPr lang="en-US" sz="2200" b="1" dirty="0">
                <a:solidFill>
                  <a:srgbClr val="000000"/>
                </a:solidFill>
                <a:effectLst/>
              </a:rPr>
              <a:t>Type 4 (AF-40°C): </a:t>
            </a:r>
            <a:r>
              <a:rPr lang="en-US" sz="2200" dirty="0">
                <a:solidFill>
                  <a:srgbClr val="000000"/>
                </a:solidFill>
                <a:effectLst/>
              </a:rPr>
              <a:t>These wires generate very low forces and are indicated in patients who are sensitive to pain, patient’s compromised periodontal condition and when the patient is irregular, noncompliant and the orthodontist does not want things to get out of hands.</a:t>
            </a:r>
            <a:endParaRPr lang="en-IN" sz="2200" dirty="0"/>
          </a:p>
          <a:p>
            <a:endParaRPr lang="en-IN"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latin typeface="Times New Roman" panose="02020603050405020304" charset="0"/>
                <a:cs typeface="Times New Roman" panose="02020603050405020304" charset="0"/>
              </a:rPr>
              <a:t>β</a:t>
            </a:r>
            <a:r>
              <a:rPr lang="en-IN" dirty="0">
                <a:latin typeface="Times New Roman" panose="02020603050405020304" charset="0"/>
                <a:cs typeface="Times New Roman" panose="02020603050405020304" charset="0"/>
              </a:rPr>
              <a:t> </a:t>
            </a:r>
            <a:r>
              <a:rPr lang="en-IN" dirty="0"/>
              <a:t>TITANIUM ALLOY</a:t>
            </a:r>
            <a:r>
              <a:rPr lang="en-IN" dirty="0">
                <a:latin typeface="Times New Roman" panose="02020603050405020304" charset="0"/>
                <a:cs typeface="Times New Roman" panose="02020603050405020304" charset="0"/>
              </a:rPr>
              <a:t> </a:t>
            </a:r>
            <a:endParaRPr lang="en-IN" dirty="0"/>
          </a:p>
        </p:txBody>
      </p:sp>
      <p:sp>
        <p:nvSpPr>
          <p:cNvPr id="3" name="Content Placeholder 2"/>
          <p:cNvSpPr>
            <a:spLocks noGrp="1"/>
          </p:cNvSpPr>
          <p:nvPr>
            <p:ph idx="1"/>
          </p:nvPr>
        </p:nvSpPr>
        <p:spPr/>
        <p:txBody>
          <a:bodyPr>
            <a:normAutofit fontScale="92500"/>
          </a:bodyPr>
          <a:lstStyle/>
          <a:p>
            <a:r>
              <a:rPr lang="en-US" sz="2400" dirty="0">
                <a:solidFill>
                  <a:srgbClr val="000000"/>
                </a:solidFill>
              </a:rPr>
              <a:t>Ti</a:t>
            </a:r>
            <a:r>
              <a:rPr lang="en-US" sz="2400" dirty="0">
                <a:solidFill>
                  <a:srgbClr val="000000"/>
                </a:solidFill>
                <a:effectLst/>
              </a:rPr>
              <a:t>tanium molybdenum alloy’ or TMA by Burstone and Goldberg in 1980s</a:t>
            </a:r>
            <a:endParaRPr lang="en-US" sz="2400" dirty="0">
              <a:solidFill>
                <a:srgbClr val="000000"/>
              </a:solidFill>
              <a:effectLst/>
            </a:endParaRPr>
          </a:p>
          <a:p>
            <a:r>
              <a:rPr lang="en-IN" sz="2400" b="1" u="sng" dirty="0">
                <a:solidFill>
                  <a:schemeClr val="accent6">
                    <a:lumMod val="60000"/>
                    <a:lumOff val="40000"/>
                  </a:schemeClr>
                </a:solidFill>
                <a:effectLst/>
              </a:rPr>
              <a:t>COMPOSITION</a:t>
            </a:r>
            <a:r>
              <a:rPr lang="en-IN" sz="2400" u="sng" dirty="0">
                <a:solidFill>
                  <a:schemeClr val="accent6">
                    <a:lumMod val="60000"/>
                    <a:lumOff val="40000"/>
                  </a:schemeClr>
                </a:solidFill>
                <a:effectLst/>
              </a:rPr>
              <a:t> </a:t>
            </a:r>
            <a:endParaRPr lang="en-IN" sz="2400" u="sng" dirty="0">
              <a:solidFill>
                <a:schemeClr val="accent6">
                  <a:lumMod val="60000"/>
                  <a:lumOff val="40000"/>
                </a:schemeClr>
              </a:solidFill>
              <a:effectLst/>
            </a:endParaRPr>
          </a:p>
          <a:p>
            <a:r>
              <a:rPr lang="en-IN" sz="2400" dirty="0">
                <a:solidFill>
                  <a:schemeClr val="tx1"/>
                </a:solidFill>
              </a:rPr>
              <a:t>A</a:t>
            </a:r>
            <a:r>
              <a:rPr lang="en-IN" sz="2400" dirty="0">
                <a:solidFill>
                  <a:srgbClr val="000000"/>
                </a:solidFill>
                <a:effectLst/>
              </a:rPr>
              <a:t>lloying titanium with molybdenum, niobium, vanadium, iron, chromium and manganese stabilises </a:t>
            </a:r>
            <a:r>
              <a:rPr lang="en-IN" sz="2400" dirty="0" err="1">
                <a:solidFill>
                  <a:srgbClr val="000000"/>
                </a:solidFill>
                <a:effectLst/>
              </a:rPr>
              <a:t>Ti</a:t>
            </a:r>
            <a:r>
              <a:rPr lang="en-IN" sz="2400" dirty="0">
                <a:solidFill>
                  <a:srgbClr val="000000"/>
                </a:solidFill>
                <a:effectLst/>
              </a:rPr>
              <a:t> in </a:t>
            </a:r>
            <a:r>
              <a:rPr lang="el-GR" sz="2400" dirty="0">
                <a:solidFill>
                  <a:srgbClr val="000000"/>
                </a:solidFill>
                <a:effectLst/>
              </a:rPr>
              <a:t>β-</a:t>
            </a:r>
            <a:r>
              <a:rPr lang="en-IN" sz="2400" dirty="0">
                <a:solidFill>
                  <a:srgbClr val="000000"/>
                </a:solidFill>
                <a:effectLst/>
              </a:rPr>
              <a:t>phase at room temperature. </a:t>
            </a:r>
            <a:endParaRPr lang="en-IN" sz="2400" dirty="0">
              <a:solidFill>
                <a:srgbClr val="000000"/>
              </a:solidFill>
              <a:effectLst/>
            </a:endParaRPr>
          </a:p>
          <a:p>
            <a:r>
              <a:rPr lang="en-IN" sz="2400" dirty="0">
                <a:solidFill>
                  <a:srgbClr val="000000"/>
                </a:solidFill>
                <a:effectLst/>
              </a:rPr>
              <a:t>Minimum additions of 6.5% Mn, 4% Fe, 8% Cr, 7% Co and 13% Cu are added for complete retention of beta-phase after quenching process</a:t>
            </a:r>
            <a:endParaRPr lang="en-IN"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PROPERTIES</a:t>
            </a:r>
            <a:endParaRPr lang="en-IN" dirty="0"/>
          </a:p>
        </p:txBody>
      </p:sp>
      <p:sp>
        <p:nvSpPr>
          <p:cNvPr id="3" name="Content Placeholder 2"/>
          <p:cNvSpPr>
            <a:spLocks noGrp="1"/>
          </p:cNvSpPr>
          <p:nvPr>
            <p:ph idx="1"/>
          </p:nvPr>
        </p:nvSpPr>
        <p:spPr/>
        <p:txBody>
          <a:bodyPr>
            <a:normAutofit/>
          </a:bodyPr>
          <a:lstStyle/>
          <a:p>
            <a:r>
              <a:rPr lang="en-US" dirty="0">
                <a:solidFill>
                  <a:srgbClr val="000000"/>
                </a:solidFill>
                <a:effectLst/>
              </a:rPr>
              <a:t>High flexibility and recover their shape fully from the initial deformation.</a:t>
            </a:r>
            <a:endParaRPr lang="en-US" dirty="0">
              <a:solidFill>
                <a:srgbClr val="0000EE"/>
              </a:solidFill>
            </a:endParaRPr>
          </a:p>
          <a:p>
            <a:r>
              <a:rPr lang="en-US" dirty="0">
                <a:solidFill>
                  <a:srgbClr val="000000"/>
                </a:solidFill>
                <a:effectLst/>
              </a:rPr>
              <a:t>Spring back properties are not lost during the bending operation</a:t>
            </a:r>
            <a:endParaRPr lang="en-US" dirty="0">
              <a:solidFill>
                <a:srgbClr val="000000"/>
              </a:solidFill>
              <a:effectLst/>
            </a:endParaRPr>
          </a:p>
          <a:p>
            <a:r>
              <a:rPr lang="en-IN" dirty="0">
                <a:solidFill>
                  <a:srgbClr val="000000"/>
                </a:solidFill>
                <a:effectLst/>
              </a:rPr>
              <a:t>Low modulus of elasticity</a:t>
            </a:r>
            <a:endParaRPr lang="en-IN" dirty="0">
              <a:solidFill>
                <a:srgbClr val="000000"/>
              </a:solidFill>
              <a:effectLst/>
            </a:endParaRPr>
          </a:p>
          <a:p>
            <a:r>
              <a:rPr lang="en-US" dirty="0">
                <a:solidFill>
                  <a:srgbClr val="000000"/>
                </a:solidFill>
              </a:rPr>
              <a:t>H</a:t>
            </a:r>
            <a:r>
              <a:rPr lang="en-US" dirty="0">
                <a:solidFill>
                  <a:srgbClr val="000000"/>
                </a:solidFill>
                <a:effectLst/>
              </a:rPr>
              <a:t>igh tensile strength and is readily formable</a:t>
            </a:r>
            <a:endParaRPr lang="en-US" dirty="0">
              <a:solidFill>
                <a:srgbClr val="000000"/>
              </a:solidFill>
              <a:effectLst/>
            </a:endParaRPr>
          </a:p>
          <a:p>
            <a:r>
              <a:rPr lang="en-US" dirty="0">
                <a:solidFill>
                  <a:srgbClr val="000000"/>
                </a:solidFill>
              </a:rPr>
              <a:t>Biocompatible and corrosion resistant</a:t>
            </a:r>
            <a:endParaRPr lang="en-US" dirty="0">
              <a:solidFill>
                <a:srgbClr val="000000"/>
              </a:solidFill>
            </a:endParaRPr>
          </a:p>
          <a:p>
            <a:r>
              <a:rPr lang="en-US" dirty="0">
                <a:solidFill>
                  <a:srgbClr val="000000"/>
                </a:solidFill>
                <a:effectLst/>
              </a:rPr>
              <a:t>These wires show passivating effect due to the presence of TiO2. </a:t>
            </a:r>
            <a:endParaRPr lang="en-IN"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LIMITATIONS OF TMA WIRE</a:t>
            </a:r>
            <a:endParaRPr lang="en-IN" dirty="0"/>
          </a:p>
        </p:txBody>
      </p:sp>
      <p:sp>
        <p:nvSpPr>
          <p:cNvPr id="3" name="Content Placeholder 2"/>
          <p:cNvSpPr>
            <a:spLocks noGrp="1"/>
          </p:cNvSpPr>
          <p:nvPr>
            <p:ph idx="1"/>
          </p:nvPr>
        </p:nvSpPr>
        <p:spPr>
          <a:xfrm>
            <a:off x="1069847" y="2272085"/>
            <a:ext cx="9634011" cy="4351338"/>
          </a:xfrm>
        </p:spPr>
        <p:txBody>
          <a:bodyPr>
            <a:normAutofit/>
          </a:bodyPr>
          <a:lstStyle/>
          <a:p>
            <a:r>
              <a:rPr lang="en-US" sz="2200" dirty="0">
                <a:solidFill>
                  <a:srgbClr val="000000"/>
                </a:solidFill>
              </a:rPr>
              <a:t>T</a:t>
            </a:r>
            <a:r>
              <a:rPr lang="en-US" sz="2200" dirty="0">
                <a:solidFill>
                  <a:srgbClr val="000000"/>
                </a:solidFill>
                <a:effectLst/>
              </a:rPr>
              <a:t>he main disadvantage of TMA is their high coefficient of friction due to very high titanium content (85%)</a:t>
            </a:r>
            <a:endParaRPr lang="en-US" sz="2200" dirty="0">
              <a:solidFill>
                <a:srgbClr val="000000"/>
              </a:solidFill>
              <a:effectLst/>
            </a:endParaRPr>
          </a:p>
          <a:p>
            <a:r>
              <a:rPr lang="en-US" sz="2200" dirty="0">
                <a:solidFill>
                  <a:srgbClr val="000000"/>
                </a:solidFill>
                <a:effectLst/>
              </a:rPr>
              <a:t>The cost factor is unfavorable because these are expensive wires</a:t>
            </a:r>
            <a:endParaRPr lang="en-US" sz="2200" dirty="0">
              <a:solidFill>
                <a:srgbClr val="000000"/>
              </a:solidFill>
              <a:effectLst/>
            </a:endParaRPr>
          </a:p>
          <a:p>
            <a:endParaRPr lang="en-IN"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NICKEL-FREE STAINLESS STEEL AND TMA WIRES</a:t>
            </a:r>
            <a:endParaRPr lang="en-IN" dirty="0"/>
          </a:p>
        </p:txBody>
      </p:sp>
      <p:sp>
        <p:nvSpPr>
          <p:cNvPr id="3" name="Content Placeholder 2"/>
          <p:cNvSpPr>
            <a:spLocks noGrp="1"/>
          </p:cNvSpPr>
          <p:nvPr>
            <p:ph idx="1"/>
          </p:nvPr>
        </p:nvSpPr>
        <p:spPr/>
        <p:txBody>
          <a:bodyPr/>
          <a:lstStyle/>
          <a:p>
            <a:r>
              <a:rPr lang="en-US" sz="1800" dirty="0">
                <a:solidFill>
                  <a:srgbClr val="000000"/>
                </a:solidFill>
                <a:effectLst/>
                <a:latin typeface="PalatinoLinotype-Roman"/>
              </a:rPr>
              <a:t>The steel is alloyed with 15%–18% chromium, 3%–4% molybdenum, 10%–14% manganese and about 0.9% nitrogen to compensate for the nickel.</a:t>
            </a:r>
            <a:endParaRPr lang="en-US" sz="1800" dirty="0">
              <a:solidFill>
                <a:srgbClr val="000000"/>
              </a:solidFill>
              <a:effectLst/>
              <a:latin typeface="PalatinoLinotype-Roman"/>
            </a:endParaRPr>
          </a:p>
          <a:p>
            <a:r>
              <a:rPr lang="en-US" sz="1800" dirty="0">
                <a:solidFill>
                  <a:srgbClr val="000000"/>
                </a:solidFill>
                <a:effectLst/>
                <a:latin typeface="PalatinoLinotype-Roman"/>
              </a:rPr>
              <a:t>for example </a:t>
            </a:r>
            <a:r>
              <a:rPr lang="en-US" sz="1800" dirty="0" err="1">
                <a:solidFill>
                  <a:srgbClr val="000000"/>
                </a:solidFill>
                <a:effectLst/>
                <a:latin typeface="PalatinoLinotype-Roman"/>
              </a:rPr>
              <a:t>Noninium</a:t>
            </a:r>
            <a:r>
              <a:rPr lang="en-US" sz="1800" dirty="0">
                <a:solidFill>
                  <a:srgbClr val="000000"/>
                </a:solidFill>
                <a:effectLst/>
                <a:latin typeface="PalatinoLinotype-Roman"/>
              </a:rPr>
              <a:t>® or </a:t>
            </a:r>
            <a:r>
              <a:rPr lang="en-US" sz="1800" dirty="0" err="1">
                <a:solidFill>
                  <a:srgbClr val="000000"/>
                </a:solidFill>
                <a:effectLst/>
                <a:latin typeface="PalatinoLinotype-Roman"/>
              </a:rPr>
              <a:t>Rematitan</a:t>
            </a:r>
            <a:r>
              <a:rPr lang="en-US" sz="1800" dirty="0">
                <a:solidFill>
                  <a:srgbClr val="000000"/>
                </a:solidFill>
                <a:effectLst/>
                <a:latin typeface="PalatinoLinotype-Roman"/>
              </a:rPr>
              <a:t> wires by </a:t>
            </a:r>
            <a:r>
              <a:rPr lang="en-US" sz="1800" dirty="0" err="1">
                <a:solidFill>
                  <a:srgbClr val="000000"/>
                </a:solidFill>
                <a:effectLst/>
                <a:latin typeface="PalatinoLinotype-Roman"/>
              </a:rPr>
              <a:t>Dentauram</a:t>
            </a:r>
            <a:r>
              <a:rPr lang="en-US" sz="1800" dirty="0">
                <a:solidFill>
                  <a:srgbClr val="000000"/>
                </a:solidFill>
                <a:effectLst/>
                <a:latin typeface="PalatinoLinotype-Roman"/>
              </a:rPr>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48957"/>
            <a:ext cx="9634011" cy="1325563"/>
          </a:xfrm>
        </p:spPr>
        <p:txBody>
          <a:bodyPr/>
          <a:lstStyle/>
          <a:p>
            <a:pPr algn="ctr"/>
            <a:r>
              <a:rPr lang="en-IN" dirty="0"/>
              <a:t>CONNECTICUT NEW ARCH WIRE</a:t>
            </a:r>
            <a:endParaRPr lang="en-IN" dirty="0"/>
          </a:p>
        </p:txBody>
      </p:sp>
      <p:sp>
        <p:nvSpPr>
          <p:cNvPr id="3" name="Content Placeholder 2"/>
          <p:cNvSpPr>
            <a:spLocks noGrp="1"/>
          </p:cNvSpPr>
          <p:nvPr>
            <p:ph idx="1"/>
          </p:nvPr>
        </p:nvSpPr>
        <p:spPr/>
        <p:txBody>
          <a:bodyPr>
            <a:normAutofit/>
          </a:bodyPr>
          <a:lstStyle/>
          <a:p>
            <a:r>
              <a:rPr lang="en-US" sz="2200" dirty="0">
                <a:solidFill>
                  <a:srgbClr val="000000"/>
                </a:solidFill>
                <a:effectLst/>
              </a:rPr>
              <a:t>CNA wires are an improved version of beta-titanium archwires. </a:t>
            </a:r>
            <a:endParaRPr lang="en-US" sz="2200" dirty="0">
              <a:solidFill>
                <a:srgbClr val="000000"/>
              </a:solidFill>
              <a:effectLst/>
            </a:endParaRPr>
          </a:p>
          <a:p>
            <a:r>
              <a:rPr lang="en-US" sz="2200" dirty="0">
                <a:solidFill>
                  <a:srgbClr val="000000"/>
                </a:solidFill>
                <a:effectLst/>
              </a:rPr>
              <a:t>CNA is a nickel-free alloy that takes intricate bends and is half as stiff as stainless steel. </a:t>
            </a:r>
            <a:endParaRPr lang="en-US" sz="2200" dirty="0"/>
          </a:p>
          <a:p>
            <a:r>
              <a:rPr lang="en-US" sz="2200" dirty="0">
                <a:solidFill>
                  <a:srgbClr val="000000"/>
                </a:solidFill>
                <a:effectLst/>
              </a:rPr>
              <a:t>Does not break as easily as TMA wire. </a:t>
            </a:r>
            <a:endParaRPr lang="en-US" sz="2200" dirty="0"/>
          </a:p>
          <a:p>
            <a:r>
              <a:rPr lang="en-US" sz="2200" dirty="0">
                <a:solidFill>
                  <a:srgbClr val="000000"/>
                </a:solidFill>
                <a:effectLst/>
              </a:rPr>
              <a:t>Has a smooth, high polish finish which provides much less friction than TMA. </a:t>
            </a:r>
            <a:endParaRPr lang="en-US" sz="2200" dirty="0"/>
          </a:p>
          <a:p>
            <a:r>
              <a:rPr lang="en-US" sz="2200" dirty="0">
                <a:solidFill>
                  <a:srgbClr val="000000"/>
                </a:solidFill>
                <a:effectLst/>
              </a:rPr>
              <a:t>Maintains the shape of the loops much better than TMA. </a:t>
            </a:r>
            <a:endParaRPr lang="en-US" sz="2200" dirty="0">
              <a:solidFill>
                <a:srgbClr val="000000"/>
              </a:soli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TITANIUM-NOBIUM-ALUMINIUM SHAPE MEMORY ALLOY WIRES</a:t>
            </a:r>
            <a:endParaRPr lang="en-IN" dirty="0"/>
          </a:p>
        </p:txBody>
      </p:sp>
      <p:sp>
        <p:nvSpPr>
          <p:cNvPr id="3" name="Content Placeholder 2"/>
          <p:cNvSpPr>
            <a:spLocks noGrp="1"/>
          </p:cNvSpPr>
          <p:nvPr>
            <p:ph idx="1"/>
          </p:nvPr>
        </p:nvSpPr>
        <p:spPr/>
        <p:txBody>
          <a:bodyPr>
            <a:noAutofit/>
          </a:bodyPr>
          <a:lstStyle/>
          <a:p>
            <a:r>
              <a:rPr lang="en-US" sz="2200" dirty="0">
                <a:solidFill>
                  <a:srgbClr val="000000"/>
                </a:solidFill>
                <a:effectLst/>
              </a:rPr>
              <a:t>This alloy contains a high proportion of nickel and therefore may induce hypersensitivity.</a:t>
            </a:r>
            <a:endParaRPr lang="en-US" sz="2200" dirty="0">
              <a:solidFill>
                <a:srgbClr val="000000"/>
              </a:solidFill>
              <a:effectLst/>
            </a:endParaRPr>
          </a:p>
          <a:p>
            <a:r>
              <a:rPr lang="en-US" sz="2200" dirty="0">
                <a:solidFill>
                  <a:srgbClr val="000000"/>
                </a:solidFill>
              </a:rPr>
              <a:t>H</a:t>
            </a:r>
            <a:r>
              <a:rPr lang="en-US" sz="2200" dirty="0">
                <a:solidFill>
                  <a:srgbClr val="000000"/>
                </a:solidFill>
                <a:effectLst/>
              </a:rPr>
              <a:t>ence are not recommended for nickel- sensitive patients</a:t>
            </a:r>
            <a:endParaRPr lang="en-US" sz="2200" dirty="0">
              <a:solidFill>
                <a:srgbClr val="000000"/>
              </a:solidFill>
              <a:effectLst/>
            </a:endParaRPr>
          </a:p>
          <a:p>
            <a:r>
              <a:rPr lang="en-US" sz="2200" dirty="0">
                <a:solidFill>
                  <a:srgbClr val="000000"/>
                </a:solidFill>
                <a:effectLst/>
              </a:rPr>
              <a:t>Titanium–niobium–</a:t>
            </a:r>
            <a:r>
              <a:rPr lang="en-US" sz="2200" dirty="0" err="1">
                <a:solidFill>
                  <a:srgbClr val="000000"/>
                </a:solidFill>
                <a:effectLst/>
              </a:rPr>
              <a:t>aluminium</a:t>
            </a:r>
            <a:r>
              <a:rPr lang="en-US" sz="2200" dirty="0">
                <a:solidFill>
                  <a:srgbClr val="000000"/>
                </a:solidFill>
                <a:effectLst/>
              </a:rPr>
              <a:t> (</a:t>
            </a:r>
            <a:r>
              <a:rPr lang="en-US" sz="2200" dirty="0" err="1">
                <a:solidFill>
                  <a:srgbClr val="000000"/>
                </a:solidFill>
                <a:effectLst/>
              </a:rPr>
              <a:t>Ti</a:t>
            </a:r>
            <a:r>
              <a:rPr lang="en-US" sz="2200" dirty="0">
                <a:solidFill>
                  <a:srgbClr val="000000"/>
                </a:solidFill>
                <a:effectLst/>
              </a:rPr>
              <a:t>–Nb–Al) alloy, which has the best mechanical performance among these nickel-free shape memory and </a:t>
            </a:r>
            <a:r>
              <a:rPr lang="en-US" sz="2200" dirty="0" err="1">
                <a:solidFill>
                  <a:srgbClr val="000000"/>
                </a:solidFill>
                <a:effectLst/>
              </a:rPr>
              <a:t>superelastic</a:t>
            </a:r>
            <a:r>
              <a:rPr lang="en-US" sz="2200" dirty="0">
                <a:solidFill>
                  <a:srgbClr val="000000"/>
                </a:solidFill>
                <a:effectLst/>
              </a:rPr>
              <a:t> alloys</a:t>
            </a:r>
            <a:endParaRPr lang="en-US" sz="2200" dirty="0">
              <a:solidFill>
                <a:srgbClr val="000000"/>
              </a:solidFill>
              <a:effectLst/>
            </a:endParaRPr>
          </a:p>
          <a:p>
            <a:r>
              <a:rPr lang="en-US" sz="2200" dirty="0">
                <a:solidFill>
                  <a:srgbClr val="000000"/>
                </a:solidFill>
                <a:effectLst/>
              </a:rPr>
              <a:t>The tooth movement pattern was smooth because of the mechanical properties of </a:t>
            </a:r>
            <a:r>
              <a:rPr lang="en-US" sz="2200" dirty="0" err="1">
                <a:solidFill>
                  <a:srgbClr val="000000"/>
                </a:solidFill>
                <a:effectLst/>
              </a:rPr>
              <a:t>Ti</a:t>
            </a:r>
            <a:r>
              <a:rPr lang="en-US" sz="2200" dirty="0">
                <a:solidFill>
                  <a:srgbClr val="000000"/>
                </a:solidFill>
                <a:effectLst/>
              </a:rPr>
              <a:t>–Nb–Al alloy</a:t>
            </a:r>
            <a:endParaRPr lang="en-IN"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DUAL FLEX ARCHWIRES</a:t>
            </a:r>
            <a:endParaRPr lang="en-IN" dirty="0"/>
          </a:p>
        </p:txBody>
      </p:sp>
      <p:sp>
        <p:nvSpPr>
          <p:cNvPr id="3" name="Content Placeholder 2"/>
          <p:cNvSpPr>
            <a:spLocks noGrp="1"/>
          </p:cNvSpPr>
          <p:nvPr>
            <p:ph idx="1"/>
          </p:nvPr>
        </p:nvSpPr>
        <p:spPr>
          <a:xfrm>
            <a:off x="662610" y="1874520"/>
            <a:ext cx="7195930" cy="4351338"/>
          </a:xfrm>
        </p:spPr>
        <p:txBody>
          <a:bodyPr>
            <a:normAutofit/>
          </a:bodyPr>
          <a:lstStyle/>
          <a:p>
            <a:r>
              <a:rPr lang="en-US" sz="1900" dirty="0">
                <a:solidFill>
                  <a:srgbClr val="000000"/>
                </a:solidFill>
                <a:effectLst/>
              </a:rPr>
              <a:t>These are special </a:t>
            </a:r>
            <a:r>
              <a:rPr lang="en-US" sz="1900" dirty="0" err="1">
                <a:solidFill>
                  <a:srgbClr val="000000"/>
                </a:solidFill>
                <a:effectLst/>
              </a:rPr>
              <a:t>NiTi</a:t>
            </a:r>
            <a:r>
              <a:rPr lang="en-US" sz="1900" dirty="0">
                <a:solidFill>
                  <a:srgbClr val="000000"/>
                </a:solidFill>
                <a:effectLst/>
              </a:rPr>
              <a:t> archwires that have two types of wire materials and cross-sections in the anterior or posterior sections of the same </a:t>
            </a:r>
            <a:r>
              <a:rPr lang="en-US" sz="1900" dirty="0" err="1">
                <a:solidFill>
                  <a:srgbClr val="000000"/>
                </a:solidFill>
                <a:effectLst/>
              </a:rPr>
              <a:t>archwire</a:t>
            </a:r>
            <a:r>
              <a:rPr lang="en-US" sz="1900" dirty="0">
                <a:solidFill>
                  <a:srgbClr val="000000"/>
                </a:solidFill>
                <a:effectLst/>
              </a:rPr>
              <a:t>. </a:t>
            </a:r>
            <a:endParaRPr lang="en-US" sz="1900" dirty="0">
              <a:solidFill>
                <a:srgbClr val="000000"/>
              </a:solidFill>
            </a:endParaRPr>
          </a:p>
          <a:p>
            <a:r>
              <a:rPr lang="en-US" sz="1900" dirty="0">
                <a:solidFill>
                  <a:srgbClr val="000000"/>
                </a:solidFill>
                <a:effectLst/>
              </a:rPr>
              <a:t>This type of wire affords multiple functions in the same wire, thereby improving control and reducing treatment time</a:t>
            </a:r>
            <a:endParaRPr lang="en-US" sz="1900" dirty="0">
              <a:solidFill>
                <a:srgbClr val="000000"/>
              </a:solidFill>
              <a:effectLst/>
            </a:endParaRPr>
          </a:p>
          <a:p>
            <a:r>
              <a:rPr lang="en-US" sz="1900" dirty="0">
                <a:solidFill>
                  <a:srgbClr val="000000"/>
                </a:solidFill>
                <a:effectLst/>
              </a:rPr>
              <a:t>The anterior portion of combined wire is made of a </a:t>
            </a:r>
            <a:r>
              <a:rPr lang="en-US" sz="1900" dirty="0" err="1">
                <a:solidFill>
                  <a:srgbClr val="000000"/>
                </a:solidFill>
                <a:effectLst/>
              </a:rPr>
              <a:t>Titanal</a:t>
            </a:r>
            <a:r>
              <a:rPr lang="en-US" sz="1900" dirty="0">
                <a:solidFill>
                  <a:srgbClr val="000000"/>
                </a:solidFill>
                <a:effectLst/>
              </a:rPr>
              <a:t> alloy and posterior part is of SS separated by cast ball hooks mesial to canine bracket</a:t>
            </a:r>
            <a:endParaRPr lang="en-US" sz="1900" dirty="0">
              <a:solidFill>
                <a:srgbClr val="000000"/>
              </a:solidFill>
              <a:effectLst/>
            </a:endParaRPr>
          </a:p>
          <a:p>
            <a:r>
              <a:rPr lang="en-US" sz="1900" dirty="0">
                <a:solidFill>
                  <a:srgbClr val="000000"/>
                </a:solidFill>
              </a:rPr>
              <a:t>It is manufactured by </a:t>
            </a:r>
            <a:r>
              <a:rPr lang="en-IN" sz="1900" dirty="0">
                <a:solidFill>
                  <a:srgbClr val="000000"/>
                </a:solidFill>
                <a:effectLst/>
              </a:rPr>
              <a:t>Lancer Pacific.</a:t>
            </a:r>
            <a:endParaRPr lang="en-IN" sz="1900" dirty="0"/>
          </a:p>
        </p:txBody>
      </p:sp>
      <p:pic>
        <p:nvPicPr>
          <p:cNvPr id="5" name="Picture 4"/>
          <p:cNvPicPr>
            <a:picLocks noChangeAspect="1"/>
          </p:cNvPicPr>
          <p:nvPr/>
        </p:nvPicPr>
        <p:blipFill>
          <a:blip r:embed="rId1"/>
          <a:stretch>
            <a:fillRect/>
          </a:stretch>
        </p:blipFill>
        <p:spPr>
          <a:xfrm>
            <a:off x="7858540" y="1637127"/>
            <a:ext cx="4015408" cy="3769759"/>
          </a:xfrm>
          <a:prstGeom prst="rect">
            <a:avLst/>
          </a:prstGeom>
        </p:spPr>
      </p:pic>
      <p:sp>
        <p:nvSpPr>
          <p:cNvPr id="6" name="TextBox 5"/>
          <p:cNvSpPr txBox="1"/>
          <p:nvPr/>
        </p:nvSpPr>
        <p:spPr>
          <a:xfrm>
            <a:off x="8335617" y="5641082"/>
            <a:ext cx="3286540" cy="1169551"/>
          </a:xfrm>
          <a:prstGeom prst="rect">
            <a:avLst/>
          </a:prstGeom>
          <a:noFill/>
        </p:spPr>
        <p:txBody>
          <a:bodyPr wrap="square" rtlCol="0">
            <a:spAutoFit/>
          </a:bodyPr>
          <a:lstStyle/>
          <a:p>
            <a:r>
              <a:rPr lang="en-US" sz="1400" dirty="0">
                <a:solidFill>
                  <a:srgbClr val="000000"/>
                </a:solidFill>
                <a:effectLst/>
                <a:latin typeface="Arial" panose="020B0604020202020204" pitchFamily="34" charset="0"/>
              </a:rPr>
              <a:t>These wires have a flexible anterior portion and stiffer buccal segments </a:t>
            </a:r>
            <a:endParaRPr lang="en-US" sz="1400" dirty="0"/>
          </a:p>
          <a:p>
            <a:r>
              <a:rPr lang="en-US" sz="1400" dirty="0">
                <a:solidFill>
                  <a:srgbClr val="000000"/>
                </a:solidFill>
                <a:effectLst/>
                <a:latin typeface="Arial" panose="020B0604020202020204" pitchFamily="34" charset="0"/>
              </a:rPr>
              <a:t>which facilitate alignment of anterior teeth without losing anchorage </a:t>
            </a:r>
            <a:endParaRPr lang="en-US" sz="1400" dirty="0"/>
          </a:p>
          <a:p>
            <a:r>
              <a:rPr lang="en-US" sz="1400" dirty="0">
                <a:solidFill>
                  <a:srgbClr val="000000"/>
                </a:solidFill>
                <a:effectLst/>
                <a:latin typeface="Arial" panose="020B0604020202020204" pitchFamily="34" charset="0"/>
              </a:rPr>
              <a:t>control. </a:t>
            </a:r>
            <a:endParaRPr lang="en-IN"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80498"/>
            <a:ext cx="9634011" cy="1325563"/>
          </a:xfrm>
        </p:spPr>
        <p:txBody>
          <a:bodyPr/>
          <a:lstStyle/>
          <a:p>
            <a:pPr algn="ctr"/>
            <a:r>
              <a:rPr lang="en-IN" dirty="0"/>
              <a:t>EVOLUTION OF ORTHODONTIC WIRE</a:t>
            </a:r>
            <a:endParaRPr lang="en-IN" dirty="0"/>
          </a:p>
        </p:txBody>
      </p:sp>
      <p:sp>
        <p:nvSpPr>
          <p:cNvPr id="3" name="Content Placeholder 2"/>
          <p:cNvSpPr>
            <a:spLocks noGrp="1"/>
          </p:cNvSpPr>
          <p:nvPr>
            <p:ph idx="1"/>
          </p:nvPr>
        </p:nvSpPr>
        <p:spPr>
          <a:xfrm>
            <a:off x="1069975" y="1605915"/>
            <a:ext cx="10737215" cy="4682490"/>
          </a:xfrm>
        </p:spPr>
        <p:txBody>
          <a:bodyPr>
            <a:noAutofit/>
          </a:bodyPr>
          <a:lstStyle/>
          <a:p>
            <a:r>
              <a:rPr lang="en-US" i="1" dirty="0">
                <a:solidFill>
                  <a:srgbClr val="000000"/>
                </a:solidFill>
                <a:effectLst/>
              </a:rPr>
              <a:t>Early era</a:t>
            </a:r>
            <a:r>
              <a:rPr lang="en-US" dirty="0">
                <a:solidFill>
                  <a:srgbClr val="000000"/>
                </a:solidFill>
                <a:effectLst/>
              </a:rPr>
              <a:t>. </a:t>
            </a:r>
            <a:br>
              <a:rPr lang="en-US" dirty="0">
                <a:solidFill>
                  <a:srgbClr val="000000"/>
                </a:solidFill>
                <a:effectLst/>
              </a:rPr>
            </a:br>
            <a:r>
              <a:rPr lang="en-US" dirty="0">
                <a:solidFill>
                  <a:srgbClr val="000000"/>
                </a:solidFill>
                <a:effectLst/>
              </a:rPr>
              <a:t>                 The correction of dental irregularities dates back to 400 BC by </a:t>
            </a:r>
            <a:r>
              <a:rPr lang="en-US" dirty="0" err="1">
                <a:solidFill>
                  <a:srgbClr val="000000"/>
                </a:solidFill>
                <a:effectLst/>
              </a:rPr>
              <a:t>hippocrates</a:t>
            </a:r>
            <a:r>
              <a:rPr lang="en-US" dirty="0">
                <a:solidFill>
                  <a:srgbClr val="000000"/>
                </a:solidFill>
                <a:effectLst/>
              </a:rPr>
              <a:t> with some kind of tying. Gold ligatures are the first ever reported wires in orthodontics. Noble metals such as gold, platinum and silver were used to manufacture wires because of their ductility, formability, biological safety and inertness in the oral environment. </a:t>
            </a:r>
            <a:endParaRPr lang="en-US" dirty="0">
              <a:solidFill>
                <a:srgbClr val="000000"/>
              </a:solidFill>
              <a:effectLst/>
            </a:endParaRPr>
          </a:p>
          <a:p>
            <a:r>
              <a:rPr lang="en-US" i="1" dirty="0">
                <a:solidFill>
                  <a:srgbClr val="000000"/>
                </a:solidFill>
                <a:effectLst/>
              </a:rPr>
              <a:t>Wires in the 1880s. </a:t>
            </a:r>
            <a:br>
              <a:rPr lang="en-US" i="1" dirty="0">
                <a:solidFill>
                  <a:srgbClr val="000000"/>
                </a:solidFill>
                <a:effectLst/>
              </a:rPr>
            </a:br>
            <a:r>
              <a:rPr lang="en-US" i="1" dirty="0">
                <a:solidFill>
                  <a:srgbClr val="000000"/>
                </a:solidFill>
                <a:effectLst/>
              </a:rPr>
              <a:t>                             </a:t>
            </a:r>
            <a:r>
              <a:rPr lang="en-US" dirty="0">
                <a:solidFill>
                  <a:srgbClr val="000000"/>
                </a:solidFill>
                <a:effectLst/>
              </a:rPr>
              <a:t>The precursor of the orthodontic wire used in treatment in the late 1800s was the ‘arch bow’. The typical arch bow was a round threaded stiff wire drawn from a nickel–silver or platinum–gold alloy </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635" y="331303"/>
            <a:ext cx="10111407" cy="6175513"/>
          </a:xfrm>
        </p:spPr>
        <p:txBody>
          <a:bodyPr>
            <a:normAutofit/>
          </a:bodyPr>
          <a:lstStyle/>
          <a:p>
            <a:r>
              <a:rPr lang="en-US" sz="1800" dirty="0">
                <a:solidFill>
                  <a:srgbClr val="000000"/>
                </a:solidFill>
                <a:effectLst/>
                <a:latin typeface="PalatinoLinotype-Roman"/>
              </a:rPr>
              <a:t>It consists of three types: </a:t>
            </a:r>
            <a:endParaRPr lang="en-US" sz="1800" dirty="0">
              <a:solidFill>
                <a:srgbClr val="000000"/>
              </a:solidFill>
              <a:effectLst/>
              <a:latin typeface="PalatinoLinotype-Roman"/>
            </a:endParaRPr>
          </a:p>
          <a:p>
            <a:pPr marL="342900" indent="-342900">
              <a:buFont typeface="+mj-lt"/>
              <a:buAutoNum type="arabicPeriod"/>
            </a:pPr>
            <a:r>
              <a:rPr lang="en-US" sz="1800" b="1" dirty="0">
                <a:solidFill>
                  <a:schemeClr val="accent6">
                    <a:lumMod val="60000"/>
                    <a:lumOff val="40000"/>
                  </a:schemeClr>
                </a:solidFill>
                <a:effectLst/>
                <a:latin typeface="PalatinoLinotype-Roman"/>
              </a:rPr>
              <a:t>Dual Flex-l</a:t>
            </a:r>
            <a:r>
              <a:rPr lang="en-US" sz="1800" dirty="0">
                <a:solidFill>
                  <a:srgbClr val="000000"/>
                </a:solidFill>
                <a:effectLst/>
                <a:latin typeface="PalatinoLinotype-Roman"/>
              </a:rPr>
              <a:t> : </a:t>
            </a:r>
            <a:br>
              <a:rPr lang="en-US" sz="1800" dirty="0">
                <a:solidFill>
                  <a:srgbClr val="000000"/>
                </a:solidFill>
                <a:effectLst/>
                <a:latin typeface="PalatinoLinotype-Roman"/>
              </a:rPr>
            </a:br>
            <a:r>
              <a:rPr lang="en-US" sz="1800" dirty="0">
                <a:solidFill>
                  <a:srgbClr val="000000"/>
                </a:solidFill>
                <a:effectLst/>
                <a:latin typeface="PalatinoLinotype-Roman"/>
              </a:rPr>
              <a:t>                    </a:t>
            </a:r>
            <a:r>
              <a:rPr lang="en-US" sz="1800" b="1" dirty="0">
                <a:solidFill>
                  <a:srgbClr val="000000"/>
                </a:solidFill>
                <a:effectLst/>
                <a:latin typeface="PalatinoLinotype-Roman"/>
              </a:rPr>
              <a:t>-</a:t>
            </a:r>
            <a:r>
              <a:rPr lang="en-US" sz="1800" dirty="0">
                <a:solidFill>
                  <a:srgbClr val="000000"/>
                </a:solidFill>
                <a:effectLst/>
                <a:latin typeface="PalatinoLinotype-Roman"/>
              </a:rPr>
              <a:t>  anterior section made of 0.016-in. round </a:t>
            </a:r>
            <a:r>
              <a:rPr lang="en-US" sz="1800" dirty="0" err="1">
                <a:solidFill>
                  <a:srgbClr val="000000"/>
                </a:solidFill>
                <a:effectLst/>
                <a:latin typeface="PalatinoLinotype-Roman"/>
              </a:rPr>
              <a:t>titanal</a:t>
            </a:r>
            <a:r>
              <a:rPr lang="en-US" sz="1800" dirty="0">
                <a:solidFill>
                  <a:srgbClr val="000000"/>
                </a:solidFill>
                <a:effectLst/>
                <a:latin typeface="PalatinoLinotype-Roman"/>
              </a:rPr>
              <a:t> and a posterior section made of 0.016-in. round steel.</a:t>
            </a:r>
            <a:br>
              <a:rPr lang="en-US" sz="1800" dirty="0">
                <a:solidFill>
                  <a:srgbClr val="000000"/>
                </a:solidFill>
                <a:effectLst/>
                <a:latin typeface="PalatinoLinotype-Roman"/>
              </a:rPr>
            </a:br>
            <a:r>
              <a:rPr lang="en-US" sz="1800" b="1" dirty="0">
                <a:solidFill>
                  <a:srgbClr val="000000"/>
                </a:solidFill>
                <a:effectLst/>
                <a:latin typeface="PalatinoLinotype-Roman"/>
              </a:rPr>
              <a:t>- </a:t>
            </a:r>
            <a:r>
              <a:rPr lang="en-US" sz="1800" dirty="0">
                <a:solidFill>
                  <a:srgbClr val="000000"/>
                </a:solidFill>
                <a:effectLst/>
                <a:latin typeface="PalatinoLinotype-Roman"/>
              </a:rPr>
              <a:t>The flexible front part quickly aligns the anterior teeth, and the rigid posterior portion maintains the anchorage and molar control. </a:t>
            </a:r>
            <a:br>
              <a:rPr lang="en-US" sz="1800" dirty="0">
                <a:solidFill>
                  <a:srgbClr val="000000"/>
                </a:solidFill>
                <a:effectLst/>
                <a:latin typeface="PalatinoLinotype-Roman"/>
              </a:rPr>
            </a:br>
            <a:r>
              <a:rPr lang="en-US" sz="1800" b="1" dirty="0">
                <a:solidFill>
                  <a:srgbClr val="000000"/>
                </a:solidFill>
                <a:effectLst/>
                <a:latin typeface="PalatinoLinotype-Roman"/>
              </a:rPr>
              <a:t>-</a:t>
            </a:r>
            <a:r>
              <a:rPr lang="en-US" sz="1800" dirty="0">
                <a:solidFill>
                  <a:srgbClr val="000000"/>
                </a:solidFill>
                <a:effectLst/>
                <a:latin typeface="PalatinoLinotype-Roman"/>
              </a:rPr>
              <a:t> It is during the initial stages of treatment for leveling and alignment. T</a:t>
            </a:r>
            <a:endParaRPr lang="en-US" sz="1800" dirty="0">
              <a:solidFill>
                <a:srgbClr val="000000"/>
              </a:solidFill>
              <a:effectLst/>
              <a:latin typeface="PalatinoLinotype-Roman"/>
            </a:endParaRPr>
          </a:p>
          <a:p>
            <a:pPr marL="342900" indent="-342900">
              <a:buFont typeface="+mj-lt"/>
              <a:buAutoNum type="arabicPeriod"/>
            </a:pPr>
            <a:r>
              <a:rPr lang="en-US" sz="1800" b="1" dirty="0">
                <a:solidFill>
                  <a:schemeClr val="accent6">
                    <a:lumMod val="60000"/>
                    <a:lumOff val="40000"/>
                  </a:schemeClr>
                </a:solidFill>
                <a:effectLst/>
                <a:latin typeface="PalatinoLinotype-Roman"/>
              </a:rPr>
              <a:t>Dual Flex-2 </a:t>
            </a:r>
            <a:r>
              <a:rPr lang="en-US" sz="1800" b="1" dirty="0">
                <a:solidFill>
                  <a:schemeClr val="tx1"/>
                </a:solidFill>
                <a:effectLst/>
                <a:latin typeface="PalatinoLinotype-Roman"/>
              </a:rPr>
              <a:t>:</a:t>
            </a:r>
            <a:br>
              <a:rPr lang="en-US" sz="1800" b="1" dirty="0">
                <a:solidFill>
                  <a:schemeClr val="tx1"/>
                </a:solidFill>
                <a:effectLst/>
                <a:latin typeface="PalatinoLinotype-Roman"/>
              </a:rPr>
            </a:br>
            <a:r>
              <a:rPr lang="en-US" sz="1800" b="1" dirty="0">
                <a:solidFill>
                  <a:schemeClr val="tx1"/>
                </a:solidFill>
                <a:effectLst/>
                <a:latin typeface="PalatinoLinotype-Roman"/>
              </a:rPr>
              <a:t>                      - </a:t>
            </a:r>
            <a:r>
              <a:rPr lang="en-US" sz="1800" dirty="0">
                <a:solidFill>
                  <a:srgbClr val="000000"/>
                </a:solidFill>
                <a:effectLst/>
                <a:latin typeface="PalatinoLinotype-Roman"/>
              </a:rPr>
              <a:t>flexible front segment composed of a 0.016 × 0.022-in. rectangular </a:t>
            </a:r>
            <a:r>
              <a:rPr lang="en-US" sz="1800" dirty="0" err="1">
                <a:solidFill>
                  <a:srgbClr val="000000"/>
                </a:solidFill>
                <a:effectLst/>
                <a:latin typeface="PalatinoLinotype-Roman"/>
              </a:rPr>
              <a:t>titanal</a:t>
            </a:r>
            <a:r>
              <a:rPr lang="en-US" sz="1800" dirty="0">
                <a:solidFill>
                  <a:srgbClr val="000000"/>
                </a:solidFill>
                <a:effectLst/>
                <a:latin typeface="PalatinoLinotype-Roman"/>
              </a:rPr>
              <a:t> and a rigid posterior segment of round 0.018-in. steel. </a:t>
            </a:r>
            <a:endParaRPr lang="en-US" sz="1800" b="1" dirty="0">
              <a:solidFill>
                <a:schemeClr val="tx1"/>
              </a:solidFill>
              <a:effectLst/>
              <a:latin typeface="PalatinoLinotype-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457739"/>
            <a:ext cx="9634011" cy="4768119"/>
          </a:xfrm>
        </p:spPr>
        <p:txBody>
          <a:bodyPr/>
          <a:lstStyle/>
          <a:p>
            <a:pPr marL="457200" indent="-457200">
              <a:buAutoNum type="arabicPeriod" startAt="3"/>
            </a:pPr>
            <a:r>
              <a:rPr lang="en-IN" sz="2000" b="1" dirty="0">
                <a:solidFill>
                  <a:schemeClr val="accent6">
                    <a:lumMod val="60000"/>
                    <a:lumOff val="40000"/>
                  </a:schemeClr>
                </a:solidFill>
                <a:effectLst/>
                <a:latin typeface="PalatinoLinotype-Roman"/>
              </a:rPr>
              <a:t>Dual Flex-3 </a:t>
            </a:r>
            <a:r>
              <a:rPr lang="en-IN" sz="2000" b="1" dirty="0">
                <a:solidFill>
                  <a:schemeClr val="tx1"/>
                </a:solidFill>
                <a:effectLst/>
                <a:latin typeface="PalatinoLinotype-Roman"/>
              </a:rPr>
              <a:t>:</a:t>
            </a:r>
            <a:br>
              <a:rPr lang="en-IN" sz="2000" b="1" dirty="0">
                <a:solidFill>
                  <a:schemeClr val="tx1"/>
                </a:solidFill>
                <a:effectLst/>
                <a:latin typeface="PalatinoLinotype-Roman"/>
              </a:rPr>
            </a:br>
            <a:r>
              <a:rPr lang="en-IN" sz="2000" b="1" dirty="0">
                <a:solidFill>
                  <a:schemeClr val="tx1"/>
                </a:solidFill>
                <a:effectLst/>
                <a:latin typeface="PalatinoLinotype-Roman"/>
              </a:rPr>
              <a:t>                     - </a:t>
            </a:r>
            <a:r>
              <a:rPr lang="en-US" sz="2000" dirty="0">
                <a:solidFill>
                  <a:srgbClr val="000000"/>
                </a:solidFill>
                <a:effectLst/>
                <a:latin typeface="PalatinoLinotype-Roman"/>
              </a:rPr>
              <a:t>It consists of a flexible anterior part of a 0.017 × 0.025-in. </a:t>
            </a:r>
            <a:r>
              <a:rPr lang="en-US" sz="2000" dirty="0" err="1">
                <a:solidFill>
                  <a:srgbClr val="000000"/>
                </a:solidFill>
                <a:effectLst/>
                <a:latin typeface="PalatinoLinotype-Roman"/>
              </a:rPr>
              <a:t>titanal</a:t>
            </a:r>
            <a:r>
              <a:rPr lang="en-US" sz="2000" dirty="0">
                <a:solidFill>
                  <a:srgbClr val="000000"/>
                </a:solidFill>
                <a:effectLst/>
                <a:latin typeface="PalatinoLinotype-Roman"/>
              </a:rPr>
              <a:t>  </a:t>
            </a:r>
            <a:br>
              <a:rPr lang="en-US" sz="2000" dirty="0">
                <a:solidFill>
                  <a:srgbClr val="000000"/>
                </a:solidFill>
                <a:effectLst/>
                <a:latin typeface="PalatinoLinotype-Roman"/>
              </a:rPr>
            </a:br>
            <a:r>
              <a:rPr lang="en-US" sz="2000" dirty="0">
                <a:solidFill>
                  <a:srgbClr val="000000"/>
                </a:solidFill>
                <a:effectLst/>
                <a:latin typeface="PalatinoLinotype-Roman"/>
              </a:rPr>
              <a:t>    rectangular wire and a posterior part of 0.018 square steel wire. </a:t>
            </a:r>
            <a:br>
              <a:rPr lang="en-US" sz="2000" dirty="0">
                <a:solidFill>
                  <a:srgbClr val="000000"/>
                </a:solidFill>
                <a:effectLst/>
                <a:latin typeface="PalatinoLinotype-Roman"/>
              </a:rPr>
            </a:br>
            <a:endParaRPr lang="en-US" sz="2000" dirty="0">
              <a:solidFill>
                <a:srgbClr val="000000"/>
              </a:solidFill>
              <a:effectLst/>
              <a:latin typeface="PalatinoLinotype-Roman"/>
            </a:endParaRPr>
          </a:p>
          <a:p>
            <a:pPr>
              <a:buFont typeface="Wingdings" panose="05000000000000000000" pitchFamily="2" charset="2"/>
              <a:buChar char="Ø"/>
            </a:pPr>
            <a:r>
              <a:rPr lang="en-US" dirty="0">
                <a:solidFill>
                  <a:srgbClr val="000000"/>
                </a:solidFill>
                <a:latin typeface="PalatinoLinotype-Roman"/>
              </a:rPr>
              <a:t> </a:t>
            </a:r>
            <a:r>
              <a:rPr lang="en-US" sz="2000" dirty="0">
                <a:solidFill>
                  <a:srgbClr val="000000"/>
                </a:solidFill>
                <a:effectLst/>
                <a:latin typeface="PalatinoLinotype-Roman"/>
              </a:rPr>
              <a:t>The Dual Flex-2 and 3 wires provide anterior anchorage and control molar rotation during the closure of posterior spaces and initiate considerable torque in the anterior segment</a:t>
            </a:r>
            <a:endParaRPr lang="en-IN" b="1" dirty="0">
              <a:solidFill>
                <a:schemeClr val="tx1"/>
              </a:solidFill>
            </a:endParaRPr>
          </a:p>
          <a:p>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237876"/>
            <a:ext cx="9634011" cy="1325563"/>
          </a:xfrm>
        </p:spPr>
        <p:txBody>
          <a:bodyPr/>
          <a:lstStyle/>
          <a:p>
            <a:pPr algn="ctr"/>
            <a:r>
              <a:rPr lang="en-IN" dirty="0"/>
              <a:t>SUPERCABLE WIRE</a:t>
            </a:r>
            <a:endParaRPr lang="en-IN" dirty="0"/>
          </a:p>
        </p:txBody>
      </p:sp>
      <p:sp>
        <p:nvSpPr>
          <p:cNvPr id="3" name="Content Placeholder 2"/>
          <p:cNvSpPr>
            <a:spLocks noGrp="1"/>
          </p:cNvSpPr>
          <p:nvPr>
            <p:ph idx="1"/>
          </p:nvPr>
        </p:nvSpPr>
        <p:spPr>
          <a:xfrm>
            <a:off x="609600" y="1563439"/>
            <a:ext cx="10094259" cy="4890370"/>
          </a:xfrm>
        </p:spPr>
        <p:txBody>
          <a:bodyPr>
            <a:noAutofit/>
          </a:bodyPr>
          <a:lstStyle/>
          <a:p>
            <a:r>
              <a:rPr lang="en-US" sz="1900" dirty="0">
                <a:solidFill>
                  <a:srgbClr val="000000"/>
                </a:solidFill>
                <a:effectLst/>
              </a:rPr>
              <a:t>In 1993, Hanson introduced super elastic </a:t>
            </a:r>
            <a:r>
              <a:rPr lang="en-US" sz="1900" dirty="0" err="1">
                <a:solidFill>
                  <a:srgbClr val="000000"/>
                </a:solidFill>
                <a:effectLst/>
              </a:rPr>
              <a:t>NiTi</a:t>
            </a:r>
            <a:r>
              <a:rPr lang="en-US" sz="1900" dirty="0">
                <a:solidFill>
                  <a:srgbClr val="000000"/>
                </a:solidFill>
                <a:effectLst/>
              </a:rPr>
              <a:t> coaxial wire which he called ‘Super Cable’. </a:t>
            </a:r>
            <a:endParaRPr lang="en-US" sz="1900" dirty="0">
              <a:solidFill>
                <a:srgbClr val="000000"/>
              </a:solidFill>
              <a:effectLst/>
            </a:endParaRPr>
          </a:p>
          <a:p>
            <a:r>
              <a:rPr lang="en-US" sz="1900" dirty="0">
                <a:solidFill>
                  <a:srgbClr val="000000"/>
                </a:solidFill>
                <a:effectLst/>
              </a:rPr>
              <a:t>It comprises seven individual </a:t>
            </a:r>
            <a:r>
              <a:rPr lang="en-US" sz="1900" dirty="0" err="1">
                <a:solidFill>
                  <a:srgbClr val="000000"/>
                </a:solidFill>
                <a:effectLst/>
              </a:rPr>
              <a:t>NiTi</a:t>
            </a:r>
            <a:r>
              <a:rPr lang="en-US" sz="1900" dirty="0">
                <a:solidFill>
                  <a:srgbClr val="000000"/>
                </a:solidFill>
                <a:effectLst/>
              </a:rPr>
              <a:t>  strands woven together in a long, gentle spiral to maximize flexibility and minimize force delivery. </a:t>
            </a:r>
            <a:endParaRPr lang="en-US" sz="1900" dirty="0">
              <a:solidFill>
                <a:srgbClr val="000000"/>
              </a:solidFill>
              <a:effectLst/>
            </a:endParaRPr>
          </a:p>
          <a:p>
            <a:r>
              <a:rPr lang="en-US" sz="1900" dirty="0" err="1">
                <a:solidFill>
                  <a:srgbClr val="000000"/>
                </a:solidFill>
                <a:effectLst/>
              </a:rPr>
              <a:t>Supercable</a:t>
            </a:r>
            <a:r>
              <a:rPr lang="en-US" sz="1900" dirty="0">
                <a:solidFill>
                  <a:srgbClr val="000000"/>
                </a:solidFill>
                <a:effectLst/>
              </a:rPr>
              <a:t> demonstrates very low and physiologically optimum orthodontic forces. </a:t>
            </a:r>
            <a:endParaRPr lang="en-US" sz="1900" dirty="0">
              <a:solidFill>
                <a:srgbClr val="000000"/>
              </a:solidFill>
              <a:effectLst/>
            </a:endParaRPr>
          </a:p>
          <a:p>
            <a:r>
              <a:rPr lang="en-US" sz="1900" dirty="0">
                <a:solidFill>
                  <a:srgbClr val="000000"/>
                </a:solidFill>
                <a:effectLst/>
              </a:rPr>
              <a:t>It exerts much less force compared with a solid nickel–titanium wire. </a:t>
            </a:r>
            <a:endParaRPr lang="en-US" sz="1900" dirty="0">
              <a:solidFill>
                <a:srgbClr val="000000"/>
              </a:solidFill>
              <a:effectLst/>
            </a:endParaRPr>
          </a:p>
          <a:p>
            <a:r>
              <a:rPr lang="en-US" sz="1900" dirty="0">
                <a:solidFill>
                  <a:srgbClr val="000000"/>
                </a:solidFill>
                <a:effectLst/>
              </a:rPr>
              <a:t>Full slot engagement by 0.018-in. super cable can be achieved even in severe crowding and rotation cases because of its low force delivery. </a:t>
            </a:r>
            <a:endParaRPr lang="en-US" sz="1900" dirty="0">
              <a:solidFill>
                <a:srgbClr val="000000"/>
              </a:solidFill>
              <a:effectLst/>
            </a:endParaRPr>
          </a:p>
          <a:p>
            <a:r>
              <a:rPr lang="en-US" sz="1900" dirty="0">
                <a:solidFill>
                  <a:srgbClr val="000000"/>
                </a:solidFill>
                <a:effectLst/>
              </a:rPr>
              <a:t>This wire was specially developed to be used with SPEED self-ligating bracket system.</a:t>
            </a:r>
            <a:endParaRPr lang="en-IN" sz="1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36659"/>
            <a:ext cx="9634011" cy="1325563"/>
          </a:xfrm>
        </p:spPr>
        <p:txBody>
          <a:bodyPr/>
          <a:lstStyle/>
          <a:p>
            <a:pPr algn="ctr"/>
            <a:r>
              <a:rPr lang="en-IN" dirty="0"/>
              <a:t>TURBO WIRE OR BRAIDED NICKEL TITANIUM RECTANGULAR WIRE</a:t>
            </a:r>
            <a:endParaRPr lang="en-IN" dirty="0"/>
          </a:p>
        </p:txBody>
      </p:sp>
      <p:sp>
        <p:nvSpPr>
          <p:cNvPr id="3" name="Content Placeholder 2"/>
          <p:cNvSpPr>
            <a:spLocks noGrp="1"/>
          </p:cNvSpPr>
          <p:nvPr>
            <p:ph idx="1"/>
          </p:nvPr>
        </p:nvSpPr>
        <p:spPr/>
        <p:txBody>
          <a:bodyPr/>
          <a:lstStyle/>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IN" altLang="en-US" sz="4800">
                <a:latin typeface="Comic Sans MS" panose="030F0702030302020204" charset="0"/>
                <a:cs typeface="Comic Sans MS" panose="030F0702030302020204" charset="0"/>
              </a:rPr>
              <a:t>HEAT TREATMENT</a:t>
            </a:r>
            <a:endParaRPr lang="en-IN" altLang="en-US" sz="4800">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p>
            <a:pPr marL="514350" indent="-514350">
              <a:buAutoNum type="arabicPeriod"/>
            </a:pPr>
            <a:r>
              <a:rPr lang="en-IN" altLang="en-US" b="1">
                <a:latin typeface="Times New Roman" panose="02020603050405020304" charset="0"/>
                <a:cs typeface="Times New Roman" panose="02020603050405020304" charset="0"/>
              </a:rPr>
              <a:t>STAINLESS STEEL</a:t>
            </a:r>
            <a:endParaRPr lang="en-IN" altLang="en-US" b="1">
              <a:latin typeface="Times New Roman" panose="02020603050405020304" charset="0"/>
              <a:cs typeface="Times New Roman" panose="02020603050405020304" charset="0"/>
            </a:endParaRPr>
          </a:p>
          <a:p>
            <a:pPr>
              <a:buFont typeface="Wingdings" panose="05000000000000000000" charset="0"/>
              <a:buChar char="o"/>
            </a:pPr>
            <a:r>
              <a:rPr lang="en-IN" altLang="en-US" b="1">
                <a:latin typeface="Times New Roman" panose="02020603050405020304" charset="0"/>
                <a:cs typeface="Times New Roman" panose="02020603050405020304" charset="0"/>
              </a:rPr>
              <a:t> </a:t>
            </a:r>
            <a:r>
              <a:rPr lang="en-IN" altLang="en-US" u="sng">
                <a:latin typeface="Times New Roman" panose="02020603050405020304" charset="0"/>
                <a:cs typeface="Times New Roman" panose="02020603050405020304" charset="0"/>
              </a:rPr>
              <a:t>STRESS RELIEF HEAT TREATMENT</a:t>
            </a:r>
            <a:endParaRPr lang="en-IN" altLang="en-US" u="sng">
              <a:latin typeface="Times New Roman" panose="02020603050405020304" charset="0"/>
              <a:cs typeface="Times New Roman" panose="02020603050405020304" charset="0"/>
            </a:endParaRPr>
          </a:p>
          <a:p>
            <a:pPr>
              <a:buFont typeface="Arial" panose="020B0604020202020204" pitchFamily="34" charset="0"/>
              <a:buChar char="•"/>
            </a:pPr>
            <a:r>
              <a:rPr lang="en-IN" altLang="en-US">
                <a:latin typeface="Times New Roman" panose="02020603050405020304" charset="0"/>
                <a:cs typeface="Times New Roman" panose="02020603050405020304" charset="0"/>
              </a:rPr>
              <a:t>The purpose is to remove any residual stresses induced when the wire was formed.</a:t>
            </a:r>
            <a:endParaRPr lang="en-IN" altLang="en-US">
              <a:latin typeface="Times New Roman" panose="02020603050405020304" charset="0"/>
              <a:cs typeface="Times New Roman" panose="02020603050405020304" charset="0"/>
            </a:endParaRPr>
          </a:p>
          <a:p>
            <a:pPr>
              <a:buFont typeface="Arial" panose="020B0604020202020204" pitchFamily="34" charset="0"/>
              <a:buChar char="•"/>
            </a:pPr>
            <a:r>
              <a:rPr lang="en-IN" altLang="en-US">
                <a:latin typeface="Times New Roman" panose="02020603050405020304" charset="0"/>
                <a:cs typeface="Times New Roman" panose="02020603050405020304" charset="0"/>
              </a:rPr>
              <a:t>Recommended temp is 750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F for 11 min.</a:t>
            </a:r>
            <a:endParaRPr lang="en-IN" altLang="en-US">
              <a:latin typeface="Times New Roman" panose="02020603050405020304" charset="0"/>
              <a:cs typeface="Times New Roman" panose="02020603050405020304" charset="0"/>
            </a:endParaRPr>
          </a:p>
          <a:p>
            <a:pPr>
              <a:buFont typeface="Arial" panose="020B0604020202020204" pitchFamily="34" charset="0"/>
              <a:buChar char="•"/>
            </a:pPr>
            <a:r>
              <a:rPr lang="en-IN" altLang="en-US">
                <a:latin typeface="Times New Roman" panose="02020603050405020304" charset="0"/>
                <a:cs typeface="Times New Roman" panose="02020603050405020304" charset="0"/>
              </a:rPr>
              <a:t>This causes rearrangement of grains without loss of hardening and as internal stresses are relieved, some changes in the shape of the wire occur. this is called elastic memory .</a:t>
            </a:r>
            <a:endParaRPr lang="en-IN" altLang="en-US">
              <a:latin typeface="Times New Roman" panose="02020603050405020304" charset="0"/>
              <a:cs typeface="Times New Roman" panose="02020603050405020304" charset="0"/>
            </a:endParaRPr>
          </a:p>
          <a:p>
            <a:pPr>
              <a:buFont typeface="Arial" panose="020B0604020202020204" pitchFamily="34" charset="0"/>
              <a:buChar char="•"/>
            </a:pPr>
            <a:endParaRPr lang="en-IN" altLang="en-US">
              <a:latin typeface="Times New Roman" panose="02020603050405020304" charset="0"/>
              <a:cs typeface="Times New Roman" panose="020206030504050203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446405"/>
            <a:ext cx="10972800" cy="5681345"/>
          </a:xfrm>
        </p:spPr>
        <p:txBody>
          <a:bodyPr/>
          <a:p>
            <a:r>
              <a:rPr lang="en-IN" altLang="en-US">
                <a:latin typeface="Times New Roman" panose="02020603050405020304" charset="0"/>
                <a:cs typeface="Times New Roman" panose="02020603050405020304" charset="0"/>
                <a:sym typeface="+mn-ea"/>
              </a:rPr>
              <a:t>This process increases the modulus of elasticity, resistance to fatigue, springback of wire and resisitance to plastic deformation</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However during heat treatment 0.2% plastic recoil of wire occurs. thus needs further adjustment in the appliance.</a:t>
            </a:r>
            <a:endParaRPr lang="en-IN" altLang="en-US">
              <a:latin typeface="Times New Roman" panose="02020603050405020304" charset="0"/>
              <a:cs typeface="Times New Roman" panose="02020603050405020304" charset="0"/>
            </a:endParaRPr>
          </a:p>
          <a:p>
            <a:pPr marL="0" indent="0">
              <a:buNone/>
            </a:pPr>
            <a:endParaRPr lang="en-IN" altLang="en-US">
              <a:latin typeface="Times New Roman" panose="02020603050405020304" charset="0"/>
              <a:cs typeface="Times New Roman" panose="02020603050405020304" charset="0"/>
            </a:endParaRPr>
          </a:p>
          <a:p>
            <a:pPr>
              <a:buFont typeface="Wingdings" panose="05000000000000000000" charset="0"/>
              <a:buChar char="o"/>
            </a:pPr>
            <a:r>
              <a:rPr lang="en-IN" altLang="en-US">
                <a:latin typeface="Times New Roman" panose="02020603050405020304" charset="0"/>
                <a:cs typeface="Times New Roman" panose="02020603050405020304" charset="0"/>
              </a:rPr>
              <a:t> </a:t>
            </a:r>
            <a:r>
              <a:rPr lang="en-IN" altLang="en-US" u="sng">
                <a:latin typeface="Times New Roman" panose="02020603050405020304" charset="0"/>
                <a:cs typeface="Times New Roman" panose="02020603050405020304" charset="0"/>
              </a:rPr>
              <a:t>SENSITIZATION</a:t>
            </a:r>
            <a:endParaRPr lang="en-IN" altLang="en-US" u="sng">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At temp b/w 400-900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 carbon reacts with chromium and forms chromium carbide.</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this precipitates at the grain boundaries and makes the wire susceptible to corrosion.</a:t>
            </a:r>
            <a:endParaRPr lang="en-IN" altLang="en-US">
              <a:latin typeface="Times New Roman" panose="02020603050405020304" charset="0"/>
              <a:cs typeface="Times New Roman" panose="02020603050405020304" charset="0"/>
            </a:endParaRPr>
          </a:p>
          <a:p>
            <a:endParaRPr lang="en-IN" altLang="en-US">
              <a:latin typeface="Times New Roman" panose="02020603050405020304" charset="0"/>
              <a:cs typeface="Times New Roman" panose="0202060305040502030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353060"/>
            <a:ext cx="10972800" cy="5774690"/>
          </a:xfrm>
        </p:spPr>
        <p:txBody>
          <a:bodyPr/>
          <a:p>
            <a:pPr>
              <a:buFont typeface="Wingdings" panose="05000000000000000000" charset="0"/>
              <a:buChar char="o"/>
            </a:pPr>
            <a:r>
              <a:rPr lang="en-IN" altLang="en-US">
                <a:latin typeface="Times New Roman" panose="02020603050405020304" charset="0"/>
                <a:cs typeface="Times New Roman" panose="02020603050405020304" charset="0"/>
              </a:rPr>
              <a:t> </a:t>
            </a:r>
            <a:r>
              <a:rPr lang="en-IN" altLang="en-US" u="sng">
                <a:latin typeface="Times New Roman" panose="02020603050405020304" charset="0"/>
                <a:cs typeface="Times New Roman" panose="02020603050405020304" charset="0"/>
              </a:rPr>
              <a:t>SOFTENING HEAT TREATMENT (ANNEALING)</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Carried out at temp 950-1200oC and the wire looks red hot.</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wires loses all its properties except ductility, malleability and formability.</a:t>
            </a:r>
            <a:endParaRPr lang="en-IN" altLang="en-US">
              <a:latin typeface="Times New Roman" panose="02020603050405020304" charset="0"/>
              <a:cs typeface="Times New Roman" panose="02020603050405020304" charset="0"/>
            </a:endParaRPr>
          </a:p>
          <a:p>
            <a:pPr marL="0" indent="0">
              <a:buNone/>
            </a:pPr>
            <a:endParaRPr lang="en-IN" altLang="en-US">
              <a:latin typeface="Times New Roman" panose="02020603050405020304" charset="0"/>
              <a:cs typeface="Times New Roman" panose="02020603050405020304" charset="0"/>
            </a:endParaRPr>
          </a:p>
          <a:p>
            <a:pPr>
              <a:buFont typeface="Wingdings" panose="05000000000000000000" charset="0"/>
              <a:buChar char="o"/>
            </a:pPr>
            <a:r>
              <a:rPr lang="en-IN" altLang="en-US">
                <a:latin typeface="Times New Roman" panose="02020603050405020304" charset="0"/>
                <a:cs typeface="Times New Roman" panose="02020603050405020304" charset="0"/>
              </a:rPr>
              <a:t> </a:t>
            </a:r>
            <a:r>
              <a:rPr lang="en-IN" altLang="en-US" u="sng">
                <a:latin typeface="Times New Roman" panose="02020603050405020304" charset="0"/>
                <a:cs typeface="Times New Roman" panose="02020603050405020304" charset="0"/>
              </a:rPr>
              <a:t>HARDENING HEAT TREATMENT</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not recommended for SSas at 400-900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 sensitization can occur.</a:t>
            </a:r>
            <a:endParaRPr lang="en-IN" altLang="en-US">
              <a:latin typeface="Times New Roman" panose="02020603050405020304" charset="0"/>
              <a:cs typeface="Times New Roman" panose="0202060305040502030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523240"/>
            <a:ext cx="10972800" cy="5604510"/>
          </a:xfrm>
        </p:spPr>
        <p:txBody>
          <a:bodyPr/>
          <a:p>
            <a:pPr marL="0" indent="0">
              <a:buNone/>
            </a:pPr>
            <a:r>
              <a:rPr lang="en-IN" altLang="en-US" b="1">
                <a:latin typeface="Times New Roman" panose="02020603050405020304" charset="0"/>
                <a:cs typeface="Times New Roman" panose="02020603050405020304" charset="0"/>
              </a:rPr>
              <a:t>2.</a:t>
            </a:r>
            <a:r>
              <a:rPr lang="en-IN" altLang="en-US" b="1"/>
              <a:t> </a:t>
            </a:r>
            <a:r>
              <a:rPr lang="en-IN" altLang="en-US" b="1">
                <a:latin typeface="Times New Roman" panose="02020603050405020304" charset="0"/>
                <a:cs typeface="Times New Roman" panose="02020603050405020304" charset="0"/>
              </a:rPr>
              <a:t>COBALT CHROMIUM WIRES</a:t>
            </a:r>
            <a:endParaRPr lang="en-IN" altLang="en-US" b="1">
              <a:latin typeface="Times New Roman" panose="02020603050405020304" charset="0"/>
              <a:cs typeface="Times New Roman" panose="02020603050405020304" charset="0"/>
            </a:endParaRPr>
          </a:p>
          <a:p>
            <a:pPr>
              <a:buFont typeface="Wingdings" panose="05000000000000000000" charset="0"/>
              <a:buChar char="o"/>
            </a:pPr>
            <a:r>
              <a:rPr lang="en-IN" altLang="en-US">
                <a:latin typeface="Times New Roman" panose="02020603050405020304" charset="0"/>
                <a:cs typeface="Times New Roman" panose="02020603050405020304" charset="0"/>
              </a:rPr>
              <a:t> </a:t>
            </a:r>
            <a:r>
              <a:rPr lang="en-IN" altLang="en-US" u="sng">
                <a:latin typeface="Times New Roman" panose="02020603050405020304" charset="0"/>
                <a:cs typeface="Times New Roman" panose="02020603050405020304" charset="0"/>
              </a:rPr>
              <a:t>HARDENING HEAT TREATMENT</a:t>
            </a:r>
            <a:endParaRPr lang="en-IN" altLang="en-US" u="sng">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Upto 900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 for each temperature of heat there is progressively increased in resistance to deformation.</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At temp above 900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 there is rapid declince in resistance to plastic deformation </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Maximum resistance to permanent deformation occurs in the range of 800-900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The heat treatment of the alloy to increase the ultimate strength and resilience without changing the stiffness is called precipitation hardening heat treatment.</a:t>
            </a:r>
            <a:endParaRPr lang="en-IN" altLang="en-US">
              <a:latin typeface="Times New Roman" panose="02020603050405020304" charset="0"/>
              <a:cs typeface="Times New Roman" panose="02020603050405020304" charset="0"/>
            </a:endParaRPr>
          </a:p>
          <a:p>
            <a:endParaRPr lang="en-IN" altLang="en-US">
              <a:latin typeface="Times New Roman" panose="02020603050405020304" charset="0"/>
              <a:cs typeface="Times New Roman" panose="0202060305040502030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529590"/>
            <a:ext cx="10972800" cy="5598160"/>
          </a:xfrm>
        </p:spPr>
        <p:txBody>
          <a:bodyPr/>
          <a:p>
            <a:r>
              <a:rPr lang="en-IN" altLang="en-US">
                <a:latin typeface="Times New Roman" panose="02020603050405020304" charset="0"/>
                <a:cs typeface="Times New Roman" panose="02020603050405020304" charset="0"/>
              </a:rPr>
              <a:t>A typical cycle of heat treatment is 482</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 for 7-12 min.</a:t>
            </a:r>
            <a:endParaRPr lang="en-IN" altLang="en-US">
              <a:latin typeface="Times New Roman" panose="02020603050405020304" charset="0"/>
              <a:cs typeface="Times New Roman" panose="02020603050405020304" charset="0"/>
            </a:endParaRPr>
          </a:p>
          <a:p>
            <a:endParaRPr lang="en-IN" altLang="en-US">
              <a:latin typeface="Times New Roman" panose="02020603050405020304" charset="0"/>
              <a:cs typeface="Times New Roman" panose="02020603050405020304" charset="0"/>
            </a:endParaRPr>
          </a:p>
          <a:p>
            <a:pPr>
              <a:buFont typeface="Wingdings" panose="05000000000000000000" charset="0"/>
              <a:buChar char="o"/>
            </a:pPr>
            <a:r>
              <a:rPr lang="en-IN" altLang="en-US" u="sng">
                <a:latin typeface="Times New Roman" panose="02020603050405020304" charset="0"/>
                <a:cs typeface="Times New Roman" panose="02020603050405020304" charset="0"/>
              </a:rPr>
              <a:t> SOFTENING HEAT TREATMENT</a:t>
            </a:r>
            <a:endParaRPr lang="en-IN" altLang="en-US" u="sng">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Heating at 1100-1200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F followed by rapid quenching may soften a Co-Cr wire.</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Typical cycle is 370</a:t>
            </a:r>
            <a:r>
              <a:rPr lang="en-IN" altLang="en-US" baseline="30000">
                <a:latin typeface="Times New Roman" panose="02020603050405020304" charset="0"/>
                <a:cs typeface="Times New Roman" panose="02020603050405020304" charset="0"/>
              </a:rPr>
              <a:t>o</a:t>
            </a:r>
            <a:r>
              <a:rPr lang="en-IN" altLang="en-US">
                <a:latin typeface="Times New Roman" panose="02020603050405020304" charset="0"/>
                <a:cs typeface="Times New Roman" panose="02020603050405020304" charset="0"/>
              </a:rPr>
              <a:t>C for 11 min.</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This not only improves the working elastic properties but also reduces failure caused by localized stress corrosion.</a:t>
            </a:r>
            <a:endParaRPr lang="en-IN" altLang="en-US">
              <a:latin typeface="Times New Roman" panose="02020603050405020304" charset="0"/>
              <a:cs typeface="Times New Roman" panose="0202060305040502030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400" dirty="0">
                <a:latin typeface="Comic Sans MS" panose="030F0702030302020204" charset="0"/>
                <a:cs typeface="Comic Sans MS" panose="030F0702030302020204" charset="0"/>
              </a:rPr>
              <a:t>β</a:t>
            </a:r>
            <a:r>
              <a:rPr lang="en-IN" sz="4400" dirty="0">
                <a:latin typeface="Comic Sans MS" panose="030F0702030302020204" charset="0"/>
                <a:cs typeface="Comic Sans MS" panose="030F0702030302020204" charset="0"/>
              </a:rPr>
              <a:t> TITANIUM ALLOY </a:t>
            </a:r>
            <a:endParaRPr lang="en-IN" sz="44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1174750"/>
            <a:ext cx="10972800" cy="5324475"/>
          </a:xfrm>
        </p:spPr>
        <p:txBody>
          <a:bodyPr>
            <a:normAutofit lnSpcReduction="10000"/>
          </a:bodyPr>
          <a:lstStyle/>
          <a:p>
            <a:r>
              <a:rPr lang="en-US" dirty="0">
                <a:solidFill>
                  <a:srgbClr val="000000"/>
                </a:solidFill>
                <a:latin typeface="Times New Roman" panose="02020603050405020304" charset="0"/>
                <a:cs typeface="Times New Roman" panose="02020603050405020304" charset="0"/>
              </a:rPr>
              <a:t>Ti</a:t>
            </a:r>
            <a:r>
              <a:rPr lang="en-US" dirty="0">
                <a:solidFill>
                  <a:srgbClr val="000000"/>
                </a:solidFill>
                <a:effectLst/>
                <a:latin typeface="Times New Roman" panose="02020603050405020304" charset="0"/>
                <a:cs typeface="Times New Roman" panose="02020603050405020304" charset="0"/>
              </a:rPr>
              <a:t>tanium molybdenum alloy’ or TMA by Burstone and Goldberg in 1980s</a:t>
            </a:r>
            <a:endParaRPr lang="en-US" dirty="0">
              <a:solidFill>
                <a:srgbClr val="000000"/>
              </a:solidFill>
              <a:effectLst/>
              <a:latin typeface="Times New Roman" panose="02020603050405020304" charset="0"/>
              <a:cs typeface="Times New Roman" panose="02020603050405020304" charset="0"/>
            </a:endParaRPr>
          </a:p>
          <a:p>
            <a:r>
              <a:rPr lang="en-IN" altLang="en-US" dirty="0">
                <a:solidFill>
                  <a:srgbClr val="000000"/>
                </a:solidFill>
                <a:effectLst/>
                <a:latin typeface="Times New Roman" panose="02020603050405020304" charset="0"/>
                <a:cs typeface="Times New Roman" panose="02020603050405020304" charset="0"/>
              </a:rPr>
              <a:t>excellent resilience as well as reasonably good formability.</a:t>
            </a:r>
            <a:endParaRPr lang="en-IN" altLang="en-US" dirty="0">
              <a:solidFill>
                <a:srgbClr val="000000"/>
              </a:solidFill>
              <a:effectLst/>
              <a:latin typeface="Times New Roman" panose="02020603050405020304" charset="0"/>
              <a:cs typeface="Times New Roman" panose="02020603050405020304" charset="0"/>
            </a:endParaRPr>
          </a:p>
          <a:p>
            <a:r>
              <a:rPr lang="en-IN" altLang="en-US" dirty="0">
                <a:solidFill>
                  <a:srgbClr val="000000"/>
                </a:solidFill>
                <a:effectLst/>
                <a:latin typeface="Times New Roman" panose="02020603050405020304" charset="0"/>
                <a:cs typeface="Times New Roman" panose="02020603050405020304" charset="0"/>
              </a:rPr>
              <a:t>TMA wire is the choice for auxillary springs, closed loop, and for intermediate and finishing wire</a:t>
            </a:r>
            <a:endParaRPr lang="en-US" dirty="0">
              <a:solidFill>
                <a:srgbClr val="000000"/>
              </a:solidFill>
              <a:effectLst/>
              <a:latin typeface="Times New Roman" panose="02020603050405020304" charset="0"/>
              <a:cs typeface="Times New Roman" panose="02020603050405020304" charset="0"/>
            </a:endParaRPr>
          </a:p>
          <a:p>
            <a:r>
              <a:rPr lang="en-IN" b="1" u="sng" dirty="0">
                <a:solidFill>
                  <a:schemeClr val="accent6">
                    <a:lumMod val="60000"/>
                    <a:lumOff val="40000"/>
                  </a:schemeClr>
                </a:solidFill>
                <a:effectLst/>
                <a:latin typeface="Times New Roman" panose="02020603050405020304" charset="0"/>
                <a:cs typeface="Times New Roman" panose="02020603050405020304" charset="0"/>
              </a:rPr>
              <a:t>COMPOSITION</a:t>
            </a:r>
            <a:r>
              <a:rPr lang="en-IN" u="sng" dirty="0">
                <a:solidFill>
                  <a:schemeClr val="accent6">
                    <a:lumMod val="60000"/>
                    <a:lumOff val="40000"/>
                  </a:schemeClr>
                </a:solidFill>
                <a:effectLst/>
                <a:latin typeface="Times New Roman" panose="02020603050405020304" charset="0"/>
                <a:cs typeface="Times New Roman" panose="02020603050405020304" charset="0"/>
              </a:rPr>
              <a:t> </a:t>
            </a:r>
            <a:endParaRPr lang="en-IN" u="sng" dirty="0">
              <a:solidFill>
                <a:schemeClr val="accent6">
                  <a:lumMod val="60000"/>
                  <a:lumOff val="40000"/>
                </a:schemeClr>
              </a:solidFill>
              <a:effectLst/>
              <a:latin typeface="Times New Roman" panose="02020603050405020304" charset="0"/>
              <a:cs typeface="Times New Roman" panose="02020603050405020304" charset="0"/>
            </a:endParaRPr>
          </a:p>
          <a:p>
            <a:r>
              <a:rPr lang="en-IN" dirty="0">
                <a:latin typeface="Times New Roman" panose="02020603050405020304" charset="0"/>
                <a:cs typeface="Times New Roman" panose="02020603050405020304" charset="0"/>
              </a:rPr>
              <a:t>Titanium - 80%</a:t>
            </a:r>
            <a:endParaRPr lang="en-IN" dirty="0">
              <a:latin typeface="Times New Roman" panose="02020603050405020304" charset="0"/>
              <a:cs typeface="Times New Roman" panose="02020603050405020304" charset="0"/>
            </a:endParaRPr>
          </a:p>
          <a:p>
            <a:r>
              <a:rPr lang="en-IN" dirty="0">
                <a:latin typeface="Times New Roman" panose="02020603050405020304" charset="0"/>
                <a:cs typeface="Times New Roman" panose="02020603050405020304" charset="0"/>
              </a:rPr>
              <a:t>Molybdenum - 11.5%</a:t>
            </a:r>
            <a:endParaRPr lang="en-IN" dirty="0">
              <a:latin typeface="Times New Roman" panose="02020603050405020304" charset="0"/>
              <a:cs typeface="Times New Roman" panose="02020603050405020304" charset="0"/>
            </a:endParaRPr>
          </a:p>
          <a:p>
            <a:r>
              <a:rPr lang="en-IN" dirty="0">
                <a:latin typeface="Times New Roman" panose="02020603050405020304" charset="0"/>
                <a:cs typeface="Times New Roman" panose="02020603050405020304" charset="0"/>
              </a:rPr>
              <a:t>Zirconium - 6%</a:t>
            </a:r>
            <a:endParaRPr lang="en-IN" dirty="0">
              <a:latin typeface="Times New Roman" panose="02020603050405020304" charset="0"/>
              <a:cs typeface="Times New Roman" panose="02020603050405020304" charset="0"/>
            </a:endParaRPr>
          </a:p>
          <a:p>
            <a:r>
              <a:rPr lang="en-IN" dirty="0">
                <a:latin typeface="Times New Roman" panose="02020603050405020304" charset="0"/>
                <a:cs typeface="Times New Roman" panose="02020603050405020304" charset="0"/>
              </a:rPr>
              <a:t>Tin- 4.5%</a:t>
            </a:r>
            <a:endParaRPr lang="en-IN" dirty="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050" y="897666"/>
            <a:ext cx="9974810" cy="5916939"/>
          </a:xfrm>
        </p:spPr>
        <p:txBody>
          <a:bodyPr>
            <a:noAutofit/>
          </a:bodyPr>
          <a:lstStyle/>
          <a:p>
            <a:r>
              <a:rPr lang="en-US" sz="2200" dirty="0">
                <a:solidFill>
                  <a:srgbClr val="000000"/>
                </a:solidFill>
                <a:effectLst/>
              </a:rPr>
              <a:t>Dr Edward H. Angle (1887) introduced ‘</a:t>
            </a:r>
            <a:r>
              <a:rPr lang="en-US" sz="2200" dirty="0" err="1">
                <a:solidFill>
                  <a:srgbClr val="000000"/>
                </a:solidFill>
                <a:effectLst/>
              </a:rPr>
              <a:t>Neusilver</a:t>
            </a:r>
            <a:r>
              <a:rPr lang="en-US" sz="2200" dirty="0">
                <a:solidFill>
                  <a:srgbClr val="000000"/>
                </a:solidFill>
                <a:effectLst/>
              </a:rPr>
              <a:t>’ or nickel– silver alloys, also called German silver, in the United States. </a:t>
            </a:r>
            <a:endParaRPr lang="en-US" sz="2200" dirty="0">
              <a:solidFill>
                <a:srgbClr val="000000"/>
              </a:solidFill>
              <a:effectLst/>
            </a:endParaRPr>
          </a:p>
          <a:p>
            <a:r>
              <a:rPr lang="en-US" sz="2200" i="1" dirty="0">
                <a:solidFill>
                  <a:srgbClr val="000000"/>
                </a:solidFill>
                <a:effectLst/>
              </a:rPr>
              <a:t>The 1990s. </a:t>
            </a:r>
            <a:r>
              <a:rPr lang="en-US" sz="2200" dirty="0">
                <a:solidFill>
                  <a:srgbClr val="000000"/>
                </a:solidFill>
                <a:effectLst/>
              </a:rPr>
              <a:t>The stainless steel (SS) alloys were used for orthodontic appliance fabrication in 1919. They were much less the cost and exhibited desired properties of corrosion resistance in the oral environment, excellent strength and desired spring back</a:t>
            </a:r>
            <a:endParaRPr lang="en-US" sz="2200" dirty="0"/>
          </a:p>
          <a:p>
            <a:r>
              <a:rPr lang="en-US" sz="2200" dirty="0">
                <a:solidFill>
                  <a:srgbClr val="000000"/>
                </a:solidFill>
                <a:effectLst/>
              </a:rPr>
              <a:t>In 1950, the Elgin Watch Company (USA) developed </a:t>
            </a:r>
            <a:r>
              <a:rPr lang="en-US" sz="2200" dirty="0" err="1">
                <a:solidFill>
                  <a:srgbClr val="000000"/>
                </a:solidFill>
                <a:effectLst/>
              </a:rPr>
              <a:t>Elgiloy</a:t>
            </a:r>
            <a:r>
              <a:rPr lang="en-US" sz="2200" dirty="0">
                <a:solidFill>
                  <a:srgbClr val="000000"/>
                </a:solidFill>
                <a:effectLst/>
              </a:rPr>
              <a:t> (Co– Cr–Ni) which has useful properties of excellent formability and exhibits necessary strength after heat treatment. The alloy was adapted for use in orthodontic archwires. These wires were corrosion resistant and inexpensive. </a:t>
            </a:r>
            <a:endParaRPr lang="en-US" sz="2200" dirty="0"/>
          </a:p>
          <a:p>
            <a:endParaRPr lang="en-IN"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497205"/>
            <a:ext cx="10972800" cy="5630545"/>
          </a:xfrm>
        </p:spPr>
        <p:txBody>
          <a:bodyPr/>
          <a:p>
            <a:pPr>
              <a:buFont typeface="Wingdings" panose="05000000000000000000" charset="0"/>
              <a:buChar char="o"/>
            </a:pPr>
            <a:r>
              <a:rPr lang="en-IN" altLang="en-US">
                <a:latin typeface="Times New Roman" panose="02020603050405020304" charset="0"/>
                <a:cs typeface="Times New Roman" panose="02020603050405020304" charset="0"/>
              </a:rPr>
              <a:t> ADVATAGES</a:t>
            </a:r>
            <a:endParaRPr lang="en-IN" altLang="en-US">
              <a:latin typeface="Times New Roman" panose="02020603050405020304" charset="0"/>
              <a:cs typeface="Times New Roman" panose="02020603050405020304" charset="0"/>
            </a:endParaRPr>
          </a:p>
          <a:p>
            <a:pPr>
              <a:buFont typeface="Wingdings" panose="05000000000000000000" charset="0"/>
              <a:buChar char="q"/>
            </a:pPr>
            <a:r>
              <a:rPr lang="en-IN" altLang="en-US">
                <a:latin typeface="Times New Roman" panose="02020603050405020304" charset="0"/>
                <a:cs typeface="Times New Roman" panose="02020603050405020304" charset="0"/>
              </a:rPr>
              <a:t> Over SS</a:t>
            </a:r>
            <a:endParaRPr lang="en-IN" altLang="en-US">
              <a:latin typeface="Times New Roman" panose="02020603050405020304" charset="0"/>
              <a:cs typeface="Times New Roman" panose="02020603050405020304" charset="0"/>
            </a:endParaRPr>
          </a:p>
          <a:p>
            <a:pPr marL="514350" indent="-514350">
              <a:buAutoNum type="arabicPeriod"/>
            </a:pPr>
            <a:r>
              <a:rPr lang="en-IN" altLang="en-US">
                <a:latin typeface="Times New Roman" panose="02020603050405020304" charset="0"/>
                <a:cs typeface="Times New Roman" panose="02020603050405020304" charset="0"/>
              </a:rPr>
              <a:t>more range of action</a:t>
            </a:r>
            <a:endParaRPr lang="en-IN" altLang="en-US">
              <a:latin typeface="Times New Roman" panose="02020603050405020304" charset="0"/>
              <a:cs typeface="Times New Roman" panose="02020603050405020304" charset="0"/>
            </a:endParaRPr>
          </a:p>
          <a:p>
            <a:pPr marL="514350" indent="-514350">
              <a:buAutoNum type="arabicPeriod"/>
            </a:pPr>
            <a:r>
              <a:rPr lang="en-IN" altLang="en-US">
                <a:latin typeface="Times New Roman" panose="02020603050405020304" charset="0"/>
                <a:cs typeface="Times New Roman" panose="02020603050405020304" charset="0"/>
              </a:rPr>
              <a:t>high springback</a:t>
            </a:r>
            <a:endParaRPr lang="en-IN" altLang="en-US">
              <a:latin typeface="Times New Roman" panose="02020603050405020304" charset="0"/>
              <a:cs typeface="Times New Roman" panose="02020603050405020304" charset="0"/>
            </a:endParaRPr>
          </a:p>
          <a:p>
            <a:pPr marL="514350" indent="-514350">
              <a:buAutoNum type="arabicPeriod"/>
            </a:pPr>
            <a:r>
              <a:rPr lang="en-IN" altLang="en-US">
                <a:latin typeface="Times New Roman" panose="02020603050405020304" charset="0"/>
                <a:cs typeface="Times New Roman" panose="02020603050405020304" charset="0"/>
              </a:rPr>
              <a:t>low stiffness</a:t>
            </a:r>
            <a:endParaRPr lang="en-IN" altLang="en-US">
              <a:latin typeface="Times New Roman" panose="02020603050405020304" charset="0"/>
              <a:cs typeface="Times New Roman" panose="02020603050405020304" charset="0"/>
            </a:endParaRPr>
          </a:p>
          <a:p>
            <a:endParaRPr lang="en-IN" altLang="en-US">
              <a:latin typeface="Times New Roman" panose="02020603050405020304" charset="0"/>
              <a:cs typeface="Times New Roman" panose="02020603050405020304" charset="0"/>
            </a:endParaRPr>
          </a:p>
          <a:p>
            <a:pPr>
              <a:buFont typeface="Wingdings" panose="05000000000000000000" charset="0"/>
              <a:buChar char="q"/>
            </a:pPr>
            <a:r>
              <a:rPr lang="en-IN" altLang="en-US">
                <a:latin typeface="Times New Roman" panose="02020603050405020304" charset="0"/>
                <a:cs typeface="Times New Roman" panose="02020603050405020304" charset="0"/>
              </a:rPr>
              <a:t> Over NiTi</a:t>
            </a:r>
            <a:endParaRPr lang="en-IN" altLang="en-US">
              <a:latin typeface="Times New Roman" panose="02020603050405020304" charset="0"/>
              <a:cs typeface="Times New Roman" panose="02020603050405020304" charset="0"/>
            </a:endParaRPr>
          </a:p>
          <a:p>
            <a:pPr marL="514350" indent="-514350">
              <a:buAutoNum type="arabicPeriod"/>
            </a:pPr>
            <a:r>
              <a:rPr lang="en-IN" altLang="en-US">
                <a:latin typeface="Times New Roman" panose="02020603050405020304" charset="0"/>
                <a:cs typeface="Times New Roman" panose="02020603050405020304" charset="0"/>
              </a:rPr>
              <a:t>good formability</a:t>
            </a:r>
            <a:endParaRPr lang="en-IN" altLang="en-US">
              <a:latin typeface="Times New Roman" panose="02020603050405020304" charset="0"/>
              <a:cs typeface="Times New Roman" panose="02020603050405020304" charset="0"/>
            </a:endParaRPr>
          </a:p>
          <a:p>
            <a:pPr marL="514350" indent="-514350">
              <a:buAutoNum type="arabicPeriod"/>
            </a:pPr>
            <a:r>
              <a:rPr lang="en-IN" altLang="en-US">
                <a:latin typeface="Times New Roman" panose="02020603050405020304" charset="0"/>
                <a:cs typeface="Times New Roman" panose="02020603050405020304" charset="0"/>
              </a:rPr>
              <a:t>weldable</a:t>
            </a:r>
            <a:endParaRPr lang="en-IN" altLang="en-US">
              <a:latin typeface="Times New Roman" panose="02020603050405020304" charset="0"/>
              <a:cs typeface="Times New Roman" panose="0202060305040502030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800" dirty="0">
                <a:latin typeface="Comic Sans MS" panose="030F0702030302020204" charset="0"/>
                <a:cs typeface="Comic Sans MS" panose="030F0702030302020204" charset="0"/>
              </a:rPr>
              <a:t>PROPERTIES</a:t>
            </a:r>
            <a:endParaRPr lang="en-IN" sz="48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lstStyle/>
          <a:p>
            <a:r>
              <a:rPr lang="en-US" dirty="0">
                <a:solidFill>
                  <a:srgbClr val="000000"/>
                </a:solidFill>
                <a:effectLst/>
                <a:latin typeface="Times New Roman" panose="02020603050405020304" charset="0"/>
                <a:cs typeface="Times New Roman" panose="02020603050405020304" charset="0"/>
              </a:rPr>
              <a:t>High flexibility and recover their shape fully from the initial deformation.</a:t>
            </a:r>
            <a:endParaRPr lang="en-US" dirty="0">
              <a:solidFill>
                <a:srgbClr val="0000EE"/>
              </a:solidFill>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Spring back properties are not lost during the bending operation</a:t>
            </a:r>
            <a:endParaRPr lang="en-US" dirty="0">
              <a:solidFill>
                <a:srgbClr val="000000"/>
              </a:solidFill>
              <a:effectLst/>
              <a:latin typeface="Times New Roman" panose="02020603050405020304" charset="0"/>
              <a:cs typeface="Times New Roman" panose="02020603050405020304" charset="0"/>
            </a:endParaRPr>
          </a:p>
          <a:p>
            <a:r>
              <a:rPr lang="en-IN" dirty="0">
                <a:solidFill>
                  <a:srgbClr val="000000"/>
                </a:solidFill>
                <a:effectLst/>
                <a:latin typeface="Times New Roman" panose="02020603050405020304" charset="0"/>
                <a:cs typeface="Times New Roman" panose="02020603050405020304" charset="0"/>
              </a:rPr>
              <a:t>Low modulus of elasticity</a:t>
            </a:r>
            <a:endParaRPr lang="en-IN" dirty="0">
              <a:solidFill>
                <a:srgbClr val="000000"/>
              </a:solidFill>
              <a:effectLst/>
              <a:latin typeface="Times New Roman" panose="02020603050405020304" charset="0"/>
              <a:cs typeface="Times New Roman" panose="02020603050405020304" charset="0"/>
            </a:endParaRPr>
          </a:p>
          <a:p>
            <a:r>
              <a:rPr lang="en-US" dirty="0">
                <a:solidFill>
                  <a:srgbClr val="000000"/>
                </a:solidFill>
                <a:latin typeface="Times New Roman" panose="02020603050405020304" charset="0"/>
                <a:cs typeface="Times New Roman" panose="02020603050405020304" charset="0"/>
              </a:rPr>
              <a:t>H</a:t>
            </a:r>
            <a:r>
              <a:rPr lang="en-US" dirty="0">
                <a:solidFill>
                  <a:srgbClr val="000000"/>
                </a:solidFill>
                <a:effectLst/>
                <a:latin typeface="Times New Roman" panose="02020603050405020304" charset="0"/>
                <a:cs typeface="Times New Roman" panose="02020603050405020304" charset="0"/>
              </a:rPr>
              <a:t>igh tensile strength and is readily formable</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latin typeface="Times New Roman" panose="02020603050405020304" charset="0"/>
                <a:cs typeface="Times New Roman" panose="02020603050405020304" charset="0"/>
              </a:rPr>
              <a:t>Biocompatible and corrosion resistant</a:t>
            </a:r>
            <a:endParaRPr lang="en-US" dirty="0">
              <a:solidFill>
                <a:srgbClr val="000000"/>
              </a:solidFill>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These wires show passivating effect due to the presence of TiO2. </a:t>
            </a:r>
            <a:endParaRPr lang="en-US" dirty="0">
              <a:solidFill>
                <a:srgbClr val="000000"/>
              </a:solidFill>
              <a:effectLst/>
              <a:latin typeface="Times New Roman" panose="02020603050405020304" charset="0"/>
              <a:cs typeface="Times New Roman" panose="02020603050405020304" charset="0"/>
            </a:endParaRPr>
          </a:p>
          <a:p>
            <a:endParaRPr lang="en-IN" sz="2400" dirty="0">
              <a:latin typeface="Times New Roman" panose="02020603050405020304" charset="0"/>
              <a:cs typeface="Times New Roman" panose="0202060305040502030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7550"/>
            <a:ext cx="10972800" cy="582613"/>
          </a:xfrm>
        </p:spPr>
        <p:txBody>
          <a:bodyPr/>
          <a:lstStyle/>
          <a:p>
            <a:pPr algn="ctr"/>
            <a:r>
              <a:rPr lang="en-IN" sz="4800" dirty="0">
                <a:latin typeface="Comic Sans MS" panose="030F0702030302020204" charset="0"/>
                <a:cs typeface="Comic Sans MS" panose="030F0702030302020204" charset="0"/>
              </a:rPr>
              <a:t>LIMITATIONS OF TMA WIRE</a:t>
            </a:r>
            <a:endParaRPr lang="en-IN" sz="48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1069847" y="2272085"/>
            <a:ext cx="9634011" cy="4351338"/>
          </a:xfrm>
        </p:spPr>
        <p:txBody>
          <a:bodyPr>
            <a:normAutofit/>
          </a:bodyPr>
          <a:lstStyle/>
          <a:p>
            <a:r>
              <a:rPr lang="en-US" dirty="0">
                <a:solidFill>
                  <a:srgbClr val="000000"/>
                </a:solidFill>
                <a:latin typeface="Times New Roman" panose="02020603050405020304" charset="0"/>
                <a:cs typeface="Times New Roman" panose="02020603050405020304" charset="0"/>
              </a:rPr>
              <a:t>T</a:t>
            </a:r>
            <a:r>
              <a:rPr lang="en-US" dirty="0">
                <a:solidFill>
                  <a:srgbClr val="000000"/>
                </a:solidFill>
                <a:effectLst/>
                <a:latin typeface="Times New Roman" panose="02020603050405020304" charset="0"/>
                <a:cs typeface="Times New Roman" panose="02020603050405020304" charset="0"/>
              </a:rPr>
              <a:t>he main disadvantage of TMA is their high coefficient of friction</a:t>
            </a:r>
            <a:r>
              <a:rPr lang="en-IN" altLang="en-US" dirty="0">
                <a:solidFill>
                  <a:srgbClr val="000000"/>
                </a:solidFill>
                <a:effectLst/>
                <a:latin typeface="Times New Roman" panose="02020603050405020304" charset="0"/>
                <a:cs typeface="Times New Roman" panose="02020603050405020304" charset="0"/>
              </a:rPr>
              <a:t> among all orthodontic wires</a:t>
            </a:r>
            <a:r>
              <a:rPr lang="en-US" dirty="0">
                <a:solidFill>
                  <a:srgbClr val="000000"/>
                </a:solidFill>
                <a:effectLst/>
                <a:latin typeface="Times New Roman" panose="02020603050405020304" charset="0"/>
                <a:cs typeface="Times New Roman" panose="02020603050405020304" charset="0"/>
              </a:rPr>
              <a:t> due to very high titanium content (85%)</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The cost factor is unfavorable because these are expensive wires</a:t>
            </a:r>
            <a:endParaRPr lang="en-US" dirty="0">
              <a:solidFill>
                <a:srgbClr val="000000"/>
              </a:solidFill>
              <a:effectLst/>
              <a:latin typeface="Times New Roman" panose="02020603050405020304" charset="0"/>
              <a:cs typeface="Times New Roman" panose="02020603050405020304" charset="0"/>
            </a:endParaRPr>
          </a:p>
          <a:p>
            <a:endParaRPr lang="en-IN" dirty="0">
              <a:latin typeface="Times New Roman" panose="02020603050405020304" charset="0"/>
              <a:cs typeface="Times New Roman" panose="0202060305040502030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3125"/>
            <a:ext cx="10972800" cy="582613"/>
          </a:xfrm>
        </p:spPr>
        <p:txBody>
          <a:bodyPr/>
          <a:lstStyle/>
          <a:p>
            <a:pPr algn="ctr"/>
            <a:r>
              <a:rPr lang="en-IN" sz="4800" dirty="0">
                <a:latin typeface="Comic Sans MS" panose="030F0702030302020204" charset="0"/>
                <a:cs typeface="Comic Sans MS" panose="030F0702030302020204" charset="0"/>
              </a:rPr>
              <a:t>NICKEL-FREE STAINLESS STEEL AND TMA WIRES</a:t>
            </a:r>
            <a:endParaRPr lang="en-IN" sz="48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2400300"/>
            <a:ext cx="10972800" cy="4953000"/>
          </a:xfrm>
        </p:spPr>
        <p:txBody>
          <a:bodyPr/>
          <a:lstStyle/>
          <a:p>
            <a:r>
              <a:rPr lang="en-US" dirty="0">
                <a:solidFill>
                  <a:srgbClr val="000000"/>
                </a:solidFill>
                <a:effectLst/>
                <a:latin typeface="Times New Roman" panose="02020603050405020304" charset="0"/>
                <a:cs typeface="Times New Roman" panose="02020603050405020304" charset="0"/>
              </a:rPr>
              <a:t>The steel is alloyed with 15%–18% chromium, 3%–4% molybdenum, 10%–14% manganese and about 0.9% nitrogen to compensate for the nickel.</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for example </a:t>
            </a:r>
            <a:r>
              <a:rPr lang="en-US" dirty="0" err="1">
                <a:solidFill>
                  <a:srgbClr val="000000"/>
                </a:solidFill>
                <a:effectLst/>
                <a:latin typeface="Times New Roman" panose="02020603050405020304" charset="0"/>
                <a:cs typeface="Times New Roman" panose="02020603050405020304" charset="0"/>
              </a:rPr>
              <a:t>Noninium</a:t>
            </a:r>
            <a:r>
              <a:rPr lang="en-US" dirty="0">
                <a:solidFill>
                  <a:srgbClr val="000000"/>
                </a:solidFill>
                <a:effectLst/>
                <a:latin typeface="Times New Roman" panose="02020603050405020304" charset="0"/>
                <a:cs typeface="Times New Roman" panose="02020603050405020304" charset="0"/>
              </a:rPr>
              <a:t>® or </a:t>
            </a:r>
            <a:r>
              <a:rPr lang="en-US" dirty="0" err="1">
                <a:solidFill>
                  <a:srgbClr val="000000"/>
                </a:solidFill>
                <a:effectLst/>
                <a:latin typeface="Times New Roman" panose="02020603050405020304" charset="0"/>
                <a:cs typeface="Times New Roman" panose="02020603050405020304" charset="0"/>
              </a:rPr>
              <a:t>Rematitan</a:t>
            </a:r>
            <a:r>
              <a:rPr lang="en-US" dirty="0">
                <a:solidFill>
                  <a:srgbClr val="000000"/>
                </a:solidFill>
                <a:effectLst/>
                <a:latin typeface="Times New Roman" panose="02020603050405020304" charset="0"/>
                <a:cs typeface="Times New Roman" panose="02020603050405020304" charset="0"/>
              </a:rPr>
              <a:t> wires by </a:t>
            </a:r>
            <a:r>
              <a:rPr lang="en-US" dirty="0" err="1">
                <a:solidFill>
                  <a:srgbClr val="000000"/>
                </a:solidFill>
                <a:effectLst/>
                <a:latin typeface="Times New Roman" panose="02020603050405020304" charset="0"/>
                <a:cs typeface="Times New Roman" panose="02020603050405020304" charset="0"/>
              </a:rPr>
              <a:t>Dentauram</a:t>
            </a:r>
            <a:r>
              <a:rPr lang="en-US" dirty="0">
                <a:solidFill>
                  <a:srgbClr val="000000"/>
                </a:solidFill>
                <a:effectLst/>
                <a:latin typeface="Times New Roman" panose="02020603050405020304" charset="0"/>
                <a:cs typeface="Times New Roman" panose="02020603050405020304" charset="0"/>
              </a:rPr>
              <a:t>. </a:t>
            </a:r>
            <a:endParaRPr lang="en-US" dirty="0">
              <a:latin typeface="Times New Roman" panose="02020603050405020304" charset="0"/>
              <a:cs typeface="Times New Roman" panose="0202060305040502030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48957"/>
            <a:ext cx="9634011" cy="1325563"/>
          </a:xfrm>
        </p:spPr>
        <p:txBody>
          <a:bodyPr/>
          <a:lstStyle/>
          <a:p>
            <a:pPr algn="ctr"/>
            <a:r>
              <a:rPr lang="en-IN" sz="4800" dirty="0">
                <a:latin typeface="Comic Sans MS" panose="030F0702030302020204" charset="0"/>
                <a:cs typeface="Comic Sans MS" panose="030F0702030302020204" charset="0"/>
              </a:rPr>
              <a:t>CONNECTICUT NEW ARCH WIRE</a:t>
            </a:r>
            <a:endParaRPr lang="en-IN" sz="48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2461895"/>
            <a:ext cx="10972800" cy="4953000"/>
          </a:xfrm>
        </p:spPr>
        <p:txBody>
          <a:bodyPr>
            <a:normAutofit/>
          </a:bodyPr>
          <a:lstStyle/>
          <a:p>
            <a:r>
              <a:rPr lang="en-US" dirty="0">
                <a:solidFill>
                  <a:srgbClr val="000000"/>
                </a:solidFill>
                <a:effectLst/>
                <a:latin typeface="Times New Roman" panose="02020603050405020304" charset="0"/>
                <a:cs typeface="Times New Roman" panose="02020603050405020304" charset="0"/>
              </a:rPr>
              <a:t>CNA wires are an improved version of beta-titanium archwires. </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CNA is a nickel-free alloy that takes intricate bends and is half as stiff as stainless steel. </a:t>
            </a:r>
            <a:endParaRPr lang="en-US" dirty="0">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Does not break as easily as TMA wire. </a:t>
            </a:r>
            <a:endParaRPr lang="en-US" dirty="0">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Has a smooth, high polish finish which provides much less friction than TMA. </a:t>
            </a:r>
            <a:endParaRPr lang="en-US" dirty="0">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Maintains the shape of the loops much better than TMA. </a:t>
            </a:r>
            <a:endParaRPr lang="en-US" dirty="0">
              <a:solidFill>
                <a:srgbClr val="000000"/>
              </a:solidFill>
              <a:effectLst/>
              <a:latin typeface="Times New Roman" panose="02020603050405020304" charset="0"/>
              <a:cs typeface="Times New Roman" panose="0202060305040502030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8485"/>
            <a:ext cx="10972800" cy="582613"/>
          </a:xfrm>
        </p:spPr>
        <p:txBody>
          <a:bodyPr/>
          <a:lstStyle/>
          <a:p>
            <a:pPr algn="ctr"/>
            <a:r>
              <a:rPr lang="en-IN" sz="4400" dirty="0">
                <a:latin typeface="Comic Sans MS" panose="030F0702030302020204" charset="0"/>
                <a:cs typeface="Comic Sans MS" panose="030F0702030302020204" charset="0"/>
              </a:rPr>
              <a:t>TITANIUM-NOBIUM-ALUMINIUM SHAPE MEMORY ALLOY WIRES</a:t>
            </a:r>
            <a:endParaRPr lang="en-IN" sz="44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1965960"/>
            <a:ext cx="10972800" cy="4161790"/>
          </a:xfrm>
        </p:spPr>
        <p:txBody>
          <a:bodyPr>
            <a:noAutofit/>
          </a:bodyPr>
          <a:lstStyle/>
          <a:p>
            <a:r>
              <a:rPr lang="en-US" dirty="0">
                <a:solidFill>
                  <a:srgbClr val="000000"/>
                </a:solidFill>
                <a:effectLst/>
                <a:latin typeface="Times New Roman" panose="02020603050405020304" charset="0"/>
                <a:cs typeface="Times New Roman" panose="02020603050405020304" charset="0"/>
              </a:rPr>
              <a:t>Titanium–niobium–</a:t>
            </a:r>
            <a:r>
              <a:rPr lang="en-US" dirty="0" err="1">
                <a:solidFill>
                  <a:srgbClr val="000000"/>
                </a:solidFill>
                <a:effectLst/>
                <a:latin typeface="Times New Roman" panose="02020603050405020304" charset="0"/>
                <a:cs typeface="Times New Roman" panose="02020603050405020304" charset="0"/>
              </a:rPr>
              <a:t>aluminium</a:t>
            </a:r>
            <a:r>
              <a:rPr lang="en-US" dirty="0">
                <a:solidFill>
                  <a:srgbClr val="000000"/>
                </a:solidFill>
                <a:effectLst/>
                <a:latin typeface="Times New Roman" panose="02020603050405020304" charset="0"/>
                <a:cs typeface="Times New Roman" panose="02020603050405020304" charset="0"/>
              </a:rPr>
              <a:t> (</a:t>
            </a:r>
            <a:r>
              <a:rPr lang="en-US" dirty="0" err="1">
                <a:solidFill>
                  <a:srgbClr val="000000"/>
                </a:solidFill>
                <a:effectLst/>
                <a:latin typeface="Times New Roman" panose="02020603050405020304" charset="0"/>
                <a:cs typeface="Times New Roman" panose="02020603050405020304" charset="0"/>
              </a:rPr>
              <a:t>Ti</a:t>
            </a:r>
            <a:r>
              <a:rPr lang="en-US" dirty="0">
                <a:solidFill>
                  <a:srgbClr val="000000"/>
                </a:solidFill>
                <a:effectLst/>
                <a:latin typeface="Times New Roman" panose="02020603050405020304" charset="0"/>
                <a:cs typeface="Times New Roman" panose="02020603050405020304" charset="0"/>
              </a:rPr>
              <a:t>–Nb–Al) alloy, </a:t>
            </a:r>
            <a:r>
              <a:rPr lang="en-IN" altLang="en-US" dirty="0">
                <a:solidFill>
                  <a:srgbClr val="000000"/>
                </a:solidFill>
                <a:effectLst/>
                <a:latin typeface="Times New Roman" panose="02020603050405020304" charset="0"/>
                <a:cs typeface="Times New Roman" panose="02020603050405020304" charset="0"/>
              </a:rPr>
              <a:t>are</a:t>
            </a:r>
            <a:r>
              <a:rPr lang="en-US" dirty="0">
                <a:solidFill>
                  <a:srgbClr val="000000"/>
                </a:solidFill>
                <a:effectLst/>
                <a:latin typeface="Times New Roman" panose="02020603050405020304" charset="0"/>
                <a:cs typeface="Times New Roman" panose="02020603050405020304" charset="0"/>
              </a:rPr>
              <a:t> nickel-free shape memory and </a:t>
            </a:r>
            <a:r>
              <a:rPr lang="en-US" dirty="0" err="1">
                <a:solidFill>
                  <a:srgbClr val="000000"/>
                </a:solidFill>
                <a:effectLst/>
                <a:latin typeface="Times New Roman" panose="02020603050405020304" charset="0"/>
                <a:cs typeface="Times New Roman" panose="02020603050405020304" charset="0"/>
              </a:rPr>
              <a:t>superelastic</a:t>
            </a:r>
            <a:r>
              <a:rPr lang="en-US" dirty="0">
                <a:solidFill>
                  <a:srgbClr val="000000"/>
                </a:solidFill>
                <a:effectLst/>
                <a:latin typeface="Times New Roman" panose="02020603050405020304" charset="0"/>
                <a:cs typeface="Times New Roman" panose="02020603050405020304" charset="0"/>
              </a:rPr>
              <a:t> alloys</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The Ti–Nb–Al expansion spring exerted lighter and continuous force and facilitated safe and efficient tooth movement.</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The tooth movement pattern was smooth because of the mechanical properties of </a:t>
            </a:r>
            <a:r>
              <a:rPr lang="en-US" dirty="0" err="1">
                <a:solidFill>
                  <a:srgbClr val="000000"/>
                </a:solidFill>
                <a:effectLst/>
                <a:latin typeface="Times New Roman" panose="02020603050405020304" charset="0"/>
                <a:cs typeface="Times New Roman" panose="02020603050405020304" charset="0"/>
              </a:rPr>
              <a:t>Ti</a:t>
            </a:r>
            <a:r>
              <a:rPr lang="en-US" dirty="0">
                <a:solidFill>
                  <a:srgbClr val="000000"/>
                </a:solidFill>
                <a:effectLst/>
                <a:latin typeface="Times New Roman" panose="02020603050405020304" charset="0"/>
                <a:cs typeface="Times New Roman" panose="02020603050405020304" charset="0"/>
              </a:rPr>
              <a:t>–Nb–Al alloy</a:t>
            </a:r>
            <a:endParaRPr lang="en-IN" dirty="0">
              <a:latin typeface="Times New Roman" panose="02020603050405020304" charset="0"/>
              <a:cs typeface="Times New Roman" panose="0202060305040502030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IN" altLang="en-US">
                <a:latin typeface="Times New Roman" panose="02020603050405020304" charset="0"/>
                <a:cs typeface="Times New Roman" panose="02020603050405020304" charset="0"/>
              </a:rPr>
              <a:t>Used as finishing wires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these are soft and pliable</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weldability is good</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stiffness in bending is half of that of SS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springback in bending is 14% lower than that of SS</a:t>
            </a:r>
            <a:endParaRPr lang="en-IN" altLang="en-US">
              <a:latin typeface="Times New Roman" panose="02020603050405020304" charset="0"/>
              <a:cs typeface="Times New Roman" panose="0202060305040502030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327660"/>
            <a:ext cx="10972800" cy="582613"/>
          </a:xfrm>
        </p:spPr>
        <p:txBody>
          <a:bodyPr/>
          <a:p>
            <a:pPr algn="ctr"/>
            <a:r>
              <a:rPr lang="en-IN" altLang="en-US" sz="4800">
                <a:latin typeface="Comic Sans MS" panose="030F0702030302020204" charset="0"/>
                <a:cs typeface="Comic Sans MS" panose="030F0702030302020204" charset="0"/>
              </a:rPr>
              <a:t>TIMOLIUM WIRES</a:t>
            </a:r>
            <a:endParaRPr lang="en-IN" altLang="en-US" sz="480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1464310"/>
            <a:ext cx="10972800" cy="4953000"/>
          </a:xfrm>
        </p:spPr>
        <p:txBody>
          <a:bodyPr/>
          <a:p>
            <a:r>
              <a:rPr lang="en-IN" altLang="en-US">
                <a:latin typeface="Times New Roman" panose="02020603050405020304" charset="0"/>
                <a:cs typeface="Times New Roman" panose="02020603050405020304" charset="0"/>
              </a:rPr>
              <a:t>Advanced technology Ti wires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Ti based alloy, an alpha beta alloy with Ti, Al and V as its components</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It has smooth surface texture, less friction and better strength.</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High yield strength that can withstand bending without breaking </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poor weld characteristics</a:t>
            </a:r>
            <a:endParaRPr lang="en-IN" altLang="en-US">
              <a:latin typeface="Times New Roman" panose="02020603050405020304" charset="0"/>
              <a:cs typeface="Times New Roman" panose="02020603050405020304" charset="0"/>
            </a:endParaRPr>
          </a:p>
          <a:p>
            <a:endParaRPr lang="en-IN" altLang="en-US">
              <a:latin typeface="Times New Roman" panose="02020603050405020304" charset="0"/>
              <a:cs typeface="Times New Roman" panose="0202060305040502030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IN" altLang="en-US">
                <a:latin typeface="Times New Roman" panose="02020603050405020304" charset="0"/>
                <a:cs typeface="Times New Roman" panose="02020603050405020304" charset="0"/>
              </a:rPr>
              <a:t>Excellent in all phases of treatment.</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During initial treatment it is excellent for space closure, tooth alignment and bite opening.</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rPr>
              <a:t>It is nickel free thus eliminating the risk of allergies with sensitive patients.</a:t>
            </a:r>
            <a:endParaRPr lang="en-IN" altLang="en-US">
              <a:latin typeface="Times New Roman" panose="02020603050405020304" charset="0"/>
              <a:cs typeface="Times New Roman" panose="02020603050405020304" charset="0"/>
            </a:endParaRPr>
          </a:p>
          <a:p>
            <a:endParaRPr lang="en-IN" altLang="en-US">
              <a:latin typeface="Times New Roman" panose="02020603050405020304" charset="0"/>
              <a:cs typeface="Times New Roman" panose="0202060305040502030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800" dirty="0">
                <a:latin typeface="Comic Sans MS" panose="030F0702030302020204" charset="0"/>
                <a:cs typeface="Comic Sans MS" panose="030F0702030302020204" charset="0"/>
              </a:rPr>
              <a:t>DUAL FLEX ARCHWIRES</a:t>
            </a:r>
            <a:endParaRPr lang="en-IN" sz="48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62610" y="1874520"/>
            <a:ext cx="7195930" cy="4351338"/>
          </a:xfrm>
        </p:spPr>
        <p:txBody>
          <a:bodyPr>
            <a:noAutofit/>
          </a:bodyPr>
          <a:lstStyle/>
          <a:p>
            <a:r>
              <a:rPr lang="en-US" dirty="0">
                <a:solidFill>
                  <a:srgbClr val="000000"/>
                </a:solidFill>
                <a:effectLst/>
                <a:latin typeface="Times New Roman" panose="02020603050405020304" charset="0"/>
                <a:cs typeface="Times New Roman" panose="02020603050405020304" charset="0"/>
              </a:rPr>
              <a:t>These are special </a:t>
            </a:r>
            <a:r>
              <a:rPr lang="en-US" dirty="0" err="1">
                <a:solidFill>
                  <a:srgbClr val="000000"/>
                </a:solidFill>
                <a:effectLst/>
                <a:latin typeface="Times New Roman" panose="02020603050405020304" charset="0"/>
                <a:cs typeface="Times New Roman" panose="02020603050405020304" charset="0"/>
              </a:rPr>
              <a:t>NiTi</a:t>
            </a:r>
            <a:r>
              <a:rPr lang="en-US" dirty="0">
                <a:solidFill>
                  <a:srgbClr val="000000"/>
                </a:solidFill>
                <a:effectLst/>
                <a:latin typeface="Times New Roman" panose="02020603050405020304" charset="0"/>
                <a:cs typeface="Times New Roman" panose="02020603050405020304" charset="0"/>
              </a:rPr>
              <a:t> archwires that have two types of wire materials and cross-sections in the anterior or posterior sections of the same </a:t>
            </a:r>
            <a:r>
              <a:rPr lang="en-US" dirty="0" err="1">
                <a:solidFill>
                  <a:srgbClr val="000000"/>
                </a:solidFill>
                <a:effectLst/>
                <a:latin typeface="Times New Roman" panose="02020603050405020304" charset="0"/>
                <a:cs typeface="Times New Roman" panose="02020603050405020304" charset="0"/>
              </a:rPr>
              <a:t>archwire</a:t>
            </a:r>
            <a:r>
              <a:rPr lang="en-US" dirty="0">
                <a:solidFill>
                  <a:srgbClr val="000000"/>
                </a:solidFill>
                <a:effectLst/>
                <a:latin typeface="Times New Roman" panose="02020603050405020304" charset="0"/>
                <a:cs typeface="Times New Roman" panose="02020603050405020304" charset="0"/>
              </a:rPr>
              <a:t>. </a:t>
            </a:r>
            <a:endParaRPr lang="en-US" dirty="0">
              <a:solidFill>
                <a:srgbClr val="000000"/>
              </a:solidFill>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This type of wire affords multiple functions in the same wire, thereby improving control and reducing treatment time</a:t>
            </a:r>
            <a:endParaRPr lang="en-US" dirty="0">
              <a:solidFill>
                <a:srgbClr val="000000"/>
              </a:solidFill>
              <a:effectLst/>
              <a:latin typeface="Times New Roman" panose="02020603050405020304" charset="0"/>
              <a:cs typeface="Times New Roman" panose="02020603050405020304" charset="0"/>
            </a:endParaRPr>
          </a:p>
          <a:p>
            <a:endParaRPr lang="en-IN" dirty="0">
              <a:solidFill>
                <a:srgbClr val="000000"/>
              </a:solidFill>
              <a:effectLst/>
              <a:latin typeface="Times New Roman" panose="02020603050405020304" charset="0"/>
              <a:cs typeface="Times New Roman" panose="02020603050405020304" charset="0"/>
            </a:endParaRPr>
          </a:p>
        </p:txBody>
      </p:sp>
      <p:pic>
        <p:nvPicPr>
          <p:cNvPr id="5" name="Picture 4"/>
          <p:cNvPicPr>
            <a:picLocks noChangeAspect="1"/>
          </p:cNvPicPr>
          <p:nvPr/>
        </p:nvPicPr>
        <p:blipFill>
          <a:blip r:embed="rId1"/>
          <a:stretch>
            <a:fillRect/>
          </a:stretch>
        </p:blipFill>
        <p:spPr>
          <a:xfrm>
            <a:off x="7858540" y="1637127"/>
            <a:ext cx="4015408" cy="3769759"/>
          </a:xfrm>
          <a:prstGeom prst="rect">
            <a:avLst/>
          </a:prstGeom>
        </p:spPr>
      </p:pic>
      <p:sp>
        <p:nvSpPr>
          <p:cNvPr id="6" name="TextBox 5"/>
          <p:cNvSpPr txBox="1"/>
          <p:nvPr/>
        </p:nvSpPr>
        <p:spPr>
          <a:xfrm>
            <a:off x="8335617" y="5641082"/>
            <a:ext cx="3286540" cy="1169551"/>
          </a:xfrm>
          <a:prstGeom prst="rect">
            <a:avLst/>
          </a:prstGeom>
          <a:noFill/>
        </p:spPr>
        <p:txBody>
          <a:bodyPr wrap="square" rtlCol="0">
            <a:spAutoFit/>
          </a:bodyPr>
          <a:lstStyle/>
          <a:p>
            <a:r>
              <a:rPr lang="en-US" sz="1400" dirty="0">
                <a:solidFill>
                  <a:srgbClr val="000000"/>
                </a:solidFill>
                <a:effectLst/>
                <a:latin typeface="Arial" panose="020B0604020202020204" pitchFamily="34" charset="0"/>
              </a:rPr>
              <a:t>These wires have a flexible anterior portion and stiffer buccal segments </a:t>
            </a:r>
            <a:endParaRPr lang="en-US" sz="1400" dirty="0"/>
          </a:p>
          <a:p>
            <a:r>
              <a:rPr lang="en-US" sz="1400" dirty="0">
                <a:solidFill>
                  <a:srgbClr val="000000"/>
                </a:solidFill>
                <a:effectLst/>
                <a:latin typeface="Arial" panose="020B0604020202020204" pitchFamily="34" charset="0"/>
              </a:rPr>
              <a:t>which facilitate alignment of anterior teeth without losing anchorage </a:t>
            </a:r>
            <a:endParaRPr lang="en-US" sz="1400" dirty="0"/>
          </a:p>
          <a:p>
            <a:r>
              <a:rPr lang="en-US" sz="1400" dirty="0">
                <a:solidFill>
                  <a:srgbClr val="000000"/>
                </a:solidFill>
                <a:effectLst/>
                <a:latin typeface="Arial" panose="020B0604020202020204" pitchFamily="34" charset="0"/>
              </a:rPr>
              <a:t>control. </a:t>
            </a:r>
            <a:endParaRPr lang="en-IN"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4" y="333632"/>
            <a:ext cx="10552670" cy="6190735"/>
          </a:xfrm>
        </p:spPr>
        <p:txBody>
          <a:bodyPr>
            <a:normAutofit/>
          </a:bodyPr>
          <a:lstStyle/>
          <a:p>
            <a:r>
              <a:rPr lang="en-US" sz="2100" dirty="0">
                <a:solidFill>
                  <a:srgbClr val="000000"/>
                </a:solidFill>
                <a:effectLst/>
              </a:rPr>
              <a:t>In 1963, William Buehler developed the nickel–titanium alloy. It was introduced into dentistry by George Andreasen because of its property of shape memory effect (SME). This alloy could regain its original shape on heating. These wires are much advanced now and remain the mainstay wires in initial alignment stages. </a:t>
            </a:r>
            <a:endParaRPr lang="en-US" sz="2100" dirty="0"/>
          </a:p>
          <a:p>
            <a:r>
              <a:rPr lang="en-US" sz="2100" dirty="0">
                <a:solidFill>
                  <a:srgbClr val="000000"/>
                </a:solidFill>
                <a:effectLst/>
              </a:rPr>
              <a:t>Burstone and Goldberg introduced wires made of a new alloy called TMA or ‘Titanium-molybdenum alloy’. TMA wires found a significant uses in clinical orthodontics for these alloy wires have useful mechanical properties for enhanced performance compared to steel. </a:t>
            </a:r>
            <a:endParaRPr lang="en-US" sz="2100" dirty="0"/>
          </a:p>
          <a:p>
            <a:r>
              <a:rPr lang="en-US" sz="2100" i="1" dirty="0">
                <a:solidFill>
                  <a:srgbClr val="000000"/>
                </a:solidFill>
                <a:effectLst/>
              </a:rPr>
              <a:t>21st century. </a:t>
            </a:r>
            <a:r>
              <a:rPr lang="en-US" sz="2100" dirty="0">
                <a:solidFill>
                  <a:srgbClr val="000000"/>
                </a:solidFill>
                <a:effectLst/>
              </a:rPr>
              <a:t>In search of improving aesthetics of orthodontic appliances, tooth colored wires like Opti-flex wires and Teflon-coated wires have been introduced. These wires of nonmetallic look are indicated in combination with aesthetic ceramic or plastic brackets.</a:t>
            </a:r>
            <a:endParaRPr lang="en-IN" sz="21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dirty="0">
                <a:solidFill>
                  <a:srgbClr val="000000"/>
                </a:solidFill>
                <a:effectLst/>
                <a:latin typeface="Times New Roman" panose="02020603050405020304" charset="0"/>
                <a:cs typeface="Times New Roman" panose="02020603050405020304" charset="0"/>
                <a:sym typeface="+mn-ea"/>
              </a:rPr>
              <a:t>The anterior portion of combined wire is made of a </a:t>
            </a:r>
            <a:r>
              <a:rPr lang="en-US" dirty="0" err="1">
                <a:solidFill>
                  <a:srgbClr val="000000"/>
                </a:solidFill>
                <a:effectLst/>
                <a:latin typeface="Times New Roman" panose="02020603050405020304" charset="0"/>
                <a:cs typeface="Times New Roman" panose="02020603050405020304" charset="0"/>
                <a:sym typeface="+mn-ea"/>
              </a:rPr>
              <a:t>Titanal</a:t>
            </a:r>
            <a:r>
              <a:rPr lang="en-US" dirty="0">
                <a:solidFill>
                  <a:srgbClr val="000000"/>
                </a:solidFill>
                <a:effectLst/>
                <a:latin typeface="Times New Roman" panose="02020603050405020304" charset="0"/>
                <a:cs typeface="Times New Roman" panose="02020603050405020304" charset="0"/>
                <a:sym typeface="+mn-ea"/>
              </a:rPr>
              <a:t> alloy and posterior part is of SS separated by cast ball hooks mesial to canine bracket</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latin typeface="Times New Roman" panose="02020603050405020304" charset="0"/>
                <a:cs typeface="Times New Roman" panose="02020603050405020304" charset="0"/>
                <a:sym typeface="+mn-ea"/>
              </a:rPr>
              <a:t>It is manufactured by </a:t>
            </a:r>
            <a:r>
              <a:rPr lang="en-IN" dirty="0">
                <a:solidFill>
                  <a:srgbClr val="000000"/>
                </a:solidFill>
                <a:effectLst/>
                <a:latin typeface="Times New Roman" panose="02020603050405020304" charset="0"/>
                <a:cs typeface="Times New Roman" panose="02020603050405020304" charset="0"/>
                <a:sym typeface="+mn-ea"/>
              </a:rPr>
              <a:t>Lancer Pacific.</a:t>
            </a:r>
            <a:endParaRPr lang="en-IN" dirty="0">
              <a:solidFill>
                <a:srgbClr val="000000"/>
              </a:solidFill>
              <a:effectLst/>
              <a:latin typeface="Times New Roman" panose="02020603050405020304" charset="0"/>
              <a:cs typeface="Times New Roman" panose="02020603050405020304" charset="0"/>
            </a:endParaRPr>
          </a:p>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635" y="331303"/>
            <a:ext cx="10111407" cy="6175513"/>
          </a:xfrm>
        </p:spPr>
        <p:txBody>
          <a:bodyPr>
            <a:noAutofit/>
          </a:bodyPr>
          <a:lstStyle/>
          <a:p>
            <a:r>
              <a:rPr lang="en-US" dirty="0">
                <a:solidFill>
                  <a:srgbClr val="000000"/>
                </a:solidFill>
                <a:effectLst/>
                <a:latin typeface="Times New Roman" panose="02020603050405020304" charset="0"/>
                <a:cs typeface="Times New Roman" panose="02020603050405020304" charset="0"/>
              </a:rPr>
              <a:t>It consists of three types: </a:t>
            </a:r>
            <a:endParaRPr lang="en-US" dirty="0">
              <a:solidFill>
                <a:srgbClr val="000000"/>
              </a:solidFill>
              <a:effectLst/>
              <a:latin typeface="Times New Roman" panose="02020603050405020304" charset="0"/>
              <a:cs typeface="Times New Roman" panose="02020603050405020304" charset="0"/>
            </a:endParaRPr>
          </a:p>
          <a:p>
            <a:pPr marL="342900" indent="-342900">
              <a:buFont typeface="+mj-lt"/>
              <a:buAutoNum type="arabicPeriod"/>
            </a:pPr>
            <a:r>
              <a:rPr lang="en-US" b="1" dirty="0">
                <a:solidFill>
                  <a:schemeClr val="accent6">
                    <a:lumMod val="60000"/>
                    <a:lumOff val="40000"/>
                  </a:schemeClr>
                </a:solidFill>
                <a:effectLst/>
                <a:latin typeface="Times New Roman" panose="02020603050405020304" charset="0"/>
                <a:cs typeface="Times New Roman" panose="02020603050405020304" charset="0"/>
              </a:rPr>
              <a:t>Dual Flex-l</a:t>
            </a:r>
            <a:r>
              <a:rPr lang="en-US" dirty="0">
                <a:solidFill>
                  <a:srgbClr val="000000"/>
                </a:solidFill>
                <a:effectLst/>
                <a:latin typeface="Times New Roman" panose="02020603050405020304" charset="0"/>
                <a:cs typeface="Times New Roman" panose="02020603050405020304" charset="0"/>
              </a:rPr>
              <a:t> : </a:t>
            </a:r>
            <a:br>
              <a:rPr lang="en-US" dirty="0">
                <a:solidFill>
                  <a:srgbClr val="000000"/>
                </a:solidFill>
                <a:effectLst/>
                <a:latin typeface="Times New Roman" panose="02020603050405020304" charset="0"/>
                <a:cs typeface="Times New Roman" panose="02020603050405020304" charset="0"/>
              </a:rPr>
            </a:br>
            <a:r>
              <a:rPr lang="en-US" dirty="0">
                <a:solidFill>
                  <a:srgbClr val="000000"/>
                </a:solidFill>
                <a:effectLst/>
                <a:latin typeface="Times New Roman" panose="02020603050405020304" charset="0"/>
                <a:cs typeface="Times New Roman" panose="02020603050405020304" charset="0"/>
              </a:rPr>
              <a:t>                    </a:t>
            </a:r>
            <a:r>
              <a:rPr lang="en-US" b="1" dirty="0">
                <a:solidFill>
                  <a:srgbClr val="000000"/>
                </a:solidFill>
                <a:effectLst/>
                <a:latin typeface="Times New Roman" panose="02020603050405020304" charset="0"/>
                <a:cs typeface="Times New Roman" panose="02020603050405020304" charset="0"/>
              </a:rPr>
              <a:t>-</a:t>
            </a:r>
            <a:r>
              <a:rPr lang="en-US" dirty="0">
                <a:solidFill>
                  <a:srgbClr val="000000"/>
                </a:solidFill>
                <a:effectLst/>
                <a:latin typeface="Times New Roman" panose="02020603050405020304" charset="0"/>
                <a:cs typeface="Times New Roman" panose="02020603050405020304" charset="0"/>
              </a:rPr>
              <a:t>  anterior section made of 0.016-in. round </a:t>
            </a:r>
            <a:r>
              <a:rPr lang="en-US" dirty="0" err="1">
                <a:solidFill>
                  <a:srgbClr val="000000"/>
                </a:solidFill>
                <a:effectLst/>
                <a:latin typeface="Times New Roman" panose="02020603050405020304" charset="0"/>
                <a:cs typeface="Times New Roman" panose="02020603050405020304" charset="0"/>
              </a:rPr>
              <a:t>titanal</a:t>
            </a:r>
            <a:r>
              <a:rPr lang="en-US" dirty="0">
                <a:solidFill>
                  <a:srgbClr val="000000"/>
                </a:solidFill>
                <a:effectLst/>
                <a:latin typeface="Times New Roman" panose="02020603050405020304" charset="0"/>
                <a:cs typeface="Times New Roman" panose="02020603050405020304" charset="0"/>
              </a:rPr>
              <a:t> and a posterior section made of 0.016-in. round steel.</a:t>
            </a:r>
            <a:br>
              <a:rPr lang="en-US" dirty="0">
                <a:solidFill>
                  <a:srgbClr val="000000"/>
                </a:solidFill>
                <a:effectLst/>
                <a:latin typeface="Times New Roman" panose="02020603050405020304" charset="0"/>
                <a:cs typeface="Times New Roman" panose="02020603050405020304" charset="0"/>
              </a:rPr>
            </a:br>
            <a:r>
              <a:rPr lang="en-US" b="1" dirty="0">
                <a:solidFill>
                  <a:srgbClr val="000000"/>
                </a:solidFill>
                <a:effectLst/>
                <a:latin typeface="Times New Roman" panose="02020603050405020304" charset="0"/>
                <a:cs typeface="Times New Roman" panose="02020603050405020304" charset="0"/>
              </a:rPr>
              <a:t>- </a:t>
            </a:r>
            <a:r>
              <a:rPr lang="en-US" dirty="0">
                <a:solidFill>
                  <a:srgbClr val="000000"/>
                </a:solidFill>
                <a:effectLst/>
                <a:latin typeface="Times New Roman" panose="02020603050405020304" charset="0"/>
                <a:cs typeface="Times New Roman" panose="02020603050405020304" charset="0"/>
              </a:rPr>
              <a:t>The flexible front part quickly aligns the anterior teeth, and the rigid posterior portion maintains the anchorage and molar control. </a:t>
            </a:r>
            <a:br>
              <a:rPr lang="en-US" dirty="0">
                <a:solidFill>
                  <a:srgbClr val="000000"/>
                </a:solidFill>
                <a:effectLst/>
                <a:latin typeface="Times New Roman" panose="02020603050405020304" charset="0"/>
                <a:cs typeface="Times New Roman" panose="02020603050405020304" charset="0"/>
              </a:rPr>
            </a:br>
            <a:r>
              <a:rPr lang="en-US" b="1" dirty="0">
                <a:solidFill>
                  <a:srgbClr val="000000"/>
                </a:solidFill>
                <a:effectLst/>
                <a:latin typeface="Times New Roman" panose="02020603050405020304" charset="0"/>
                <a:cs typeface="Times New Roman" panose="02020603050405020304" charset="0"/>
              </a:rPr>
              <a:t>-</a:t>
            </a:r>
            <a:r>
              <a:rPr lang="en-US" dirty="0">
                <a:solidFill>
                  <a:srgbClr val="000000"/>
                </a:solidFill>
                <a:effectLst/>
                <a:latin typeface="Times New Roman" panose="02020603050405020304" charset="0"/>
                <a:cs typeface="Times New Roman" panose="02020603050405020304" charset="0"/>
              </a:rPr>
              <a:t> It is during the initial stages of treatment for leveling and alignment. </a:t>
            </a:r>
            <a:endParaRPr lang="en-US" b="1" dirty="0">
              <a:solidFill>
                <a:srgbClr val="000000"/>
              </a:solidFill>
              <a:effectLst/>
              <a:latin typeface="Times New Roman" panose="02020603050405020304" charset="0"/>
              <a:cs typeface="Times New Roman" panose="0202060305040502030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b="1" dirty="0">
                <a:solidFill>
                  <a:schemeClr val="accent6">
                    <a:lumMod val="60000"/>
                    <a:lumOff val="40000"/>
                  </a:schemeClr>
                </a:solidFill>
                <a:effectLst/>
                <a:latin typeface="Times New Roman" panose="02020603050405020304" charset="0"/>
                <a:cs typeface="Times New Roman" panose="02020603050405020304" charset="0"/>
                <a:sym typeface="+mn-ea"/>
              </a:rPr>
              <a:t>Dual Flex-2 </a:t>
            </a:r>
            <a:r>
              <a:rPr lang="en-US" b="1" dirty="0">
                <a:effectLst/>
                <a:latin typeface="Times New Roman" panose="02020603050405020304" charset="0"/>
                <a:cs typeface="Times New Roman" panose="02020603050405020304" charset="0"/>
                <a:sym typeface="+mn-ea"/>
              </a:rPr>
              <a:t>:</a:t>
            </a:r>
            <a:br>
              <a:rPr lang="en-US" b="1" dirty="0">
                <a:effectLst/>
                <a:latin typeface="Times New Roman" panose="02020603050405020304" charset="0"/>
                <a:cs typeface="Times New Roman" panose="02020603050405020304" charset="0"/>
                <a:sym typeface="+mn-ea"/>
              </a:rPr>
            </a:br>
            <a:r>
              <a:rPr lang="en-US" b="1" dirty="0">
                <a:effectLst/>
                <a:latin typeface="Times New Roman" panose="02020603050405020304" charset="0"/>
                <a:cs typeface="Times New Roman" panose="02020603050405020304" charset="0"/>
                <a:sym typeface="+mn-ea"/>
              </a:rPr>
              <a:t>                      - </a:t>
            </a:r>
            <a:r>
              <a:rPr lang="en-US" dirty="0">
                <a:solidFill>
                  <a:srgbClr val="000000"/>
                </a:solidFill>
                <a:effectLst/>
                <a:latin typeface="Times New Roman" panose="02020603050405020304" charset="0"/>
                <a:cs typeface="Times New Roman" panose="02020603050405020304" charset="0"/>
                <a:sym typeface="+mn-ea"/>
              </a:rPr>
              <a:t>flexible front segment composed of a 0.016 × 0.022-in. rectangular </a:t>
            </a:r>
            <a:r>
              <a:rPr lang="en-US" dirty="0" err="1">
                <a:solidFill>
                  <a:srgbClr val="000000"/>
                </a:solidFill>
                <a:effectLst/>
                <a:latin typeface="Times New Roman" panose="02020603050405020304" charset="0"/>
                <a:cs typeface="Times New Roman" panose="02020603050405020304" charset="0"/>
                <a:sym typeface="+mn-ea"/>
              </a:rPr>
              <a:t>titanal</a:t>
            </a:r>
            <a:r>
              <a:rPr lang="en-US" dirty="0">
                <a:solidFill>
                  <a:srgbClr val="000000"/>
                </a:solidFill>
                <a:effectLst/>
                <a:latin typeface="Times New Roman" panose="02020603050405020304" charset="0"/>
                <a:cs typeface="Times New Roman" panose="02020603050405020304" charset="0"/>
                <a:sym typeface="+mn-ea"/>
              </a:rPr>
              <a:t> and a rigid posterior segment of round 0.018-in. steel. </a:t>
            </a:r>
            <a:endParaRPr lang="en-US" b="1" dirty="0">
              <a:solidFill>
                <a:srgbClr val="000000"/>
              </a:solidFill>
              <a:effectLst/>
              <a:latin typeface="Times New Roman" panose="02020603050405020304" charset="0"/>
              <a:cs typeface="Times New Roman" panose="02020603050405020304" charset="0"/>
            </a:endParaRPr>
          </a:p>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457739"/>
            <a:ext cx="9634011" cy="4768119"/>
          </a:xfrm>
        </p:spPr>
        <p:txBody>
          <a:bodyPr/>
          <a:lstStyle/>
          <a:p>
            <a:pPr marL="457200" indent="-457200">
              <a:buAutoNum type="arabicPeriod" startAt="3"/>
            </a:pPr>
            <a:r>
              <a:rPr lang="en-IN" b="1" dirty="0">
                <a:solidFill>
                  <a:schemeClr val="accent6">
                    <a:lumMod val="60000"/>
                    <a:lumOff val="40000"/>
                  </a:schemeClr>
                </a:solidFill>
                <a:effectLst/>
                <a:latin typeface="Times New Roman" panose="02020603050405020304" charset="0"/>
                <a:cs typeface="Times New Roman" panose="02020603050405020304" charset="0"/>
              </a:rPr>
              <a:t>Dual Flex-3 </a:t>
            </a:r>
            <a:r>
              <a:rPr lang="en-IN" b="1" dirty="0">
                <a:solidFill>
                  <a:schemeClr val="tx1"/>
                </a:solidFill>
                <a:effectLst/>
                <a:latin typeface="Times New Roman" panose="02020603050405020304" charset="0"/>
                <a:cs typeface="Times New Roman" panose="02020603050405020304" charset="0"/>
              </a:rPr>
              <a:t>:</a:t>
            </a:r>
            <a:br>
              <a:rPr lang="en-IN" b="1" dirty="0">
                <a:solidFill>
                  <a:schemeClr val="tx1"/>
                </a:solidFill>
                <a:effectLst/>
                <a:latin typeface="Times New Roman" panose="02020603050405020304" charset="0"/>
                <a:cs typeface="Times New Roman" panose="02020603050405020304" charset="0"/>
              </a:rPr>
            </a:br>
            <a:r>
              <a:rPr lang="en-IN" b="1" dirty="0">
                <a:solidFill>
                  <a:schemeClr val="tx1"/>
                </a:solidFill>
                <a:effectLst/>
                <a:latin typeface="Times New Roman" panose="02020603050405020304" charset="0"/>
                <a:cs typeface="Times New Roman" panose="02020603050405020304" charset="0"/>
              </a:rPr>
              <a:t>                     - </a:t>
            </a:r>
            <a:r>
              <a:rPr lang="en-US" dirty="0">
                <a:solidFill>
                  <a:srgbClr val="000000"/>
                </a:solidFill>
                <a:effectLst/>
                <a:latin typeface="Times New Roman" panose="02020603050405020304" charset="0"/>
                <a:cs typeface="Times New Roman" panose="02020603050405020304" charset="0"/>
              </a:rPr>
              <a:t>It consists of a flexible anterior part of a 0.017 × 0.025-in. </a:t>
            </a:r>
            <a:r>
              <a:rPr lang="en-US" dirty="0" err="1">
                <a:solidFill>
                  <a:srgbClr val="000000"/>
                </a:solidFill>
                <a:effectLst/>
                <a:latin typeface="Times New Roman" panose="02020603050405020304" charset="0"/>
                <a:cs typeface="Times New Roman" panose="02020603050405020304" charset="0"/>
              </a:rPr>
              <a:t>titanal</a:t>
            </a:r>
            <a:r>
              <a:rPr lang="en-IN" altLang="en-US" dirty="0" err="1">
                <a:solidFill>
                  <a:srgbClr val="000000"/>
                </a:solidFill>
                <a:effectLst/>
                <a:latin typeface="Times New Roman" panose="02020603050405020304" charset="0"/>
                <a:cs typeface="Times New Roman" panose="02020603050405020304" charset="0"/>
              </a:rPr>
              <a:t> </a:t>
            </a:r>
            <a:r>
              <a:rPr lang="en-US" dirty="0">
                <a:solidFill>
                  <a:srgbClr val="000000"/>
                </a:solidFill>
                <a:effectLst/>
                <a:latin typeface="Times New Roman" panose="02020603050405020304" charset="0"/>
                <a:cs typeface="Times New Roman" panose="02020603050405020304" charset="0"/>
              </a:rPr>
              <a:t>rectangular wire and a posterior part of 0.018 square steel wire. </a:t>
            </a:r>
            <a:br>
              <a:rPr lang="en-US" dirty="0">
                <a:solidFill>
                  <a:srgbClr val="000000"/>
                </a:solidFill>
                <a:effectLst/>
                <a:latin typeface="Times New Roman" panose="02020603050405020304" charset="0"/>
                <a:cs typeface="Times New Roman" panose="02020603050405020304" charset="0"/>
              </a:rPr>
            </a:br>
            <a:endParaRPr lang="en-US" dirty="0">
              <a:solidFill>
                <a:srgbClr val="000000"/>
              </a:solidFill>
              <a:effectLst/>
              <a:latin typeface="Times New Roman" panose="02020603050405020304" charset="0"/>
              <a:cs typeface="Times New Roman" panose="02020603050405020304" charset="0"/>
            </a:endParaRPr>
          </a:p>
          <a:p>
            <a:pPr>
              <a:buFont typeface="Wingdings" panose="05000000000000000000" pitchFamily="2" charset="2"/>
              <a:buChar char="Ø"/>
            </a:pPr>
            <a:r>
              <a:rPr lang="en-US" dirty="0">
                <a:solidFill>
                  <a:srgbClr val="000000"/>
                </a:solidFill>
                <a:latin typeface="Times New Roman" panose="02020603050405020304" charset="0"/>
                <a:cs typeface="Times New Roman" panose="02020603050405020304" charset="0"/>
              </a:rPr>
              <a:t> </a:t>
            </a:r>
            <a:r>
              <a:rPr lang="en-US" dirty="0">
                <a:solidFill>
                  <a:srgbClr val="000000"/>
                </a:solidFill>
                <a:effectLst/>
                <a:latin typeface="Times New Roman" panose="02020603050405020304" charset="0"/>
                <a:cs typeface="Times New Roman" panose="02020603050405020304" charset="0"/>
              </a:rPr>
              <a:t>The Dual Flex-2 and 3 wires provide anterior anchorage and control molar rotation during the closure of posterior spaces and initiate considerable torque in the anterior segment</a:t>
            </a:r>
            <a:endParaRPr lang="en-IN" b="1" dirty="0">
              <a:solidFill>
                <a:schemeClr val="tx1"/>
              </a:solidFill>
              <a:latin typeface="Times New Roman" panose="02020603050405020304" charset="0"/>
              <a:cs typeface="Times New Roman" panose="02020603050405020304" charset="0"/>
            </a:endParaRPr>
          </a:p>
          <a:p>
            <a:endParaRPr lang="en-IN" dirty="0">
              <a:latin typeface="Times New Roman" panose="02020603050405020304" charset="0"/>
              <a:cs typeface="Times New Roman" panose="0202060305040502030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237876"/>
            <a:ext cx="9634011" cy="1325563"/>
          </a:xfrm>
        </p:spPr>
        <p:txBody>
          <a:bodyPr/>
          <a:lstStyle/>
          <a:p>
            <a:pPr algn="ctr"/>
            <a:r>
              <a:rPr lang="en-IN" sz="4800" dirty="0">
                <a:latin typeface="Comic Sans MS" panose="030F0702030302020204" charset="0"/>
                <a:cs typeface="Comic Sans MS" panose="030F0702030302020204" charset="0"/>
              </a:rPr>
              <a:t>SUPERCABLE WIRE</a:t>
            </a:r>
            <a:endParaRPr lang="en-IN" sz="4800" dirty="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1563439"/>
            <a:ext cx="10094259" cy="4890370"/>
          </a:xfrm>
        </p:spPr>
        <p:txBody>
          <a:bodyPr>
            <a:noAutofit/>
          </a:bodyPr>
          <a:lstStyle/>
          <a:p>
            <a:r>
              <a:rPr lang="en-US" dirty="0">
                <a:solidFill>
                  <a:srgbClr val="000000"/>
                </a:solidFill>
                <a:effectLst/>
                <a:latin typeface="Times New Roman" panose="02020603050405020304" charset="0"/>
                <a:cs typeface="Times New Roman" panose="02020603050405020304" charset="0"/>
              </a:rPr>
              <a:t>In 1993, Hanson introduced super elastic </a:t>
            </a:r>
            <a:r>
              <a:rPr lang="en-US" dirty="0" err="1">
                <a:solidFill>
                  <a:srgbClr val="000000"/>
                </a:solidFill>
                <a:effectLst/>
                <a:latin typeface="Times New Roman" panose="02020603050405020304" charset="0"/>
                <a:cs typeface="Times New Roman" panose="02020603050405020304" charset="0"/>
              </a:rPr>
              <a:t>NiTi</a:t>
            </a:r>
            <a:r>
              <a:rPr lang="en-US" dirty="0">
                <a:solidFill>
                  <a:srgbClr val="000000"/>
                </a:solidFill>
                <a:effectLst/>
                <a:latin typeface="Times New Roman" panose="02020603050405020304" charset="0"/>
                <a:cs typeface="Times New Roman" panose="02020603050405020304" charset="0"/>
              </a:rPr>
              <a:t> coaxial wire which he called ‘Super Cable’. </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It comprises seven individual </a:t>
            </a:r>
            <a:r>
              <a:rPr lang="en-US" dirty="0" err="1">
                <a:solidFill>
                  <a:srgbClr val="000000"/>
                </a:solidFill>
                <a:effectLst/>
                <a:latin typeface="Times New Roman" panose="02020603050405020304" charset="0"/>
                <a:cs typeface="Times New Roman" panose="02020603050405020304" charset="0"/>
              </a:rPr>
              <a:t>NiTi</a:t>
            </a:r>
            <a:r>
              <a:rPr lang="en-US" dirty="0">
                <a:solidFill>
                  <a:srgbClr val="000000"/>
                </a:solidFill>
                <a:effectLst/>
                <a:latin typeface="Times New Roman" panose="02020603050405020304" charset="0"/>
                <a:cs typeface="Times New Roman" panose="02020603050405020304" charset="0"/>
              </a:rPr>
              <a:t>  strands woven together in a long, gentle spiral to maximize flexibility and minimize force delivery. </a:t>
            </a:r>
            <a:endParaRPr lang="en-US" dirty="0">
              <a:solidFill>
                <a:srgbClr val="000000"/>
              </a:solidFill>
              <a:effectLst/>
              <a:latin typeface="Times New Roman" panose="02020603050405020304" charset="0"/>
              <a:cs typeface="Times New Roman" panose="02020603050405020304" charset="0"/>
            </a:endParaRPr>
          </a:p>
          <a:p>
            <a:r>
              <a:rPr lang="en-US" dirty="0" err="1">
                <a:solidFill>
                  <a:srgbClr val="000000"/>
                </a:solidFill>
                <a:effectLst/>
                <a:latin typeface="Times New Roman" panose="02020603050405020304" charset="0"/>
                <a:cs typeface="Times New Roman" panose="02020603050405020304" charset="0"/>
              </a:rPr>
              <a:t>Supercable</a:t>
            </a:r>
            <a:r>
              <a:rPr lang="en-US" dirty="0">
                <a:solidFill>
                  <a:srgbClr val="000000"/>
                </a:solidFill>
                <a:effectLst/>
                <a:latin typeface="Times New Roman" panose="02020603050405020304" charset="0"/>
                <a:cs typeface="Times New Roman" panose="02020603050405020304" charset="0"/>
              </a:rPr>
              <a:t> demonstrates very low and physiologically optimum orthodontic forces. </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rPr>
              <a:t>It exerts much less force compared with a solid nickel–titanium wire. </a:t>
            </a:r>
            <a:endParaRPr lang="en-US" dirty="0">
              <a:solidFill>
                <a:srgbClr val="000000"/>
              </a:solidFill>
              <a:effectLst/>
              <a:latin typeface="Times New Roman" panose="02020603050405020304" charset="0"/>
              <a:cs typeface="Times New Roman" panose="02020603050405020304" charset="0"/>
            </a:endParaRPr>
          </a:p>
          <a:p>
            <a:endParaRPr lang="en-IN" dirty="0">
              <a:latin typeface="Times New Roman" panose="02020603050405020304" charset="0"/>
              <a:cs typeface="Times New Roman" panose="0202060305040502030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dirty="0">
                <a:solidFill>
                  <a:srgbClr val="000000"/>
                </a:solidFill>
                <a:effectLst/>
                <a:latin typeface="Times New Roman" panose="02020603050405020304" charset="0"/>
                <a:cs typeface="Times New Roman" panose="02020603050405020304" charset="0"/>
                <a:sym typeface="+mn-ea"/>
              </a:rPr>
              <a:t>Full slot engagement by 0.018-in. super cable can be achieved even in severe crowding and rotation cases because of its low force delivery. </a:t>
            </a:r>
            <a:endParaRPr lang="en-US" dirty="0">
              <a:solidFill>
                <a:srgbClr val="000000"/>
              </a:solidFill>
              <a:effectLst/>
              <a:latin typeface="Times New Roman" panose="02020603050405020304" charset="0"/>
              <a:cs typeface="Times New Roman" panose="02020603050405020304" charset="0"/>
            </a:endParaRPr>
          </a:p>
          <a:p>
            <a:r>
              <a:rPr lang="en-US" dirty="0">
                <a:solidFill>
                  <a:srgbClr val="000000"/>
                </a:solidFill>
                <a:effectLst/>
                <a:latin typeface="Times New Roman" panose="02020603050405020304" charset="0"/>
                <a:cs typeface="Times New Roman" panose="02020603050405020304" charset="0"/>
                <a:sym typeface="+mn-ea"/>
              </a:rPr>
              <a:t>This wire was specially developed to be used with SPEED self-ligating bracket system.</a:t>
            </a:r>
            <a:endParaRPr lang="en-IN" dirty="0">
              <a:latin typeface="Times New Roman" panose="02020603050405020304" charset="0"/>
              <a:cs typeface="Times New Roman" panose="02020603050405020304" charset="0"/>
            </a:endParaRPr>
          </a:p>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708660"/>
            <a:ext cx="10972800" cy="582613"/>
          </a:xfrm>
        </p:spPr>
        <p:txBody>
          <a:bodyPr/>
          <a:p>
            <a:pPr algn="ctr"/>
            <a:r>
              <a:rPr lang="en-IN" altLang="en-US" sz="4800">
                <a:latin typeface="Comic Sans MS" panose="030F0702030302020204" charset="0"/>
                <a:cs typeface="Comic Sans MS" panose="030F0702030302020204" charset="0"/>
              </a:rPr>
              <a:t>TURBO WIRE OR BRAIDED NICKEL TITANIUM RECTANGULAR WIRE</a:t>
            </a:r>
            <a:endParaRPr lang="en-IN" altLang="en-US" sz="480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2089150"/>
            <a:ext cx="10972800" cy="4953000"/>
          </a:xfrm>
        </p:spPr>
        <p:txBody>
          <a:bodyPr/>
          <a:p>
            <a:r>
              <a:rPr lang="en-US">
                <a:latin typeface="Times New Roman" panose="02020603050405020304" charset="0"/>
                <a:cs typeface="Times New Roman" panose="02020603050405020304" charset="0"/>
              </a:rPr>
              <a:t>These preformed braided NiTi wires combine the advantages of highly resilient NiTi with rectangular braided wire. </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The braiding process increases the superelastic properties of NiTi. </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This wire provides early torque control due to its rectangular cross-section. </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Its indications for use are early torque control and mid-treatment engagement of second molars</a:t>
            </a:r>
            <a:endParaRPr lang="en-US">
              <a:latin typeface="Times New Roman" panose="02020603050405020304" charset="0"/>
              <a:cs typeface="Times New Roman" panose="0202060305040502030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IN" altLang="en-US" sz="4800">
                <a:latin typeface="Comic Sans MS" panose="030F0702030302020204" charset="0"/>
                <a:cs typeface="Comic Sans MS" panose="030F0702030302020204" charset="0"/>
                <a:sym typeface="+mn-ea"/>
              </a:rPr>
              <a:t>OPTIFLEX</a:t>
            </a:r>
            <a:endParaRPr lang="en-US" sz="4800"/>
          </a:p>
        </p:txBody>
      </p:sp>
      <p:sp>
        <p:nvSpPr>
          <p:cNvPr id="3" name="Content Placeholder 2"/>
          <p:cNvSpPr>
            <a:spLocks noGrp="1"/>
          </p:cNvSpPr>
          <p:nvPr>
            <p:ph sz="half" idx="1"/>
          </p:nvPr>
        </p:nvSpPr>
        <p:spPr>
          <a:xfrm>
            <a:off x="609600" y="1174750"/>
            <a:ext cx="10972800" cy="4953000"/>
          </a:xfrm>
        </p:spPr>
        <p:txBody>
          <a:bodyPr/>
          <a:p>
            <a:r>
              <a:rPr lang="en-US">
                <a:latin typeface="Times New Roman" panose="02020603050405020304" charset="0"/>
                <a:cs typeface="Times New Roman" panose="02020603050405020304" charset="0"/>
              </a:rPr>
              <a:t>Talass introduced the first optiflex wire (Ormco, USA) to combine optimum mechanical properties with a highly aesthetic appearance. </a:t>
            </a:r>
            <a:endParaRPr 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sym typeface="+mn-ea"/>
              </a:rPr>
              <a:t>It is highly resilient arch wire and is effective in alignment of crowded teeth</a:t>
            </a:r>
            <a:endParaRPr lang="en-IN" altLang="en-US">
              <a:latin typeface="Times New Roman" panose="02020603050405020304" charset="0"/>
              <a:cs typeface="Times New Roman" panose="02020603050405020304" charset="0"/>
            </a:endParaRPr>
          </a:p>
          <a:p>
            <a:r>
              <a:rPr lang="en-IN" altLang="en-US">
                <a:latin typeface="Times New Roman" panose="02020603050405020304" charset="0"/>
                <a:cs typeface="Times New Roman" panose="02020603050405020304" charset="0"/>
                <a:sym typeface="+mn-ea"/>
              </a:rPr>
              <a:t>Sharp bends must be avoided as it could fracture the core</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The wire is made of clear optical fibre and it comprises three layers</a:t>
            </a:r>
            <a:endParaRPr lang="en-US">
              <a:latin typeface="Times New Roman" panose="02020603050405020304" charset="0"/>
              <a:cs typeface="Times New Roman" panose="0202060305040502030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p:nvPr>
            <p:ph idx="1"/>
          </p:nvPr>
        </p:nvSpPr>
        <p:spPr>
          <a:xfrm>
            <a:off x="609600" y="492760"/>
            <a:ext cx="10972800" cy="4953000"/>
          </a:xfrm>
        </p:spPr>
        <p:txBody>
          <a:bodyPr/>
          <a:p>
            <a:pPr marL="514350" indent="-514350">
              <a:buAutoNum type="arabicPeriod"/>
            </a:pPr>
            <a:r>
              <a:rPr lang="en-US"/>
              <a:t>A silicon dioxide core provides the force for moving teeth. </a:t>
            </a:r>
            <a:endParaRPr lang="en-US"/>
          </a:p>
          <a:p>
            <a:pPr marL="514350" indent="-514350">
              <a:buAutoNum type="arabicPeriod"/>
            </a:pPr>
            <a:r>
              <a:rPr lang="en-US"/>
              <a:t>A silicon resin middle layer that protects the core from moisture and adds strength.</a:t>
            </a:r>
            <a:endParaRPr lang="en-US"/>
          </a:p>
          <a:p>
            <a:pPr marL="514350" indent="-514350">
              <a:buAutoNum type="arabicPeriod"/>
            </a:pPr>
            <a:r>
              <a:rPr lang="en-US"/>
              <a:t>A stain-resistant nylon outer layer that prevents damage to the wire and further increases its strength </a:t>
            </a:r>
            <a:endParaRPr lang="en-US"/>
          </a:p>
        </p:txBody>
      </p:sp>
      <p:pic>
        <p:nvPicPr>
          <p:cNvPr id="7" name="Content Placeholder 3"/>
          <p:cNvPicPr>
            <a:picLocks noChangeAspect="1"/>
          </p:cNvPicPr>
          <p:nvPr>
            <p:ph sz="half" idx="2"/>
          </p:nvPr>
        </p:nvPicPr>
        <p:blipFill>
          <a:blip r:embed="rId1"/>
          <a:srcRect l="31687" t="50192" r="33980" b="23903"/>
          <a:stretch>
            <a:fillRect/>
          </a:stretch>
        </p:blipFill>
        <p:spPr>
          <a:xfrm>
            <a:off x="3607435" y="3331845"/>
            <a:ext cx="5384800" cy="3027045"/>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358140"/>
            <a:ext cx="10972800" cy="582613"/>
          </a:xfrm>
        </p:spPr>
        <p:txBody>
          <a:bodyPr/>
          <a:p>
            <a:pPr algn="ctr"/>
            <a:r>
              <a:rPr lang="en-IN" altLang="en-US" sz="4800">
                <a:latin typeface="Comic Sans MS" panose="030F0702030302020204" charset="0"/>
                <a:cs typeface="Comic Sans MS" panose="030F0702030302020204" charset="0"/>
              </a:rPr>
              <a:t>PLASTIC/TEFLON COATED Ni-Ti</a:t>
            </a:r>
            <a:endParaRPr lang="en-IN" altLang="en-US" sz="4800">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609600" y="1449070"/>
            <a:ext cx="10972800" cy="4953000"/>
          </a:xfrm>
        </p:spPr>
        <p:txBody>
          <a:bodyPr/>
          <a:p>
            <a:r>
              <a:rPr lang="en-US">
                <a:latin typeface="Times New Roman" panose="02020603050405020304" charset="0"/>
                <a:cs typeface="Times New Roman" panose="02020603050405020304" charset="0"/>
              </a:rPr>
              <a:t>Plastic covered, tooth coloured superelastic nickel–titanium archwires are available as Nitanium (Tooth Tone). </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It is claimed to have lower friction and blends with natural dentition as well as ceramic, plastic and composite brackets. </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It is stain and cracks resistant.</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The coated wires begin to lose their plastic coating in the mouth and take up the food stains making them unacceptable.</a:t>
            </a:r>
            <a:endParaRPr lang="en-US">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IDEAL PROPERTIES OF ARCH WIRE</a:t>
            </a:r>
            <a:endParaRPr lang="en-IN" dirty="0"/>
          </a:p>
        </p:txBody>
      </p:sp>
      <p:pic>
        <p:nvPicPr>
          <p:cNvPr id="4" name="Content Placeholder 1" descr="Capture"/>
          <p:cNvPicPr>
            <a:picLocks noGrp="1" noChangeAspect="1"/>
          </p:cNvPicPr>
          <p:nvPr>
            <p:ph idx="1"/>
          </p:nvPr>
        </p:nvPicPr>
        <p:blipFill>
          <a:blip r:embed="rId1"/>
          <a:stretch>
            <a:fillRect/>
          </a:stretch>
        </p:blipFill>
        <p:spPr>
          <a:xfrm>
            <a:off x="2335428" y="1736321"/>
            <a:ext cx="6277232" cy="4618759"/>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200660" y="76200"/>
          <a:ext cx="11819890" cy="6696075"/>
        </p:xfrm>
        <a:graphic>
          <a:graphicData uri="http://schemas.openxmlformats.org/drawingml/2006/table">
            <a:tbl>
              <a:tblPr firstRow="1" bandRow="1">
                <a:tableStyleId>{5C22544A-7EE6-4342-B048-85BDC9FD1C3A}</a:tableStyleId>
              </a:tblPr>
              <a:tblGrid>
                <a:gridCol w="1178560"/>
                <a:gridCol w="966470"/>
                <a:gridCol w="1000760"/>
                <a:gridCol w="1530350"/>
                <a:gridCol w="1219200"/>
                <a:gridCol w="970280"/>
                <a:gridCol w="1654175"/>
                <a:gridCol w="1249680"/>
                <a:gridCol w="1079500"/>
                <a:gridCol w="970915"/>
              </a:tblGrid>
              <a:tr h="1219835">
                <a:tc>
                  <a:txBody>
                    <a:bodyPr/>
                    <a:p>
                      <a:pPr algn="ctr">
                        <a:buNone/>
                      </a:pPr>
                      <a:r>
                        <a:rPr lang="en-IN" altLang="en-US" sz="2300" b="1">
                          <a:solidFill>
                            <a:schemeClr val="tx1"/>
                          </a:solidFill>
                          <a:latin typeface="Times New Roman" panose="02020603050405020304" charset="0"/>
                          <a:cs typeface="Times New Roman" panose="02020603050405020304" charset="0"/>
                        </a:rPr>
                        <a:t>WIRE COMPOSITION</a:t>
                      </a:r>
                      <a:endParaRPr lang="en-IN" altLang="en-US" sz="2300" b="1">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STIFFNESS</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SPRINGBACK</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LOAD DEFLECTION RATE</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BIOCOMPATIBILITY</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RESILIENCY</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JOINABILTYY</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FRICTION</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FORMABILTIY</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COST</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r h="1449070">
                <a:tc>
                  <a:txBody>
                    <a:bodyPr/>
                    <a:p>
                      <a:pPr algn="ctr">
                        <a:buNone/>
                      </a:pPr>
                      <a:r>
                        <a:rPr lang="en-IN" altLang="en-US" sz="2300" b="1">
                          <a:solidFill>
                            <a:schemeClr val="tx1"/>
                          </a:solidFill>
                          <a:latin typeface="Times New Roman" panose="02020603050405020304" charset="0"/>
                          <a:cs typeface="Times New Roman" panose="02020603050405020304" charset="0"/>
                        </a:rPr>
                        <a:t>SS</a:t>
                      </a:r>
                      <a:endParaRPr lang="en-IN" altLang="en-US" sz="2300" b="1">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HIGH</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HIGHEST</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GOOD</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GOOD BUT NEED TO BE SOLDERED</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VERY GOOD</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LOWEST</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r h="1727835">
                <a:tc>
                  <a:txBody>
                    <a:bodyPr/>
                    <a:p>
                      <a:pPr algn="ctr">
                        <a:buNone/>
                      </a:pPr>
                      <a:r>
                        <a:rPr lang="en-IN" altLang="en-US" sz="2300">
                          <a:solidFill>
                            <a:schemeClr val="tx1"/>
                          </a:solidFill>
                          <a:latin typeface="Times New Roman" panose="02020603050405020304" charset="0"/>
                          <a:cs typeface="Times New Roman" panose="02020603050405020304" charset="0"/>
                        </a:rPr>
                        <a:t>ELGILOY</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HIGH</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COMPARABLE TO SS</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GOOD </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GOOD BUT NEED TO BE SOLDERED</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LOW TO MODERATE</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VERY GOOD</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r h="1514475">
                <a:tc>
                  <a:txBody>
                    <a:bodyPr/>
                    <a:p>
                      <a:pPr algn="ctr">
                        <a:buNone/>
                      </a:pPr>
                      <a:r>
                        <a:rPr lang="en-IN" altLang="en-US" sz="2300">
                          <a:solidFill>
                            <a:schemeClr val="tx1"/>
                          </a:solidFill>
                          <a:latin typeface="Times New Roman" panose="02020603050405020304" charset="0"/>
                          <a:cs typeface="Times New Roman" panose="02020603050405020304" charset="0"/>
                        </a:rPr>
                        <a:t>M NiTi</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LOW</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HIGH</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1/4 OF SS</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SOME CORROSION NOTED</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HIGH</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NO</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HIGHER THAN SS</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300">
                          <a:solidFill>
                            <a:schemeClr val="tx1"/>
                          </a:solidFill>
                          <a:latin typeface="Times New Roman" panose="02020603050405020304" charset="0"/>
                          <a:cs typeface="Times New Roman" panose="02020603050405020304" charset="0"/>
                        </a:rPr>
                        <a:t>POOR</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l">
                        <a:buNone/>
                      </a:pPr>
                      <a:r>
                        <a:rPr lang="en-IN" altLang="en-US" sz="2300">
                          <a:solidFill>
                            <a:schemeClr val="tx1"/>
                          </a:solidFill>
                          <a:latin typeface="Times New Roman" panose="02020603050405020304" charset="0"/>
                          <a:cs typeface="Times New Roman" panose="02020603050405020304" charset="0"/>
                        </a:rPr>
                        <a:t>MODERATE</a:t>
                      </a:r>
                      <a:endParaRPr lang="en-IN" altLang="en-US" sz="23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Table 5"/>
          <p:cNvGraphicFramePr/>
          <p:nvPr/>
        </p:nvGraphicFramePr>
        <p:xfrm>
          <a:off x="212090" y="200660"/>
          <a:ext cx="11823700" cy="6522720"/>
        </p:xfrm>
        <a:graphic>
          <a:graphicData uri="http://schemas.openxmlformats.org/drawingml/2006/table">
            <a:tbl>
              <a:tblPr firstRow="1" bandRow="1">
                <a:tableStyleId>{5C22544A-7EE6-4342-B048-85BDC9FD1C3A}</a:tableStyleId>
              </a:tblPr>
              <a:tblGrid>
                <a:gridCol w="1182370"/>
                <a:gridCol w="980440"/>
                <a:gridCol w="1167130"/>
                <a:gridCol w="1213485"/>
                <a:gridCol w="1368425"/>
                <a:gridCol w="1182370"/>
                <a:gridCol w="1632585"/>
                <a:gridCol w="1057910"/>
                <a:gridCol w="1136015"/>
                <a:gridCol w="902970"/>
              </a:tblGrid>
              <a:tr h="1237615">
                <a:tc>
                  <a:txBody>
                    <a:bodyPr/>
                    <a:p>
                      <a:pPr algn="ctr">
                        <a:buNone/>
                      </a:pPr>
                      <a:r>
                        <a:rPr lang="en-IN" altLang="en-US" sz="2400" b="1">
                          <a:solidFill>
                            <a:schemeClr val="tx1"/>
                          </a:solidFill>
                          <a:latin typeface="Times New Roman" panose="02020603050405020304" charset="0"/>
                          <a:cs typeface="Times New Roman" panose="02020603050405020304" charset="0"/>
                        </a:rPr>
                        <a:t>WIRE COMPOSITION</a:t>
                      </a:r>
                      <a:endParaRPr lang="en-IN" altLang="en-US" sz="2400" b="1">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STIFFNESS</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SPRINGBACK</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LOAD DEFLECTION RATE</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BIOCOMPATIBILITY</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RESILIENCY</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JOINABILTYY</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FRICTION</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FORMABILTIY</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lgn="ctr">
                        <a:buNone/>
                      </a:pPr>
                      <a:r>
                        <a:rPr lang="en-IN" altLang="en-US" sz="2400">
                          <a:solidFill>
                            <a:schemeClr val="tx1"/>
                          </a:solidFill>
                          <a:latin typeface="Times New Roman" panose="02020603050405020304" charset="0"/>
                          <a:cs typeface="Times New Roman" panose="02020603050405020304" charset="0"/>
                        </a:rPr>
                        <a:t>COST</a:t>
                      </a:r>
                      <a:endParaRPr lang="en-IN" altLang="en-US" sz="240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r h="1021080">
                <a:tc>
                  <a:txBody>
                    <a:bodyPr/>
                    <a:p>
                      <a:pPr>
                        <a:buNone/>
                      </a:pPr>
                      <a:r>
                        <a:rPr lang="en-IN" altLang="en-US" sz="2400" b="0">
                          <a:solidFill>
                            <a:schemeClr val="tx1"/>
                          </a:solidFill>
                          <a:latin typeface="Times New Roman" panose="02020603050405020304" charset="0"/>
                          <a:cs typeface="Times New Roman" panose="02020603050405020304" charset="0"/>
                        </a:rPr>
                        <a:t>A-NiTi </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LOW</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FOUR TIMES SS</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LOWER THAN M-NiTi</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BETTER THAN M-NiTi</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sym typeface="+mn-ea"/>
                        </a:rPr>
                        <a:t>BETTER THAN M-NiTi</a:t>
                      </a:r>
                      <a:endParaRPr 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NO </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HIGHER THAN SS</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POOR </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VERY LOW</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r h="756920">
                <a:tc>
                  <a:txBody>
                    <a:bodyPr/>
                    <a:p>
                      <a:pPr>
                        <a:buNone/>
                      </a:pPr>
                      <a:r>
                        <a:rPr lang="en-US" sz="2400" b="0">
                          <a:solidFill>
                            <a:schemeClr val="tx1"/>
                          </a:solidFill>
                          <a:latin typeface="Times New Roman" panose="02020603050405020304" charset="0"/>
                          <a:cs typeface="Times New Roman" panose="02020603050405020304" charset="0"/>
                        </a:rPr>
                        <a:t>ß</a:t>
                      </a:r>
                      <a:r>
                        <a:rPr lang="en-IN" altLang="en-US" sz="2400" b="0">
                          <a:solidFill>
                            <a:schemeClr val="tx1"/>
                          </a:solidFill>
                          <a:latin typeface="Times New Roman" panose="02020603050405020304" charset="0"/>
                          <a:cs typeface="Times New Roman" panose="02020603050405020304" charset="0"/>
                        </a:rPr>
                        <a:t> NiTi</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AVG</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AVG</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a:solidFill>
                            <a:schemeClr val="tx1"/>
                          </a:solidFill>
                          <a:latin typeface="Times New Roman" panose="02020603050405020304" charset="0"/>
                          <a:cs typeface="Times New Roman" panose="02020603050405020304" charset="0"/>
                          <a:sym typeface="+mn-ea"/>
                        </a:rPr>
                        <a:t>1/2 OF SS</a:t>
                      </a:r>
                      <a:endParaRPr 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VERY GOOD</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GOOD BUT LOW THAN NiTi</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TRULY WELDABLE AND SOLDERABLE</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VERY </a:t>
                      </a:r>
                      <a:r>
                        <a:rPr lang="en-IN" altLang="en-US" sz="2400">
                          <a:solidFill>
                            <a:schemeClr val="tx1"/>
                          </a:solidFill>
                          <a:latin typeface="Times New Roman" panose="02020603050405020304" charset="0"/>
                          <a:cs typeface="Times New Roman" panose="02020603050405020304" charset="0"/>
                          <a:sym typeface="+mn-ea"/>
                        </a:rPr>
                        <a:t>HIGH</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a:solidFill>
                            <a:schemeClr val="tx1"/>
                          </a:solidFill>
                          <a:latin typeface="Times New Roman" panose="02020603050405020304" charset="0"/>
                          <a:cs typeface="Times New Roman" panose="02020603050405020304" charset="0"/>
                          <a:sym typeface="+mn-ea"/>
                        </a:rPr>
                        <a:t>GOOD</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HIGH</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r h="1067435">
                <a:tc>
                  <a:txBody>
                    <a:bodyPr/>
                    <a:p>
                      <a:pPr>
                        <a:buNone/>
                      </a:pPr>
                      <a:r>
                        <a:rPr lang="en-IN" altLang="en-US" sz="2400" b="0">
                          <a:solidFill>
                            <a:schemeClr val="tx1"/>
                          </a:solidFill>
                          <a:latin typeface="Times New Roman" panose="02020603050405020304" charset="0"/>
                          <a:cs typeface="Times New Roman" panose="02020603050405020304" charset="0"/>
                        </a:rPr>
                        <a:t>Cu NiTi</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LOWEST</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HIGHER THAN ALL</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LOWEST</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BETTER THAN M-NiTi</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a:solidFill>
                            <a:schemeClr val="tx1"/>
                          </a:solidFill>
                          <a:latin typeface="Times New Roman" panose="02020603050405020304" charset="0"/>
                          <a:cs typeface="Times New Roman" panose="02020603050405020304" charset="0"/>
                          <a:sym typeface="+mn-ea"/>
                        </a:rPr>
                        <a:t>BETTER THAN M-NiTi</a:t>
                      </a:r>
                      <a:endParaRPr lang="en-US" sz="2400" b="1">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NO</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HIGHER THAN SS</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POOR </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c>
                  <a:txBody>
                    <a:bodyPr/>
                    <a:p>
                      <a:pPr>
                        <a:buNone/>
                      </a:pPr>
                      <a:r>
                        <a:rPr lang="en-IN" altLang="en-US" sz="2400" b="0">
                          <a:solidFill>
                            <a:schemeClr val="tx1"/>
                          </a:solidFill>
                          <a:latin typeface="Times New Roman" panose="02020603050405020304" charset="0"/>
                          <a:cs typeface="Times New Roman" panose="02020603050405020304" charset="0"/>
                        </a:rPr>
                        <a:t>VERY HIGH</a:t>
                      </a:r>
                      <a:endParaRPr lang="en-IN" altLang="en-US" sz="2400" b="0">
                        <a:solidFill>
                          <a:schemeClr val="tx1"/>
                        </a:solidFill>
                        <a:latin typeface="Times New Roman" panose="02020603050405020304" charset="0"/>
                        <a:cs typeface="Times New Roman" panose="02020603050405020304" charset="0"/>
                      </a:endParaRPr>
                    </a:p>
                  </a:txBody>
                  <a:tcPr>
                    <a:solidFill>
                      <a:schemeClr val="accent5">
                        <a:lumMod val="60000"/>
                        <a:lumOff val="40000"/>
                      </a:schemeClr>
                    </a:solidFill>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en-US" sz="9600" dirty="0" smtClean="0">
                <a:latin typeface="Algerian" panose="04020705040A02060702" pitchFamily="82" charset="0"/>
              </a:rPr>
              <a:t>THANK YOU</a:t>
            </a:r>
            <a:endParaRPr lang="en-US" sz="9600" dirty="0" smtClean="0">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STRESS &amp; STRAIN</a:t>
            </a:r>
            <a:endParaRPr lang="en-IN" dirty="0"/>
          </a:p>
        </p:txBody>
      </p:sp>
      <p:sp>
        <p:nvSpPr>
          <p:cNvPr id="3" name="Content Placeholder 2"/>
          <p:cNvSpPr>
            <a:spLocks noGrp="1"/>
          </p:cNvSpPr>
          <p:nvPr>
            <p:ph idx="1"/>
          </p:nvPr>
        </p:nvSpPr>
        <p:spPr>
          <a:xfrm>
            <a:off x="488326" y="1828483"/>
            <a:ext cx="9634011" cy="4351338"/>
          </a:xfrm>
        </p:spPr>
        <p:txBody>
          <a:bodyPr>
            <a:noAutofit/>
          </a:bodyPr>
          <a:lstStyle/>
          <a:p>
            <a:r>
              <a:rPr lang="en-US" sz="1800" dirty="0"/>
              <a:t>Stress- internal distribution of load </a:t>
            </a:r>
            <a:endParaRPr lang="en-US" sz="1800" dirty="0"/>
          </a:p>
          <a:p>
            <a:pPr marL="0" indent="0">
              <a:buNone/>
            </a:pPr>
            <a:r>
              <a:rPr lang="en-US" sz="1800" dirty="0"/>
              <a:t>	F/A</a:t>
            </a:r>
            <a:endParaRPr lang="en-US" sz="1800" dirty="0"/>
          </a:p>
          <a:p>
            <a:r>
              <a:rPr lang="en-US" sz="1800" dirty="0"/>
              <a:t>Tensile force- elongation in direction of force application</a:t>
            </a:r>
            <a:endParaRPr lang="en-US" sz="1800" dirty="0"/>
          </a:p>
          <a:p>
            <a:r>
              <a:rPr lang="en-US" sz="1800" dirty="0"/>
              <a:t>Compressive force- contraction in direction of force application.</a:t>
            </a:r>
            <a:endParaRPr lang="en-US" sz="1800" dirty="0"/>
          </a:p>
          <a:p>
            <a:pPr marL="0" indent="0">
              <a:buNone/>
            </a:pPr>
            <a:endParaRPr lang="en-US" sz="1800" dirty="0"/>
          </a:p>
          <a:p>
            <a:r>
              <a:rPr lang="en-US" sz="1800" dirty="0"/>
              <a:t>Strain-change in dimension of material specimen</a:t>
            </a:r>
            <a:endParaRPr lang="en-US" sz="1800" dirty="0"/>
          </a:p>
          <a:p>
            <a:pPr marL="0" indent="0">
              <a:buNone/>
            </a:pPr>
            <a:r>
              <a:rPr lang="en-US" sz="1800" dirty="0"/>
              <a:t> -internal distortion produced by load</a:t>
            </a:r>
            <a:endParaRPr lang="en-US" sz="1800" dirty="0"/>
          </a:p>
          <a:p>
            <a:pPr marL="0" indent="0">
              <a:buNone/>
            </a:pPr>
            <a:r>
              <a:rPr lang="en-US" sz="1800" dirty="0"/>
              <a:t>deflection/unit length</a:t>
            </a:r>
            <a:endParaRPr lang="en-US" sz="1800" dirty="0"/>
          </a:p>
          <a:p>
            <a:endParaRPr lang="en-IN" sz="1800" dirty="0"/>
          </a:p>
        </p:txBody>
      </p:sp>
      <p:pic>
        <p:nvPicPr>
          <p:cNvPr id="5" name="Content Placeholder 180"/>
          <p:cNvPicPr>
            <a:picLocks noChangeAspect="1"/>
          </p:cNvPicPr>
          <p:nvPr/>
        </p:nvPicPr>
        <p:blipFill rotWithShape="1">
          <a:blip r:embed="rId1"/>
          <a:srcRect b="17258"/>
          <a:stretch>
            <a:fillRect/>
          </a:stretch>
        </p:blipFill>
        <p:spPr>
          <a:xfrm>
            <a:off x="7553738" y="2142723"/>
            <a:ext cx="4638262" cy="32571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ELASTIC PROPERTIES OF ORTHODONTIC ARCH WIRE</a:t>
            </a:r>
            <a:endParaRPr lang="en-IN" dirty="0"/>
          </a:p>
        </p:txBody>
      </p:sp>
      <p:sp>
        <p:nvSpPr>
          <p:cNvPr id="3" name="Content Placeholder 2"/>
          <p:cNvSpPr>
            <a:spLocks noGrp="1"/>
          </p:cNvSpPr>
          <p:nvPr>
            <p:ph idx="1"/>
          </p:nvPr>
        </p:nvSpPr>
        <p:spPr/>
        <p:txBody>
          <a:bodyPr>
            <a:normAutofit lnSpcReduction="10000"/>
          </a:bodyPr>
          <a:lstStyle/>
          <a:p>
            <a:r>
              <a:rPr lang="en-US" dirty="0"/>
              <a:t>defined in terms of stress strain response to an external load</a:t>
            </a:r>
            <a:endParaRPr lang="en-US" dirty="0">
              <a:solidFill>
                <a:srgbClr val="BE9CB3"/>
              </a:solidFill>
              <a:latin typeface="Bodoni MT" panose="02070603080606020203" charset="0"/>
              <a:cs typeface="Bodoni MT" panose="02070603080606020203" charset="0"/>
            </a:endParaRPr>
          </a:p>
          <a:p>
            <a:pPr marL="457200" indent="-457200">
              <a:buFont typeface="+mj-lt"/>
              <a:buAutoNum type="arabicPeriod"/>
            </a:pPr>
            <a:r>
              <a:rPr lang="en-US" dirty="0">
                <a:solidFill>
                  <a:srgbClr val="BE9CB3"/>
                </a:solidFill>
              </a:rPr>
              <a:t>PROPORTIONAL LIMIT</a:t>
            </a:r>
            <a:endParaRPr lang="en-US" dirty="0">
              <a:solidFill>
                <a:srgbClr val="BE9CB3"/>
              </a:solidFill>
            </a:endParaRPr>
          </a:p>
          <a:p>
            <a:pPr marL="457200" indent="-457200">
              <a:buFont typeface="+mj-lt"/>
              <a:buAutoNum type="arabicPeriod"/>
            </a:pPr>
            <a:r>
              <a:rPr lang="en-US" dirty="0">
                <a:solidFill>
                  <a:srgbClr val="BE9CB3"/>
                </a:solidFill>
              </a:rPr>
              <a:t>YIELD STRENGTH</a:t>
            </a:r>
            <a:endParaRPr lang="en-US" dirty="0">
              <a:solidFill>
                <a:srgbClr val="BE9CB3"/>
              </a:solidFill>
              <a:latin typeface="Bodoni MT" panose="02070603080606020203" charset="0"/>
            </a:endParaRPr>
          </a:p>
          <a:p>
            <a:pPr marL="457200" indent="-457200">
              <a:buFont typeface="+mj-lt"/>
              <a:buAutoNum type="arabicPeriod"/>
            </a:pPr>
            <a:r>
              <a:rPr lang="en-US" dirty="0">
                <a:solidFill>
                  <a:srgbClr val="BE9CB3"/>
                </a:solidFill>
              </a:rPr>
              <a:t>ULTIMATE TENSILE STRENGTH</a:t>
            </a:r>
            <a:endParaRPr lang="en-US" dirty="0">
              <a:solidFill>
                <a:srgbClr val="BE9CB3"/>
              </a:solidFill>
            </a:endParaRPr>
          </a:p>
          <a:p>
            <a:pPr marL="457200" indent="-457200">
              <a:buFont typeface="+mj-lt"/>
              <a:buAutoNum type="arabicPeriod"/>
            </a:pPr>
            <a:r>
              <a:rPr lang="en-US" dirty="0">
                <a:solidFill>
                  <a:srgbClr val="BE9CB3"/>
                </a:solidFill>
              </a:rPr>
              <a:t>FAILURE POINT</a:t>
            </a:r>
            <a:endParaRPr lang="en-US" dirty="0">
              <a:solidFill>
                <a:srgbClr val="BE9CB3"/>
              </a:solidFill>
            </a:endParaRPr>
          </a:p>
          <a:p>
            <a:pPr marL="457200" indent="-457200">
              <a:buFont typeface="+mj-lt"/>
              <a:buAutoNum type="arabicPeriod"/>
            </a:pPr>
            <a:r>
              <a:rPr lang="en-US" dirty="0">
                <a:solidFill>
                  <a:srgbClr val="BE9CB3"/>
                </a:solidFill>
              </a:rPr>
              <a:t>YOUNG'S MODULUS (E)</a:t>
            </a:r>
            <a:br>
              <a:rPr lang="en-US" dirty="0">
                <a:solidFill>
                  <a:srgbClr val="BE9CB3"/>
                </a:solidFill>
              </a:rPr>
            </a:br>
            <a:r>
              <a:rPr lang="en-US" dirty="0">
                <a:solidFill>
                  <a:srgbClr val="BE9CB3"/>
                </a:solidFill>
              </a:rPr>
              <a:t>Hooke’s Law</a:t>
            </a:r>
            <a:endParaRPr lang="en-US" dirty="0">
              <a:solidFill>
                <a:srgbClr val="BE9CB3"/>
              </a:solidFill>
            </a:endParaRPr>
          </a:p>
          <a:p>
            <a:pPr marL="457200" indent="-457200">
              <a:buFont typeface="+mj-lt"/>
              <a:buAutoNum type="arabicPeriod"/>
            </a:pPr>
            <a:r>
              <a:rPr lang="en-US" dirty="0">
                <a:solidFill>
                  <a:srgbClr val="BE9CB3"/>
                </a:solidFill>
              </a:rPr>
              <a:t>MODULUS OF ELASTICITY</a:t>
            </a:r>
            <a:endParaRPr lang="en-IN" dirty="0"/>
          </a:p>
        </p:txBody>
      </p:sp>
      <p:pic>
        <p:nvPicPr>
          <p:cNvPr id="5" name="Content Placeholder 1" descr="q"/>
          <p:cNvPicPr>
            <a:picLocks noChangeAspect="1"/>
          </p:cNvPicPr>
          <p:nvPr/>
        </p:nvPicPr>
        <p:blipFill>
          <a:blip r:embed="rId1"/>
          <a:stretch>
            <a:fillRect/>
          </a:stretch>
        </p:blipFill>
        <p:spPr>
          <a:xfrm>
            <a:off x="5792134" y="2548735"/>
            <a:ext cx="4911725" cy="3926205"/>
          </a:xfrm>
          <a:prstGeom prst="rect">
            <a:avLst/>
          </a:prstGeom>
        </p:spPr>
      </p:pic>
    </p:spTree>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2F2B1B"/>
      </a:dk2>
      <a:lt2>
        <a:srgbClr val="F2F0F3"/>
      </a:lt2>
      <a:accent1>
        <a:srgbClr val="6AB246"/>
      </a:accent1>
      <a:accent2>
        <a:srgbClr val="8FAC39"/>
      </a:accent2>
      <a:accent3>
        <a:srgbClr val="B2A046"/>
      </a:accent3>
      <a:accent4>
        <a:srgbClr val="B16D3B"/>
      </a:accent4>
      <a:accent5>
        <a:srgbClr val="C34D4D"/>
      </a:accent5>
      <a:accent6>
        <a:srgbClr val="B13B6C"/>
      </a:accent6>
      <a:hlink>
        <a:srgbClr val="C05943"/>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25513</Words>
  <Application>WPS Presentation</Application>
  <PresentationFormat>Widescreen</PresentationFormat>
  <Paragraphs>646</Paragraphs>
  <Slides>72</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72</vt:i4>
      </vt:variant>
    </vt:vector>
  </HeadingPairs>
  <TitlesOfParts>
    <vt:vector size="91" baseType="lpstr">
      <vt:lpstr>Arial</vt:lpstr>
      <vt:lpstr>SimSun</vt:lpstr>
      <vt:lpstr>Wingdings</vt:lpstr>
      <vt:lpstr>Times New Roman</vt:lpstr>
      <vt:lpstr>Lucida Bright</vt:lpstr>
      <vt:lpstr>Bodoni MT</vt:lpstr>
      <vt:lpstr>Avenir Next LT Pro</vt:lpstr>
      <vt:lpstr>Segoe Print</vt:lpstr>
      <vt:lpstr>Modern Love</vt:lpstr>
      <vt:lpstr>Microsoft YaHei</vt:lpstr>
      <vt:lpstr>Arial Unicode MS</vt:lpstr>
      <vt:lpstr>Calibri</vt:lpstr>
      <vt:lpstr>PalatinoLinotype-Roman</vt:lpstr>
      <vt:lpstr>Lucida Handwriting</vt:lpstr>
      <vt:lpstr>Viner Hand ITC</vt:lpstr>
      <vt:lpstr>Comic Sans MS</vt:lpstr>
      <vt:lpstr>Wingdings</vt:lpstr>
      <vt:lpstr>Algerian</vt:lpstr>
      <vt:lpstr>BohemianVTI</vt:lpstr>
      <vt:lpstr>RECENT ADVANCEMENT OF ARCH WIRE MATERIAL</vt:lpstr>
      <vt:lpstr>CONTENT</vt:lpstr>
      <vt:lpstr>INTRODUCTION</vt:lpstr>
      <vt:lpstr>EVOLUTION OF ORTHODONTIC WIRE</vt:lpstr>
      <vt:lpstr>PowerPoint 演示文稿</vt:lpstr>
      <vt:lpstr>PowerPoint 演示文稿</vt:lpstr>
      <vt:lpstr>IDEAL PROPERTIES OF ARCH WIRE</vt:lpstr>
      <vt:lpstr>STRESS &amp; STRAIN</vt:lpstr>
      <vt:lpstr>ELASTIC PROPERTIES OF ORTHODONTIC ARCH WIRE</vt:lpstr>
      <vt:lpstr>PowerPoint 演示文稿</vt:lpstr>
      <vt:lpstr>RESILIENCY &amp; FORMABILITY</vt:lpstr>
      <vt:lpstr>PowerPoint 演示文稿</vt:lpstr>
      <vt:lpstr>IDEAL ORTHODONTIC WIRE MATERIAL</vt:lpstr>
      <vt:lpstr>STAINLESS STEEL</vt:lpstr>
      <vt:lpstr>PowerPoint 演示文稿</vt:lpstr>
      <vt:lpstr>PowerPoint 演示文稿</vt:lpstr>
      <vt:lpstr>SS VARIANTS</vt:lpstr>
      <vt:lpstr>PowerPoint 演示文稿</vt:lpstr>
      <vt:lpstr>PowerPoint 演示文稿</vt:lpstr>
      <vt:lpstr>COBALT CHROMIUM ALLOY</vt:lpstr>
      <vt:lpstr>PowerPoint 演示文稿</vt:lpstr>
      <vt:lpstr>PowerPoint 演示文稿</vt:lpstr>
      <vt:lpstr>NICKEL TITANIUM ALLOYS</vt:lpstr>
      <vt:lpstr>PowerPoint 演示文稿</vt:lpstr>
      <vt:lpstr>PowerPoint 演示文稿</vt:lpstr>
      <vt:lpstr>PowerPoint 演示文稿</vt:lpstr>
      <vt:lpstr>PowerPoint 演示文稿</vt:lpstr>
      <vt:lpstr>NiTi LIMITATION</vt:lpstr>
      <vt:lpstr>COPPER NiTi</vt:lpstr>
      <vt:lpstr>PowerPoint 演示文稿</vt:lpstr>
      <vt:lpstr>PowerPoint 演示文稿</vt:lpstr>
      <vt:lpstr>PowerPoint 演示文稿</vt:lpstr>
      <vt:lpstr>β TITANIUM ALLOY </vt:lpstr>
      <vt:lpstr>PROPERTIES</vt:lpstr>
      <vt:lpstr>LIMITATIONS OF TMA WIRE</vt:lpstr>
      <vt:lpstr>NICKEL-FREE STAINLESS STEEL AND TMA WIRES</vt:lpstr>
      <vt:lpstr>CONNECTICUT NEW ARCH WIRE</vt:lpstr>
      <vt:lpstr>TITANIUM-NOBIUM-ALUMINIUM SHAPE MEMORY ALLOY WIRES</vt:lpstr>
      <vt:lpstr>DUAL FLEX ARCHWIRES</vt:lpstr>
      <vt:lpstr>PowerPoint 演示文稿</vt:lpstr>
      <vt:lpstr>PowerPoint 演示文稿</vt:lpstr>
      <vt:lpstr>SUPERCABLE WIRE</vt:lpstr>
      <vt:lpstr>TURBO WIRE OR BRAIDED NICKEL TITANIUM RECTANGULAR WIRE</vt:lpstr>
      <vt:lpstr>HEAT TREATMENT</vt:lpstr>
      <vt:lpstr>PowerPoint 演示文稿</vt:lpstr>
      <vt:lpstr>PowerPoint 演示文稿</vt:lpstr>
      <vt:lpstr>PowerPoint 演示文稿</vt:lpstr>
      <vt:lpstr>PowerPoint 演示文稿</vt:lpstr>
      <vt:lpstr>β TITANIUM ALLOY </vt:lpstr>
      <vt:lpstr>PowerPoint 演示文稿</vt:lpstr>
      <vt:lpstr>PROPERTIES</vt:lpstr>
      <vt:lpstr>LIMITATIONS OF TMA WIRE</vt:lpstr>
      <vt:lpstr>NICKEL-FREE STAINLESS STEEL AND TMA WIRES</vt:lpstr>
      <vt:lpstr>CONNECTICUT NEW ARCH WIRE</vt:lpstr>
      <vt:lpstr>TITANIUM-NOBIUM-ALUMINIUM SHAPE MEMORY ALLOY WIRES</vt:lpstr>
      <vt:lpstr>PowerPoint 演示文稿</vt:lpstr>
      <vt:lpstr>TIMOLIUM WIRES</vt:lpstr>
      <vt:lpstr>PowerPoint 演示文稿</vt:lpstr>
      <vt:lpstr>DUAL FLEX ARCHWIRES</vt:lpstr>
      <vt:lpstr>PowerPoint 演示文稿</vt:lpstr>
      <vt:lpstr>PowerPoint 演示文稿</vt:lpstr>
      <vt:lpstr>PowerPoint 演示文稿</vt:lpstr>
      <vt:lpstr>PowerPoint 演示文稿</vt:lpstr>
      <vt:lpstr>SUPERCABLE WIRE</vt:lpstr>
      <vt:lpstr>PowerPoint 演示文稿</vt:lpstr>
      <vt:lpstr>TURBO WIRE OR BRAIDED NICKEL TITANIUM RECTANGULAR WIRE</vt:lpstr>
      <vt:lpstr>OPTIFLEX</vt:lpstr>
      <vt:lpstr>PowerPoint 演示文稿</vt:lpstr>
      <vt:lpstr>PLASTIC/TEFLON COATED Ni-Ti</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ADVANCEMENT OF ARCH WIRE MATERIAL</dc:title>
  <dc:creator>renuka</dc:creator>
  <cp:lastModifiedBy>Dr.Archit Bahadur</cp:lastModifiedBy>
  <cp:revision>46</cp:revision>
  <dcterms:created xsi:type="dcterms:W3CDTF">2021-03-01T16:18:00Z</dcterms:created>
  <dcterms:modified xsi:type="dcterms:W3CDTF">2022-09-21T10:42:32Z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1033-11.2.0.11130</vt:lpwstr>
  </property>
  <property fmtid="{D5CDD505-2E9C-101B-9397-08002B2CF9AE}" pid="3" name="ICV">
    <vt:lpwstr>E559CA80A19142AE935E0A0317C02C3C</vt:lpwstr>
  </property>
</Properties>
</file>