
<file path=[Content_Types].xml><?xml version="1.0" encoding="utf-8"?>
<Types xmlns="http://schemas.openxmlformats.org/package/2006/content-types">
  <Default Extension="jpeg" ContentType="image/jpeg"/>
  <Default Extension="JPG" ContentType="image/.jpg"/>
  <Default Extension="emf" ContentType="image/x-emf"/>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7" r:id="rId6"/>
    <p:sldId id="259" r:id="rId7"/>
    <p:sldId id="260" r:id="rId8"/>
    <p:sldId id="261" r:id="rId9"/>
    <p:sldId id="262" r:id="rId10"/>
    <p:sldId id="263" r:id="rId11"/>
    <p:sldId id="264" r:id="rId12"/>
    <p:sldId id="265" r:id="rId13"/>
    <p:sldId id="266"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93" r:id="rId34"/>
    <p:sldId id="287" r:id="rId35"/>
    <p:sldId id="288" r:id="rId36"/>
    <p:sldId id="289" r:id="rId37"/>
    <p:sldId id="290" r:id="rId38"/>
    <p:sldId id="291" r:id="rId39"/>
    <p:sldId id="292" r:id="rId40"/>
    <p:sldId id="2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89B1"/>
    <a:srgbClr val="5E7AA4"/>
    <a:srgbClr val="58749F"/>
    <a:srgbClr val="56729D"/>
    <a:srgbClr val="627EA8"/>
    <a:srgbClr val="5C7A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A4391C86-D430-460D-9DD6-E29C4F3DF964}"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8D472BB-0733-4DFB-B2B2-B3D3544E0696}" type="slidenum">
              <a:rPr lang="en-IN" smtClean="0"/>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A4391C86-D430-460D-9DD6-E29C4F3DF964}"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8D472BB-0733-4DFB-B2B2-B3D3544E0696}" type="slidenum">
              <a:rPr lang="en-IN" smtClean="0"/>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A4391C86-D430-460D-9DD6-E29C4F3DF964}"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8D472BB-0733-4DFB-B2B2-B3D3544E0696}" type="slidenum">
              <a:rPr lang="en-IN" smtClean="0"/>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10"/>
          </p:nvPr>
        </p:nvSpPr>
        <p:spPr/>
        <p:txBody>
          <a:bodyPr/>
          <a:lstStyle/>
          <a:p>
            <a:fld id="{A4391C86-D430-460D-9DD6-E29C4F3DF964}"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8D472BB-0733-4DFB-B2B2-B3D3544E0696}" type="slidenum">
              <a:rPr lang="en-IN" smtClean="0"/>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4391C86-D430-460D-9DD6-E29C4F3DF964}" type="datetimeFigureOut">
              <a:rPr lang="en-IN" smtClean="0"/>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8D472BB-0733-4DFB-B2B2-B3D3544E0696}" type="slidenum">
              <a:rPr lang="en-IN" smtClean="0"/>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Date Placeholder 4"/>
          <p:cNvSpPr>
            <a:spLocks noGrp="1"/>
          </p:cNvSpPr>
          <p:nvPr>
            <p:ph type="dt" sz="half" idx="10"/>
          </p:nvPr>
        </p:nvSpPr>
        <p:spPr/>
        <p:txBody>
          <a:bodyPr/>
          <a:lstStyle/>
          <a:p>
            <a:fld id="{A4391C86-D430-460D-9DD6-E29C4F3DF964}"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8D472BB-0733-4DFB-B2B2-B3D3544E0696}" type="slidenum">
              <a:rPr lang="en-IN" smtClean="0"/>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7" name="Date Placeholder 6"/>
          <p:cNvSpPr>
            <a:spLocks noGrp="1"/>
          </p:cNvSpPr>
          <p:nvPr>
            <p:ph type="dt" sz="half" idx="10"/>
          </p:nvPr>
        </p:nvSpPr>
        <p:spPr/>
        <p:txBody>
          <a:bodyPr/>
          <a:lstStyle/>
          <a:p>
            <a:fld id="{A4391C86-D430-460D-9DD6-E29C4F3DF964}" type="datetimeFigureOut">
              <a:rPr lang="en-IN" smtClean="0"/>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8D472BB-0733-4DFB-B2B2-B3D3544E0696}" type="slidenum">
              <a:rPr lang="en-IN" smtClean="0"/>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A4391C86-D430-460D-9DD6-E29C4F3DF964}" type="datetimeFigureOut">
              <a:rPr lang="en-IN" smtClean="0"/>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8D472BB-0733-4DFB-B2B2-B3D3544E0696}" type="slidenum">
              <a:rPr lang="en-IN" smtClean="0"/>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391C86-D430-460D-9DD6-E29C4F3DF964}" type="datetimeFigureOut">
              <a:rPr lang="en-IN" smtClean="0"/>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8D472BB-0733-4DFB-B2B2-B3D3544E0696}" type="slidenum">
              <a:rPr lang="en-IN" smtClean="0"/>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4391C86-D430-460D-9DD6-E29C4F3DF964}"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8D472BB-0733-4DFB-B2B2-B3D3544E0696}" type="slidenum">
              <a:rPr lang="en-IN" smtClean="0"/>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4391C86-D430-460D-9DD6-E29C4F3DF964}" type="datetimeFigureOut">
              <a:rPr lang="en-IN" smtClean="0"/>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8D472BB-0733-4DFB-B2B2-B3D3544E0696}" type="slidenum">
              <a:rPr lang="en-IN" smtClean="0"/>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91C86-D430-460D-9DD6-E29C4F3DF964}" type="datetimeFigureOut">
              <a:rPr lang="en-IN" smtClean="0"/>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D472BB-0733-4DFB-B2B2-B3D3544E0696}" type="slidenum">
              <a:rPr lang="en-IN" smtClean="0"/>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8.emf"/><Relationship Id="rId1"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em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emf"/></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emf"/></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emf"/></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emf"/></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emf"/></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emf"/><Relationship Id="rId1" Type="http://schemas.openxmlformats.org/officeDocument/2006/relationships/image" Target="../media/image20.em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em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31.wdp"/><Relationship Id="rId1"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em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em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5.emf"/><Relationship Id="rId1"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02763"/>
            <a:ext cx="9144000" cy="2387600"/>
          </a:xfrm>
        </p:spPr>
        <p:txBody>
          <a:bodyPr/>
          <a:lstStyle/>
          <a:p>
            <a:r>
              <a:rPr lang="en-US" b="1" dirty="0">
                <a:latin typeface="Times New Roman" panose="02020603050405020304" pitchFamily="18" charset="0"/>
                <a:cs typeface="Times New Roman" panose="02020603050405020304" pitchFamily="18" charset="0"/>
              </a:rPr>
              <a:t>Basic concepts of Growth &amp; Development</a:t>
            </a:r>
            <a:endParaRPr lang="en-IN" b="1" dirty="0">
              <a:latin typeface="Times New Roman" panose="02020603050405020304" pitchFamily="18" charset="0"/>
              <a:cs typeface="Times New Roman" panose="02020603050405020304" pitchFamily="18" charset="0"/>
            </a:endParaRPr>
          </a:p>
        </p:txBody>
      </p:sp>
      <p:sp>
        <p:nvSpPr>
          <p:cNvPr id="5" name="Subtitle 4"/>
          <p:cNvSpPr/>
          <p:nvPr>
            <p:ph type="subTitle" idx="1"/>
          </p:nvPr>
        </p:nvSpPr>
        <p:spPr/>
        <p:txBody>
          <a:bodyPr/>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6585977" y="239759"/>
            <a:ext cx="5340777" cy="6347472"/>
          </a:xfrm>
          <a:prstGeom prst="rect">
            <a:avLst/>
          </a:prstGeom>
        </p:spPr>
      </p:pic>
      <p:sp>
        <p:nvSpPr>
          <p:cNvPr id="8" name="TextBox 7"/>
          <p:cNvSpPr txBox="1"/>
          <p:nvPr/>
        </p:nvSpPr>
        <p:spPr>
          <a:xfrm>
            <a:off x="559293" y="736847"/>
            <a:ext cx="5536707" cy="5262979"/>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Final major concept of growth is Timing.</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Variation in timing arises because the same event happens for different individuals at different times, or, the biological clocks of different individuals are set differently.</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All children undergo a growth spurt at adolescence, but growth spurt occurs at different times in different subjects.</a:t>
            </a:r>
            <a:endParaRPr lang="en-IN"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6585977" y="4486275"/>
            <a:ext cx="843523" cy="2476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a:p>
        </p:txBody>
      </p:sp>
      <p:sp>
        <p:nvSpPr>
          <p:cNvPr id="10" name="TextBox 9"/>
          <p:cNvSpPr txBox="1"/>
          <p:nvPr/>
        </p:nvSpPr>
        <p:spPr>
          <a:xfrm>
            <a:off x="6775154" y="4456211"/>
            <a:ext cx="654346" cy="307777"/>
          </a:xfrm>
          <a:prstGeom prst="rect">
            <a:avLst/>
          </a:prstGeom>
          <a:noFill/>
        </p:spPr>
        <p:txBody>
          <a:bodyPr wrap="none" rtlCol="0">
            <a:spAutoFit/>
          </a:bodyPr>
          <a:lstStyle/>
          <a:p>
            <a:r>
              <a:rPr lang="en-US" sz="1400" dirty="0"/>
              <a:t>Fig. 5. </a:t>
            </a:r>
            <a:endParaRPr lang="en-IN"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391354" y="312781"/>
            <a:ext cx="5704646" cy="6232437"/>
          </a:xfrm>
          <a:prstGeom prst="rect">
            <a:avLst/>
          </a:prstGeom>
        </p:spPr>
      </p:pic>
      <p:pic>
        <p:nvPicPr>
          <p:cNvPr id="6" name="Picture 5"/>
          <p:cNvPicPr>
            <a:picLocks noChangeAspect="1"/>
          </p:cNvPicPr>
          <p:nvPr/>
        </p:nvPicPr>
        <p:blipFill>
          <a:blip r:embed="rId2"/>
          <a:stretch>
            <a:fillRect/>
          </a:stretch>
        </p:blipFill>
        <p:spPr>
          <a:xfrm>
            <a:off x="6434541" y="151669"/>
            <a:ext cx="5452702" cy="6329029"/>
          </a:xfrm>
          <a:prstGeom prst="rect">
            <a:avLst/>
          </a:prstGeom>
        </p:spPr>
      </p:pic>
      <p:sp>
        <p:nvSpPr>
          <p:cNvPr id="8" name="Rectangle 7"/>
          <p:cNvSpPr/>
          <p:nvPr/>
        </p:nvSpPr>
        <p:spPr>
          <a:xfrm>
            <a:off x="514350" y="5143500"/>
            <a:ext cx="809625" cy="2476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a:p>
        </p:txBody>
      </p:sp>
      <p:sp>
        <p:nvSpPr>
          <p:cNvPr id="10" name="Rectangle 9"/>
          <p:cNvSpPr/>
          <p:nvPr/>
        </p:nvSpPr>
        <p:spPr>
          <a:xfrm>
            <a:off x="6434541" y="5505450"/>
            <a:ext cx="833034" cy="2476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a:p>
        </p:txBody>
      </p:sp>
      <p:sp>
        <p:nvSpPr>
          <p:cNvPr id="11" name="TextBox 10"/>
          <p:cNvSpPr txBox="1"/>
          <p:nvPr/>
        </p:nvSpPr>
        <p:spPr>
          <a:xfrm>
            <a:off x="586273" y="5082659"/>
            <a:ext cx="737702" cy="369332"/>
          </a:xfrm>
          <a:prstGeom prst="rect">
            <a:avLst/>
          </a:prstGeom>
          <a:noFill/>
        </p:spPr>
        <p:txBody>
          <a:bodyPr wrap="none" rtlCol="0">
            <a:spAutoFit/>
          </a:bodyPr>
          <a:lstStyle/>
          <a:p>
            <a:r>
              <a:rPr lang="en-US" dirty="0"/>
              <a:t>Fig. 6.</a:t>
            </a:r>
            <a:endParaRPr lang="en-IN" dirty="0"/>
          </a:p>
        </p:txBody>
      </p:sp>
      <p:sp>
        <p:nvSpPr>
          <p:cNvPr id="12" name="TextBox 11"/>
          <p:cNvSpPr txBox="1"/>
          <p:nvPr/>
        </p:nvSpPr>
        <p:spPr>
          <a:xfrm>
            <a:off x="6529873" y="5444609"/>
            <a:ext cx="737702" cy="369332"/>
          </a:xfrm>
          <a:prstGeom prst="rect">
            <a:avLst/>
          </a:prstGeom>
          <a:noFill/>
        </p:spPr>
        <p:txBody>
          <a:bodyPr wrap="none" rtlCol="0">
            <a:spAutoFit/>
          </a:bodyPr>
          <a:lstStyle/>
          <a:p>
            <a:r>
              <a:rPr lang="en-US" dirty="0"/>
              <a:t>Fig. 7.</a:t>
            </a:r>
            <a:endParaRPr lang="en-IN"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Methods for studying Physical Growth</a:t>
            </a:r>
            <a:endParaRPr lang="en-IN"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Measurement Approaches </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Experimental Approaches </a:t>
            </a:r>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Measurement Approach</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159795"/>
            <a:ext cx="10515600" cy="4351338"/>
          </a:xfrm>
        </p:spPr>
        <p:txBody>
          <a:bodyPr/>
          <a:lstStyle/>
          <a:p>
            <a:pPr marL="0" indent="0">
              <a:buNone/>
            </a:pPr>
            <a:endParaRPr lang="en-US" sz="3200" dirty="0">
              <a:latin typeface="Times New Roman" panose="02020603050405020304" pitchFamily="18" charset="0"/>
              <a:cs typeface="Times New Roman" panose="02020603050405020304" pitchFamily="18" charset="0"/>
            </a:endParaRPr>
          </a:p>
          <a:p>
            <a:r>
              <a:rPr lang="en-IN" dirty="0">
                <a:solidFill>
                  <a:schemeClr val="accent5">
                    <a:lumMod val="50000"/>
                  </a:schemeClr>
                </a:solidFill>
                <a:latin typeface="Times New Roman" panose="02020603050405020304" pitchFamily="18" charset="0"/>
                <a:cs typeface="Times New Roman" panose="02020603050405020304" pitchFamily="18" charset="0"/>
              </a:rPr>
              <a:t>Craniometry</a:t>
            </a:r>
            <a:endParaRPr lang="en-IN" dirty="0">
              <a:solidFill>
                <a:schemeClr val="accent5">
                  <a:lumMod val="50000"/>
                </a:schemeClr>
              </a:solidFill>
              <a:latin typeface="Times New Roman" panose="02020603050405020304" pitchFamily="18" charset="0"/>
              <a:cs typeface="Times New Roman" panose="02020603050405020304" pitchFamily="18" charset="0"/>
            </a:endParaRPr>
          </a:p>
          <a:p>
            <a:pPr marL="0" indent="0">
              <a:buNone/>
            </a:pPr>
            <a:r>
              <a:rPr lang="en-IN" dirty="0">
                <a:solidFill>
                  <a:schemeClr val="tx1">
                    <a:lumMod val="95000"/>
                    <a:lumOff val="5000"/>
                  </a:schemeClr>
                </a:solidFill>
                <a:latin typeface="Times New Roman" panose="02020603050405020304" pitchFamily="18" charset="0"/>
                <a:cs typeface="Times New Roman" panose="02020603050405020304" pitchFamily="18" charset="0"/>
              </a:rPr>
              <a:t>This involves measurement of skulls found among human skeletal remains.</a:t>
            </a:r>
            <a:endParaRPr lang="en-IN"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IN" dirty="0">
                <a:solidFill>
                  <a:schemeClr val="tx1">
                    <a:lumMod val="95000"/>
                    <a:lumOff val="5000"/>
                  </a:schemeClr>
                </a:solidFill>
                <a:latin typeface="Times New Roman" panose="02020603050405020304" pitchFamily="18" charset="0"/>
                <a:cs typeface="Times New Roman" panose="02020603050405020304" pitchFamily="18" charset="0"/>
              </a:rPr>
              <a:t>It has the advantage that precise measurements can be made on dry skulls.</a:t>
            </a:r>
            <a:endParaRPr lang="en-IN"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IN" dirty="0">
                <a:solidFill>
                  <a:schemeClr val="tx1">
                    <a:lumMod val="95000"/>
                    <a:lumOff val="5000"/>
                  </a:schemeClr>
                </a:solidFill>
                <a:latin typeface="Times New Roman" panose="02020603050405020304" pitchFamily="18" charset="0"/>
                <a:cs typeface="Times New Roman" panose="02020603050405020304" pitchFamily="18" charset="0"/>
              </a:rPr>
              <a:t>The big disadvantage is such a growth study can only be cross-sectional, meaning it can be done at only one point of time in the test subject’s lifetime.</a:t>
            </a:r>
            <a:endParaRPr lang="en-IN"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28775"/>
            <a:ext cx="10515600" cy="4548188"/>
          </a:xfrm>
        </p:spPr>
        <p:txBody>
          <a:bodyPr/>
          <a:lstStyle/>
          <a:p>
            <a:r>
              <a:rPr lang="en-US" dirty="0">
                <a:solidFill>
                  <a:schemeClr val="accent5">
                    <a:lumMod val="50000"/>
                  </a:schemeClr>
                </a:solidFill>
                <a:latin typeface="Times New Roman" panose="02020603050405020304" pitchFamily="18" charset="0"/>
                <a:cs typeface="Times New Roman" panose="02020603050405020304" pitchFamily="18" charset="0"/>
              </a:rPr>
              <a:t>Anthropometry</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This involves measuring skeletal dimensions on living individuals.</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Various soft tissue landmarks are established over the bony landmarks of craniometry, and measurement of the same is done.</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Major advantage is this study can also be done longitudinally, meaning it can be done repeatedly and followed up during various intervals of time without damaging the test subject.</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20800"/>
            <a:ext cx="10515600" cy="4351338"/>
          </a:xfrm>
        </p:spPr>
        <p:txBody>
          <a:bodyPr>
            <a:normAutofit lnSpcReduction="10000"/>
          </a:bodyPr>
          <a:lstStyle/>
          <a:p>
            <a:r>
              <a:rPr lang="en-US" dirty="0">
                <a:solidFill>
                  <a:schemeClr val="accent5"/>
                </a:solidFill>
                <a:latin typeface="Times New Roman" panose="02020603050405020304" pitchFamily="18" charset="0"/>
                <a:cs typeface="Times New Roman" panose="02020603050405020304" pitchFamily="18" charset="0"/>
              </a:rPr>
              <a:t>Cephalometric Radiography</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Cephalometric radiology is of considerable importance not only in the study of growth but also in clinical evaluation of orthodontic patients.</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technique depends on precisely orienting the head before making a radiograph, with equally precise control of magnification.</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Growth studies are done by superimposing a tracing or digital model of a later cephalogram on an earlier one, so that the changes can be measured. </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The disadvantage is that it produces 2-D representation of a 3-D structure making all of the measurements impossible.</a:t>
            </a:r>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8204003" y="442547"/>
            <a:ext cx="3496829" cy="5856248"/>
          </a:xfrm>
          <a:prstGeom prst="rect">
            <a:avLst/>
          </a:prstGeom>
        </p:spPr>
      </p:pic>
      <p:pic>
        <p:nvPicPr>
          <p:cNvPr id="6" name="Picture 5"/>
          <p:cNvPicPr>
            <a:picLocks noChangeAspect="1"/>
          </p:cNvPicPr>
          <p:nvPr/>
        </p:nvPicPr>
        <p:blipFill>
          <a:blip r:embed="rId2"/>
          <a:stretch>
            <a:fillRect/>
          </a:stretch>
        </p:blipFill>
        <p:spPr>
          <a:xfrm>
            <a:off x="360417" y="623704"/>
            <a:ext cx="3774965" cy="5610591"/>
          </a:xfrm>
          <a:prstGeom prst="rect">
            <a:avLst/>
          </a:prstGeom>
        </p:spPr>
      </p:pic>
      <p:pic>
        <p:nvPicPr>
          <p:cNvPr id="7" name="Picture 6"/>
          <p:cNvPicPr>
            <a:picLocks noChangeAspect="1"/>
          </p:cNvPicPr>
          <p:nvPr/>
        </p:nvPicPr>
        <p:blipFill>
          <a:blip r:embed="rId3"/>
          <a:stretch>
            <a:fillRect/>
          </a:stretch>
        </p:blipFill>
        <p:spPr>
          <a:xfrm>
            <a:off x="4268524" y="1783817"/>
            <a:ext cx="3959750" cy="329036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57275"/>
            <a:ext cx="10515600" cy="5119688"/>
          </a:xfrm>
        </p:spPr>
        <p:txBody>
          <a:bodyPr/>
          <a:lstStyle/>
          <a:p>
            <a:r>
              <a:rPr lang="en-US" dirty="0">
                <a:solidFill>
                  <a:schemeClr val="accent5"/>
                </a:solidFill>
                <a:latin typeface="Times New Roman" panose="02020603050405020304" pitchFamily="18" charset="0"/>
                <a:cs typeface="Times New Roman" panose="02020603050405020304" pitchFamily="18" charset="0"/>
              </a:rPr>
              <a:t>3-Dimensional Imaging</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0" indent="0">
              <a:buNone/>
            </a:pPr>
            <a:r>
              <a:rPr lang="en-IN" dirty="0">
                <a:latin typeface="Times New Roman" panose="02020603050405020304" pitchFamily="18" charset="0"/>
                <a:cs typeface="Times New Roman" panose="02020603050405020304" pitchFamily="18" charset="0"/>
              </a:rPr>
              <a:t>Computed Axial Tomography(CAT) or Computed Tomography(CT) allows 3-D reconstruction of the cranium and face.</a:t>
            </a:r>
            <a:endParaRPr lang="en-IN" dirty="0">
              <a:latin typeface="Times New Roman" panose="02020603050405020304" pitchFamily="18" charset="0"/>
              <a:cs typeface="Times New Roman" panose="02020603050405020304" pitchFamily="18" charset="0"/>
            </a:endParaRPr>
          </a:p>
          <a:p>
            <a:pPr marL="0" indent="0">
              <a:buNone/>
            </a:pPr>
            <a:r>
              <a:rPr lang="en-IN" dirty="0">
                <a:latin typeface="Times New Roman" panose="02020603050405020304" pitchFamily="18" charset="0"/>
                <a:cs typeface="Times New Roman" panose="02020603050405020304" pitchFamily="18" charset="0"/>
              </a:rPr>
              <a:t>Recently, Cone Beam Computed Tomography(CBCT) rather than Axial CT has been applied to the scans of the head and face.</a:t>
            </a:r>
            <a:endParaRPr lang="en-IN" dirty="0">
              <a:latin typeface="Times New Roman" panose="02020603050405020304" pitchFamily="18" charset="0"/>
              <a:cs typeface="Times New Roman" panose="02020603050405020304" pitchFamily="18" charset="0"/>
            </a:endParaRPr>
          </a:p>
          <a:p>
            <a:pPr marL="0" indent="0">
              <a:buNone/>
            </a:pPr>
            <a:r>
              <a:rPr lang="en-IN" dirty="0">
                <a:latin typeface="Times New Roman" panose="02020603050405020304" pitchFamily="18" charset="0"/>
                <a:cs typeface="Times New Roman" panose="02020603050405020304" pitchFamily="18" charset="0"/>
              </a:rPr>
              <a:t>CBCT significantly reduces both the radiation dose and the cost.</a:t>
            </a:r>
            <a:endParaRPr lang="en-IN" dirty="0">
              <a:latin typeface="Times New Roman" panose="02020603050405020304" pitchFamily="18" charset="0"/>
              <a:cs typeface="Times New Roman" panose="02020603050405020304" pitchFamily="18" charset="0"/>
            </a:endParaRPr>
          </a:p>
          <a:p>
            <a:pPr marL="0" indent="0">
              <a:buNone/>
            </a:pPr>
            <a:r>
              <a:rPr lang="en-IN" dirty="0">
                <a:latin typeface="Times New Roman" panose="02020603050405020304" pitchFamily="18" charset="0"/>
                <a:cs typeface="Times New Roman" panose="02020603050405020304" pitchFamily="18" charset="0"/>
              </a:rPr>
              <a:t>Superimposition of these 3-D images helps to judge the growth of different regions of the area of interest from any perspective.</a:t>
            </a:r>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1406475" y="1"/>
            <a:ext cx="8747755" cy="6858358"/>
          </a:xfrm>
          <a:prstGeom prst="rect">
            <a:avLst/>
          </a:prstGeom>
        </p:spPr>
      </p:pic>
      <p:sp>
        <p:nvSpPr>
          <p:cNvPr id="5" name="Rectangle 4"/>
          <p:cNvSpPr/>
          <p:nvPr/>
        </p:nvSpPr>
        <p:spPr>
          <a:xfrm>
            <a:off x="2628900" y="4371975"/>
            <a:ext cx="762000" cy="20955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a:p>
        </p:txBody>
      </p:sp>
      <p:sp>
        <p:nvSpPr>
          <p:cNvPr id="6" name="TextBox 5"/>
          <p:cNvSpPr txBox="1"/>
          <p:nvPr/>
        </p:nvSpPr>
        <p:spPr>
          <a:xfrm>
            <a:off x="2725420" y="4335780"/>
            <a:ext cx="637540" cy="276999"/>
          </a:xfrm>
          <a:prstGeom prst="rect">
            <a:avLst/>
          </a:prstGeom>
          <a:noFill/>
        </p:spPr>
        <p:txBody>
          <a:bodyPr wrap="square" rtlCol="0">
            <a:spAutoFit/>
          </a:bodyPr>
          <a:lstStyle/>
          <a:p>
            <a:r>
              <a:rPr lang="en-US" sz="1200" dirty="0"/>
              <a:t>Fig. 10.</a:t>
            </a:r>
            <a:endParaRPr lang="en-IN"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861111" y="98678"/>
            <a:ext cx="10185695" cy="4405720"/>
          </a:xfrm>
          <a:prstGeom prst="rect">
            <a:avLst/>
          </a:prstGeom>
        </p:spPr>
      </p:pic>
      <p:sp>
        <p:nvSpPr>
          <p:cNvPr id="5" name="Rectangle 4"/>
          <p:cNvSpPr/>
          <p:nvPr/>
        </p:nvSpPr>
        <p:spPr>
          <a:xfrm>
            <a:off x="1695635" y="3524435"/>
            <a:ext cx="1020932" cy="2929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a:p>
        </p:txBody>
      </p:sp>
      <p:sp>
        <p:nvSpPr>
          <p:cNvPr id="6" name="TextBox 5"/>
          <p:cNvSpPr txBox="1"/>
          <p:nvPr/>
        </p:nvSpPr>
        <p:spPr>
          <a:xfrm>
            <a:off x="1899816" y="3500024"/>
            <a:ext cx="1020932" cy="369332"/>
          </a:xfrm>
          <a:prstGeom prst="rect">
            <a:avLst/>
          </a:prstGeom>
          <a:noFill/>
        </p:spPr>
        <p:txBody>
          <a:bodyPr wrap="square" rtlCol="0">
            <a:spAutoFit/>
          </a:bodyPr>
          <a:lstStyle/>
          <a:p>
            <a:r>
              <a:rPr lang="en-US" dirty="0"/>
              <a:t>Fig. 11.  </a:t>
            </a:r>
            <a:endParaRPr lang="en-IN" dirty="0"/>
          </a:p>
        </p:txBody>
      </p:sp>
      <p:sp>
        <p:nvSpPr>
          <p:cNvPr id="7" name="TextBox 6"/>
          <p:cNvSpPr txBox="1"/>
          <p:nvPr/>
        </p:nvSpPr>
        <p:spPr>
          <a:xfrm>
            <a:off x="967666" y="4793942"/>
            <a:ext cx="1007914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3-D Photography now makes much more accurate measurements of facial soft tissue dimensions and changes possible.</a:t>
            </a:r>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682" y="365125"/>
            <a:ext cx="10262117" cy="1325563"/>
          </a:xfrm>
        </p:spPr>
        <p:txBody>
          <a:bodyPr/>
          <a:lstStyle/>
          <a:p>
            <a:r>
              <a:rPr lang="en-US" dirty="0">
                <a:latin typeface="Times New Roman" panose="02020603050405020304" pitchFamily="18" charset="0"/>
                <a:cs typeface="Times New Roman" panose="02020603050405020304" pitchFamily="18" charset="0"/>
              </a:rPr>
              <a:t>Contents:</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Growth: Pattern, Variability, and Timing </a:t>
            </a:r>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Methods for Studying Physical Growth </a:t>
            </a:r>
            <a:endParaRPr lang="en-US"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Measurement Approaches </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Experimental Approaches </a:t>
            </a:r>
            <a:endParaRPr lang="en-IN" dirty="0">
              <a:latin typeface="Times New Roman" panose="02020603050405020304" pitchFamily="18" charset="0"/>
              <a:cs typeface="Times New Roman" panose="02020603050405020304" pitchFamily="18" charset="0"/>
            </a:endParaRPr>
          </a:p>
          <a:p>
            <a:r>
              <a:rPr lang="en-IN" b="1" dirty="0">
                <a:latin typeface="Times New Roman" panose="02020603050405020304" pitchFamily="18" charset="0"/>
                <a:cs typeface="Times New Roman" panose="02020603050405020304" pitchFamily="18" charset="0"/>
              </a:rPr>
              <a:t>Genetic Influences on Growth </a:t>
            </a:r>
            <a:endParaRPr lang="en-IN"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The Nature of Skeletal Growth </a:t>
            </a:r>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7049"/>
            <a:ext cx="5553722" cy="5599914"/>
          </a:xfrm>
        </p:spPr>
        <p:txBody>
          <a:bodyPr/>
          <a:lstStyle/>
          <a:p>
            <a:pPr marL="0" indent="0">
              <a:buNone/>
            </a:pPr>
            <a:r>
              <a:rPr lang="en-US" dirty="0">
                <a:solidFill>
                  <a:schemeClr val="accent5"/>
                </a:solidFill>
                <a:latin typeface="Times New Roman" panose="02020603050405020304" pitchFamily="18" charset="0"/>
                <a:cs typeface="Times New Roman" panose="02020603050405020304" pitchFamily="18" charset="0"/>
              </a:rPr>
              <a:t>Analysis of Measurement Data:</a:t>
            </a:r>
            <a:endParaRPr lang="en-US" dirty="0">
              <a:solidFill>
                <a:schemeClr val="accent5"/>
              </a:solidFill>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Measurement of data can be presented graphically in a variety of different ways</a:t>
            </a:r>
            <a:r>
              <a:rPr lang="en-IN" sz="1800" dirty="0">
                <a:latin typeface="Times New Roman" panose="02020603050405020304" pitchFamily="18" charset="0"/>
                <a:cs typeface="Times New Roman" panose="02020603050405020304" pitchFamily="18" charset="0"/>
              </a:rPr>
              <a:t>.</a:t>
            </a:r>
            <a:endParaRPr lang="en-IN" sz="1800"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Growth data can be shown by plotting the size/stature in relation to age, known as the “Distance curve”.</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If the growth data is plotted in terms of increment added within a specified time interval, it is known as the “Velocity curve”.</a:t>
            </a:r>
            <a:endParaRPr lang="en-IN"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6391922" y="1329431"/>
            <a:ext cx="5486552" cy="419913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8501" y="807868"/>
            <a:ext cx="6769963" cy="5715324"/>
          </a:xfrm>
        </p:spPr>
        <p:txBody>
          <a:bodyPr/>
          <a:lstStyle/>
          <a:p>
            <a:r>
              <a:rPr lang="en-US" dirty="0">
                <a:latin typeface="Times New Roman" panose="02020603050405020304" pitchFamily="18" charset="0"/>
                <a:cs typeface="Times New Roman" panose="02020603050405020304" pitchFamily="18" charset="0"/>
              </a:rPr>
              <a:t>This is a graph of growth velocity data of different individuals with different timings of their adolescent growth spurts.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Evidently, the Mean curve is not an accurate representation of the growth pattern for many individuals.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“smoothening” of individual variation is a major limitation of cross-sectional method for study of growth.</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Therefore, longitudinal studies are preferred over cross-sectional ones to appropriately judge the details of the growth patterns.</a:t>
            </a:r>
            <a:endParaRPr lang="en-IN"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7297515" y="807868"/>
            <a:ext cx="4677726" cy="503363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8806" y="1026637"/>
            <a:ext cx="6610165" cy="4351338"/>
          </a:xfrm>
        </p:spPr>
        <p:txBody>
          <a:bodyPr/>
          <a:lstStyle/>
          <a:p>
            <a:r>
              <a:rPr lang="en-US" dirty="0">
                <a:latin typeface="Times New Roman" panose="02020603050405020304" pitchFamily="18" charset="0"/>
                <a:cs typeface="Times New Roman" panose="02020603050405020304" pitchFamily="18" charset="0"/>
              </a:rPr>
              <a:t>In order to study exponential growth like during embryonic development, the growth data can be presented logarithmically.</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gives us a straight line, in contrast to the actual growth data, where the curve rises steeply.</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also shows that even though the overall size of the embryo is increasing exponentially, the rate of cellular multiplication remains constant.</a:t>
            </a:r>
            <a:endParaRPr lang="en-IN"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6928098" y="949254"/>
            <a:ext cx="5065088" cy="450610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807" y="338491"/>
            <a:ext cx="10515600" cy="1325563"/>
          </a:xfrm>
        </p:spPr>
        <p:txBody>
          <a:bodyPr/>
          <a:lstStyle/>
          <a:p>
            <a:r>
              <a:rPr lang="en-US" dirty="0">
                <a:latin typeface="Times New Roman" panose="02020603050405020304" pitchFamily="18" charset="0"/>
                <a:cs typeface="Times New Roman" panose="02020603050405020304" pitchFamily="18" charset="0"/>
              </a:rPr>
              <a:t>Experimental Approach</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23295" y="1399495"/>
            <a:ext cx="6539144" cy="4351338"/>
          </a:xfrm>
        </p:spPr>
        <p:txBody>
          <a:bodyPr>
            <a:normAutofit fontScale="92500"/>
          </a:bodyPr>
          <a:lstStyle/>
          <a:p>
            <a:pPr marL="0" indent="0">
              <a:buNone/>
            </a:pPr>
            <a:r>
              <a:rPr lang="en-US" dirty="0">
                <a:solidFill>
                  <a:schemeClr val="accent5"/>
                </a:solidFill>
                <a:latin typeface="Times New Roman" panose="02020603050405020304" pitchFamily="18" charset="0"/>
                <a:cs typeface="Times New Roman" panose="02020603050405020304" pitchFamily="18" charset="0"/>
              </a:rPr>
              <a:t>Vital staining</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Alizarin dye, which reacts strongly to calcium where bone calcification occurs, was injected into the test subject at specific time intervals.</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Later, the subject was slaughtered and bones were found to have incremental lines of the dye, indicating the timing of the injections.</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The bones displayed patterns of bone deposition and resorption which were helpful in the study of bone growth &amp; development.</a:t>
            </a:r>
            <a:endParaRPr lang="en-IN"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6738151" y="1249845"/>
            <a:ext cx="5373986" cy="415488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50415"/>
            <a:ext cx="5257800" cy="4351338"/>
          </a:xfrm>
        </p:spPr>
        <p:txBody>
          <a:bodyPr/>
          <a:lstStyle/>
          <a:p>
            <a:r>
              <a:rPr lang="en-US" dirty="0"/>
              <a:t>The effect of the dye is not just superficially anatomic, but histological sections of bones also reveal similar pattern of bone deposition and resorption.</a:t>
            </a:r>
            <a:endParaRPr lang="en-IN" dirty="0"/>
          </a:p>
        </p:txBody>
      </p:sp>
      <p:pic>
        <p:nvPicPr>
          <p:cNvPr id="4" name="Picture 3"/>
          <p:cNvPicPr>
            <a:picLocks noChangeAspect="1"/>
          </p:cNvPicPr>
          <p:nvPr/>
        </p:nvPicPr>
        <p:blipFill>
          <a:blip r:embed="rId1"/>
          <a:stretch>
            <a:fillRect/>
          </a:stretch>
        </p:blipFill>
        <p:spPr>
          <a:xfrm>
            <a:off x="5006931" y="481643"/>
            <a:ext cx="7291667" cy="537982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1640" y="461639"/>
            <a:ext cx="5104660" cy="5715324"/>
          </a:xfrm>
        </p:spPr>
        <p:txBody>
          <a:bodyPr/>
          <a:lstStyle/>
          <a:p>
            <a:r>
              <a:rPr lang="en-US" dirty="0"/>
              <a:t>Vital staining was inadvertently discovered in humans, when tetracycline was used to treat recurrent infections in young children.</a:t>
            </a:r>
            <a:endParaRPr lang="en-US" dirty="0"/>
          </a:p>
          <a:p>
            <a:r>
              <a:rPr lang="en-US" dirty="0"/>
              <a:t>It was later discovered that tetracycline binds to calcium at growth sites the same way as Alizarin.</a:t>
            </a:r>
            <a:endParaRPr lang="en-US" dirty="0"/>
          </a:p>
          <a:p>
            <a:r>
              <a:rPr lang="en-US" dirty="0"/>
              <a:t>The resultant intrinsic staining, though doesn’t have much ill-effect, can be an aesthetic disaster.</a:t>
            </a:r>
            <a:endParaRPr lang="en-IN" dirty="0"/>
          </a:p>
        </p:txBody>
      </p:sp>
      <p:pic>
        <p:nvPicPr>
          <p:cNvPr id="4" name="Picture 3"/>
          <p:cNvPicPr>
            <a:picLocks noChangeAspect="1"/>
          </p:cNvPicPr>
          <p:nvPr/>
        </p:nvPicPr>
        <p:blipFill>
          <a:blip r:embed="rId1"/>
          <a:stretch>
            <a:fillRect/>
          </a:stretch>
        </p:blipFill>
        <p:spPr>
          <a:xfrm>
            <a:off x="5584104" y="1043336"/>
            <a:ext cx="6297137" cy="422090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2991" y="328474"/>
            <a:ext cx="5340658" cy="5848489"/>
          </a:xfrm>
        </p:spPr>
        <p:txBody>
          <a:bodyPr>
            <a:normAutofit fontScale="92500" lnSpcReduction="10000"/>
          </a:bodyPr>
          <a:lstStyle/>
          <a:p>
            <a:r>
              <a:rPr lang="en-US" dirty="0"/>
              <a:t>With advances in radioactive tracers, different metabolites and structures can be marked with radioactive isotopes, the weak radioactivity of which can be detected.</a:t>
            </a:r>
            <a:endParaRPr lang="en-US" dirty="0"/>
          </a:p>
          <a:p>
            <a:r>
              <a:rPr lang="en-US" dirty="0"/>
              <a:t>In fetal rat bones growing in organ culture, Tritium(H3)-thymidine is incorporated into DNA, so when the cells undergo mitosis, the new nuclei are tagged with the isotope.</a:t>
            </a:r>
            <a:endParaRPr lang="en-US" dirty="0"/>
          </a:p>
          <a:p>
            <a:r>
              <a:rPr lang="en-US" dirty="0"/>
              <a:t>Carbon(C14)-proline was also introduced, proline being </a:t>
            </a:r>
            <a:r>
              <a:rPr lang="en-IN" dirty="0"/>
              <a:t>a major constituent of collagen, was observed in extracellularly secreted collagen.</a:t>
            </a:r>
            <a:endParaRPr lang="en-US" dirty="0"/>
          </a:p>
        </p:txBody>
      </p:sp>
      <p:pic>
        <p:nvPicPr>
          <p:cNvPr id="5" name="Picture 4"/>
          <p:cNvPicPr>
            <a:picLocks noChangeAspect="1"/>
          </p:cNvPicPr>
          <p:nvPr/>
        </p:nvPicPr>
        <p:blipFill>
          <a:blip r:embed="rId1"/>
          <a:stretch>
            <a:fillRect/>
          </a:stretch>
        </p:blipFill>
        <p:spPr>
          <a:xfrm>
            <a:off x="5797160" y="674897"/>
            <a:ext cx="6297137" cy="4141051"/>
          </a:xfrm>
          <a:prstGeom prst="rect">
            <a:avLst/>
          </a:prstGeom>
        </p:spPr>
      </p:pic>
      <p:pic>
        <p:nvPicPr>
          <p:cNvPr id="6" name="Picture 5"/>
          <p:cNvPicPr>
            <a:picLocks noChangeAspect="1"/>
          </p:cNvPicPr>
          <p:nvPr/>
        </p:nvPicPr>
        <p:blipFill>
          <a:blip r:embed="rId2"/>
          <a:stretch>
            <a:fillRect/>
          </a:stretch>
        </p:blipFill>
        <p:spPr>
          <a:xfrm>
            <a:off x="6063321" y="4927177"/>
            <a:ext cx="5658297" cy="23956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1"/>
          <a:stretch>
            <a:fillRect/>
          </a:stretch>
        </p:blipFill>
        <p:spPr>
          <a:xfrm>
            <a:off x="6567804" y="684008"/>
            <a:ext cx="5351321" cy="5278724"/>
          </a:xfrm>
          <a:prstGeom prst="rect">
            <a:avLst/>
          </a:prstGeom>
        </p:spPr>
      </p:pic>
      <p:sp>
        <p:nvSpPr>
          <p:cNvPr id="6" name="TextBox 5"/>
          <p:cNvSpPr txBox="1"/>
          <p:nvPr/>
        </p:nvSpPr>
        <p:spPr>
          <a:xfrm>
            <a:off x="363984" y="559293"/>
            <a:ext cx="5486400" cy="5262979"/>
          </a:xfrm>
          <a:prstGeom prst="rect">
            <a:avLst/>
          </a:prstGeom>
          <a:noFill/>
        </p:spPr>
        <p:txBody>
          <a:bodyPr wrap="square" rtlCol="0">
            <a:spAutoFit/>
          </a:bodyPr>
          <a:lstStyle/>
          <a:p>
            <a:r>
              <a:rPr lang="en-US" sz="2800" dirty="0">
                <a:solidFill>
                  <a:schemeClr val="accent5"/>
                </a:solidFill>
                <a:latin typeface="Times New Roman" panose="02020603050405020304" pitchFamily="18" charset="0"/>
                <a:cs typeface="Times New Roman" panose="02020603050405020304" pitchFamily="18" charset="0"/>
              </a:rPr>
              <a:t>Implant Radiography</a:t>
            </a:r>
            <a:r>
              <a:rPr lang="en-US"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Inert metal pins are placed anywhere in the skeleton, including face and jaws.</a:t>
            </a: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These pins are biocompatible and can easily be visualized by a cephalogram.</a:t>
            </a:r>
            <a:endParaRPr lang="en-IN"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Superimposition of two cephalograms taken at different time periods can show the amount of growth occurring at different sites.</a:t>
            </a:r>
            <a:endParaRPr lang="en-IN"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Genetic influences on Growth</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532659"/>
            <a:ext cx="10515600" cy="4351338"/>
          </a:xfrm>
        </p:spPr>
        <p:txBody>
          <a:bodyPr/>
          <a:lstStyle/>
          <a:p>
            <a:r>
              <a:rPr lang="en-US" dirty="0" err="1">
                <a:latin typeface="Times New Roman" panose="02020603050405020304" pitchFamily="18" charset="0"/>
                <a:cs typeface="Times New Roman" panose="02020603050405020304" pitchFamily="18" charset="0"/>
              </a:rPr>
              <a:t>Msx</a:t>
            </a:r>
            <a:r>
              <a:rPr lang="en-US" dirty="0">
                <a:latin typeface="Times New Roman" panose="02020603050405020304" pitchFamily="18" charset="0"/>
                <a:cs typeface="Times New Roman" panose="02020603050405020304" pitchFamily="18" charset="0"/>
              </a:rPr>
              <a:t> and Dix genes are expressed differentially not only in development of teeth but also in growth of the mandible.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Msx-1 predominates in tooth formation and is expressed in basal bone.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Msx-2 is strongly expressed in the alveolar process.</a:t>
            </a:r>
            <a:endParaRPr lang="en-US"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Dix-1 and Dix-2 are expressed in dental mesenchyme and in the epithelium of the maxillary and mandibular arch mesenchyme.</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Other homeobox gene groups play a role in dental and facial development.</a:t>
            </a:r>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Nature of Skeletal Growth</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5"/>
            <a:ext cx="9193567" cy="4351338"/>
          </a:xfrm>
        </p:spPr>
        <p:txBody>
          <a:bodyPr/>
          <a:lstStyle/>
          <a:p>
            <a:pPr marL="0" indent="0">
              <a:buNone/>
            </a:pPr>
            <a:r>
              <a:rPr lang="en-US" dirty="0">
                <a:latin typeface="Times New Roman" panose="02020603050405020304" pitchFamily="18" charset="0"/>
                <a:cs typeface="Times New Roman" panose="02020603050405020304" pitchFamily="18" charset="0"/>
              </a:rPr>
              <a:t>At the cellular level, there are only 3 possibilities for growth</a:t>
            </a:r>
            <a:r>
              <a:rPr lang="en-IN" dirty="0">
                <a:latin typeface="Times New Roman" panose="02020603050405020304" pitchFamily="18" charset="0"/>
                <a:cs typeface="Times New Roman" panose="02020603050405020304" pitchFamily="18" charset="0"/>
              </a:rPr>
              <a:t>:</a:t>
            </a:r>
            <a:endParaRPr lang="en-IN" dirty="0">
              <a:latin typeface="Times New Roman" panose="02020603050405020304" pitchFamily="18" charset="0"/>
              <a:cs typeface="Times New Roman" panose="02020603050405020304" pitchFamily="18" charset="0"/>
            </a:endParaRPr>
          </a:p>
          <a:p>
            <a:r>
              <a:rPr lang="en-IN" dirty="0">
                <a:solidFill>
                  <a:srgbClr val="C00000"/>
                </a:solidFill>
                <a:latin typeface="Times New Roman" panose="02020603050405020304" pitchFamily="18" charset="0"/>
                <a:cs typeface="Times New Roman" panose="02020603050405020304" pitchFamily="18" charset="0"/>
              </a:rPr>
              <a:t>Hypertrophy</a:t>
            </a:r>
            <a:r>
              <a:rPr lang="en-IN" dirty="0">
                <a:latin typeface="Times New Roman" panose="02020603050405020304" pitchFamily="18" charset="0"/>
                <a:cs typeface="Times New Roman" panose="02020603050405020304" pitchFamily="18" charset="0"/>
              </a:rPr>
              <a:t>, which refers to an increase in the size of individual cells.</a:t>
            </a:r>
            <a:endParaRPr lang="en-IN" dirty="0">
              <a:latin typeface="Times New Roman" panose="02020603050405020304" pitchFamily="18" charset="0"/>
              <a:cs typeface="Times New Roman" panose="02020603050405020304" pitchFamily="18" charset="0"/>
            </a:endParaRPr>
          </a:p>
          <a:p>
            <a:r>
              <a:rPr lang="en-IN" dirty="0">
                <a:solidFill>
                  <a:srgbClr val="C00000"/>
                </a:solidFill>
                <a:latin typeface="Times New Roman" panose="02020603050405020304" pitchFamily="18" charset="0"/>
                <a:cs typeface="Times New Roman" panose="02020603050405020304" pitchFamily="18" charset="0"/>
              </a:rPr>
              <a:t>Hyperplasia</a:t>
            </a:r>
            <a:r>
              <a:rPr lang="en-IN" dirty="0">
                <a:latin typeface="Times New Roman" panose="02020603050405020304" pitchFamily="18" charset="0"/>
                <a:cs typeface="Times New Roman" panose="02020603050405020304" pitchFamily="18" charset="0"/>
              </a:rPr>
              <a:t>, describing increase in the number of cells.</a:t>
            </a:r>
            <a:endParaRPr lang="en-IN" dirty="0">
              <a:latin typeface="Times New Roman" panose="02020603050405020304" pitchFamily="18" charset="0"/>
              <a:cs typeface="Times New Roman" panose="02020603050405020304" pitchFamily="18" charset="0"/>
            </a:endParaRPr>
          </a:p>
          <a:p>
            <a:r>
              <a:rPr lang="en-US" dirty="0">
                <a:solidFill>
                  <a:srgbClr val="C00000"/>
                </a:solidFill>
                <a:latin typeface="Times New Roman" panose="02020603050405020304" pitchFamily="18" charset="0"/>
                <a:cs typeface="Times New Roman" panose="02020603050405020304" pitchFamily="18" charset="0"/>
              </a:rPr>
              <a:t>Secretion of extracellular material</a:t>
            </a:r>
            <a:r>
              <a:rPr lang="en-US" dirty="0">
                <a:latin typeface="Times New Roman" panose="02020603050405020304" pitchFamily="18" charset="0"/>
                <a:cs typeface="Times New Roman" panose="02020603050405020304" pitchFamily="18" charset="0"/>
              </a:rPr>
              <a:t>, which contributes to an increase in the size independent of the number or size of the cells themselves.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All of the 3 processes are involved in skeletal growth.</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536"/>
            <a:ext cx="10515600" cy="1325563"/>
          </a:xfrm>
        </p:spPr>
        <p:txBody>
          <a:bodyPr/>
          <a:lstStyle/>
          <a:p>
            <a:r>
              <a:rPr lang="en-US" dirty="0">
                <a:latin typeface="Times New Roman" panose="02020603050405020304" pitchFamily="18" charset="0"/>
                <a:cs typeface="Times New Roman" panose="02020603050405020304" pitchFamily="18" charset="0"/>
              </a:rPr>
              <a:t>Growth &amp; Development</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435099"/>
            <a:ext cx="10515600" cy="5241925"/>
          </a:xfrm>
        </p:spPr>
        <p:txBody>
          <a:bodyPr>
            <a:normAutofit fontScale="92500"/>
          </a:bodyPr>
          <a:lstStyle/>
          <a:p>
            <a:r>
              <a:rPr lang="en-US" dirty="0">
                <a:latin typeface="Times New Roman" panose="02020603050405020304" pitchFamily="18" charset="0"/>
                <a:cs typeface="Times New Roman" panose="02020603050405020304" pitchFamily="18" charset="0"/>
              </a:rPr>
              <a:t>The term “Growth”</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usually refers to an increase in size or number. </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Acc. to JS Huxley: “Growth is the self multiplication of living substance.”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Acc. to </a:t>
            </a:r>
            <a:r>
              <a:rPr lang="en-US" dirty="0" err="1">
                <a:latin typeface="Times New Roman" panose="02020603050405020304" pitchFamily="18" charset="0"/>
                <a:cs typeface="Times New Roman" panose="02020603050405020304" pitchFamily="18" charset="0"/>
              </a:rPr>
              <a:t>Krogman</a:t>
            </a:r>
            <a:r>
              <a:rPr lang="en-US" dirty="0">
                <a:latin typeface="Times New Roman" panose="02020603050405020304" pitchFamily="18" charset="0"/>
                <a:cs typeface="Times New Roman" panose="02020603050405020304" pitchFamily="18" charset="0"/>
              </a:rPr>
              <a:t>: “Growth is increase in size, change in proportion and progressive complexity.”</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Acc. to Todd: “Growth is an increase in size.”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Acc. to </a:t>
            </a:r>
            <a:r>
              <a:rPr lang="en-US" dirty="0" err="1">
                <a:latin typeface="Times New Roman" panose="02020603050405020304" pitchFamily="18" charset="0"/>
                <a:cs typeface="Times New Roman" panose="02020603050405020304" pitchFamily="18" charset="0"/>
              </a:rPr>
              <a:t>Meridith</a:t>
            </a:r>
            <a:r>
              <a:rPr lang="en-US" dirty="0">
                <a:latin typeface="Times New Roman" panose="02020603050405020304" pitchFamily="18" charset="0"/>
                <a:cs typeface="Times New Roman" panose="02020603050405020304" pitchFamily="18" charset="0"/>
              </a:rPr>
              <a:t>: “Growth is the entire series of sequential anatomic and physiologic changes taking place from the beginning of prenatal life to senility.”</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Acc. to Moyers: “Growth is quantitative aspect of biological development per unit time.”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Acc. to Moss: “Growth is change in any morphological parameter, which is measurable.”</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9936" y="4634144"/>
            <a:ext cx="10803384" cy="1917576"/>
          </a:xfrm>
        </p:spPr>
        <p:txBody>
          <a:bodyPr>
            <a:normAutofit fontScale="92500" lnSpcReduction="10000"/>
          </a:bodyPr>
          <a:lstStyle/>
          <a:p>
            <a:r>
              <a:rPr lang="en-US" dirty="0">
                <a:solidFill>
                  <a:srgbClr val="C00000"/>
                </a:solidFill>
                <a:latin typeface="Times New Roman" panose="02020603050405020304" pitchFamily="18" charset="0"/>
                <a:cs typeface="Times New Roman" panose="02020603050405020304" pitchFamily="18" charset="0"/>
              </a:rPr>
              <a:t>Direct apposition or Surface apposition</a:t>
            </a:r>
            <a:r>
              <a:rPr lang="en-US" dirty="0">
                <a:latin typeface="Times New Roman" panose="02020603050405020304" pitchFamily="18" charset="0"/>
                <a:cs typeface="Times New Roman" panose="02020603050405020304" pitchFamily="18" charset="0"/>
              </a:rPr>
              <a:t> is the term given to the process where direct addition of new bone to the surface of existing bone, occurring due to the activity of the cells in the periosteum.</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Formation of new cells occurs in the periosteum and extracellular material secreted there is gets mineralized and forms new bone.</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4376" y="-19404"/>
            <a:ext cx="10261037" cy="461746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415" y="1322773"/>
            <a:ext cx="5154230" cy="3870664"/>
          </a:xfrm>
        </p:spPr>
        <p:txBody>
          <a:bodyPr/>
          <a:lstStyle/>
          <a:p>
            <a:r>
              <a:rPr lang="en-US" dirty="0">
                <a:solidFill>
                  <a:srgbClr val="C00000"/>
                </a:solidFill>
                <a:latin typeface="Times New Roman" panose="02020603050405020304" pitchFamily="18" charset="0"/>
                <a:cs typeface="Times New Roman" panose="02020603050405020304" pitchFamily="18" charset="0"/>
              </a:rPr>
              <a:t>Endochondral ossification</a:t>
            </a:r>
            <a:r>
              <a:rPr lang="en-US" dirty="0">
                <a:latin typeface="Times New Roman" panose="02020603050405020304" pitchFamily="18" charset="0"/>
                <a:cs typeface="Times New Roman" panose="02020603050405020304" pitchFamily="18" charset="0"/>
              </a:rPr>
              <a:t> is the type of bone formation where cartilage is transformed into bone, with islands of bone appear in degenerating cartilage.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Bone replaces the cartilaginous skeleton or the primary cartilage formed during embryogenesis.</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5379869" y="201591"/>
            <a:ext cx="6590188" cy="628197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4212" y="354313"/>
            <a:ext cx="11137780" cy="6286184"/>
          </a:xfrm>
        </p:spPr>
        <p:txBody>
          <a:bodyPr/>
          <a:lstStyle/>
          <a:p>
            <a:r>
              <a:rPr lang="en-US" dirty="0"/>
              <a:t>The embryonic </a:t>
            </a:r>
            <a:r>
              <a:rPr lang="en-US" dirty="0" err="1"/>
              <a:t>chondroskeleton</a:t>
            </a:r>
            <a:r>
              <a:rPr lang="en-US" dirty="0"/>
              <a:t>, which is the cartilaginous endoskeleton formed during embryogenesis, is termed as </a:t>
            </a:r>
            <a:r>
              <a:rPr lang="en-US" dirty="0">
                <a:solidFill>
                  <a:srgbClr val="C00000"/>
                </a:solidFill>
              </a:rPr>
              <a:t>Primary cartilage</a:t>
            </a:r>
            <a:r>
              <a:rPr lang="en-US" dirty="0"/>
              <a:t>.</a:t>
            </a:r>
            <a:endParaRPr lang="en-US" dirty="0"/>
          </a:p>
          <a:p>
            <a:r>
              <a:rPr lang="en-US" dirty="0"/>
              <a:t>This cartilage has some degree of intrinsic growth potential.</a:t>
            </a:r>
            <a:endParaRPr lang="en-US" dirty="0"/>
          </a:p>
          <a:p>
            <a:r>
              <a:rPr lang="en-US" dirty="0"/>
              <a:t>Primary cartilage react primarily to systemic growth stimuli, such as hormones.</a:t>
            </a:r>
            <a:endParaRPr lang="en-US" dirty="0"/>
          </a:p>
          <a:p>
            <a:r>
              <a:rPr lang="en-US" dirty="0"/>
              <a:t>Growth in the primary cartilage occurs by the interstitial proliferation of the chondrocytes. For example, the Meckel’s cartilage.</a:t>
            </a:r>
            <a:endParaRPr lang="en-US" dirty="0"/>
          </a:p>
          <a:p>
            <a:r>
              <a:rPr lang="en-US" dirty="0"/>
              <a:t>The </a:t>
            </a:r>
            <a:r>
              <a:rPr lang="en-US" dirty="0">
                <a:solidFill>
                  <a:srgbClr val="C00000"/>
                </a:solidFill>
              </a:rPr>
              <a:t>Secondary cartilage</a:t>
            </a:r>
            <a:r>
              <a:rPr lang="en-US" dirty="0"/>
              <a:t> is an accessory cartilage formed after the primary skeleton and is independent of the primary cartilaginous skeleton.</a:t>
            </a:r>
            <a:endParaRPr lang="en-US" dirty="0"/>
          </a:p>
          <a:p>
            <a:r>
              <a:rPr lang="en-US" dirty="0"/>
              <a:t>Growth in the secondary cartilage occurs by appositional proliferation.</a:t>
            </a:r>
            <a:endParaRPr lang="en-US" dirty="0"/>
          </a:p>
          <a:p>
            <a:r>
              <a:rPr lang="en-US" dirty="0"/>
              <a:t>Secondary cartilage follows the systemic stimuli after additional modulation by local growth factors. For example, the Mandibular condylar cartilage.</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8272" y="314344"/>
            <a:ext cx="6187736" cy="5862619"/>
          </a:xfrm>
        </p:spPr>
        <p:txBody>
          <a:bodyPr/>
          <a:lstStyle/>
          <a:p>
            <a:r>
              <a:rPr lang="en-US" dirty="0">
                <a:latin typeface="Times New Roman" panose="02020603050405020304" pitchFamily="18" charset="0"/>
                <a:cs typeface="Times New Roman" panose="02020603050405020304" pitchFamily="18" charset="0"/>
              </a:rPr>
              <a:t>In long bones, area of ossification appear in the center of the bones and at the ends, producing a central shaft, known as the Diaphysis and a bony cap on each end called the Epiphysis.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Between epiphysis and diaphysis is a remaining area of uncalcified cartilage called the Epiphyseal plate.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epiphyseal plate of cartilage is a major center for their growth as it is responsible for almost all growth in length of these bones.</a:t>
            </a:r>
            <a:endParaRPr lang="en-IN"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rot="16200000">
            <a:off x="6188330" y="2460229"/>
            <a:ext cx="5283982" cy="1245075"/>
          </a:xfrm>
          <a:prstGeom prst="rect">
            <a:avLst/>
          </a:prstGeom>
        </p:spPr>
      </p:pic>
      <p:sp>
        <p:nvSpPr>
          <p:cNvPr id="11" name="Right Brace 10"/>
          <p:cNvSpPr/>
          <p:nvPr/>
        </p:nvSpPr>
        <p:spPr>
          <a:xfrm>
            <a:off x="9339309" y="1065320"/>
            <a:ext cx="630314" cy="133165"/>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IN"/>
          </a:p>
        </p:txBody>
      </p:sp>
      <p:sp>
        <p:nvSpPr>
          <p:cNvPr id="12" name="Right Brace 11"/>
          <p:cNvSpPr/>
          <p:nvPr/>
        </p:nvSpPr>
        <p:spPr>
          <a:xfrm>
            <a:off x="9411808" y="4660778"/>
            <a:ext cx="630314" cy="33883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IN"/>
          </a:p>
        </p:txBody>
      </p:sp>
      <p:sp>
        <p:nvSpPr>
          <p:cNvPr id="13" name="TextBox 12"/>
          <p:cNvSpPr txBox="1"/>
          <p:nvPr/>
        </p:nvSpPr>
        <p:spPr>
          <a:xfrm>
            <a:off x="9951863" y="932154"/>
            <a:ext cx="1707712" cy="369332"/>
          </a:xfrm>
          <a:prstGeom prst="rect">
            <a:avLst/>
          </a:prstGeom>
          <a:noFill/>
        </p:spPr>
        <p:txBody>
          <a:bodyPr wrap="none" rtlCol="0">
            <a:spAutoFit/>
          </a:bodyPr>
          <a:lstStyle/>
          <a:p>
            <a:r>
              <a:rPr lang="en-US" dirty="0"/>
              <a:t>Epiphyseal plate</a:t>
            </a:r>
            <a:endParaRPr lang="en-IN" dirty="0"/>
          </a:p>
        </p:txBody>
      </p:sp>
      <p:sp>
        <p:nvSpPr>
          <p:cNvPr id="14" name="TextBox 13"/>
          <p:cNvSpPr txBox="1"/>
          <p:nvPr/>
        </p:nvSpPr>
        <p:spPr>
          <a:xfrm>
            <a:off x="10015484" y="4635628"/>
            <a:ext cx="1707712" cy="369332"/>
          </a:xfrm>
          <a:prstGeom prst="rect">
            <a:avLst/>
          </a:prstGeom>
          <a:noFill/>
        </p:spPr>
        <p:txBody>
          <a:bodyPr wrap="none" rtlCol="0">
            <a:spAutoFit/>
          </a:bodyPr>
          <a:lstStyle/>
          <a:p>
            <a:r>
              <a:rPr lang="en-US" dirty="0"/>
              <a:t>Epiphyseal plate</a:t>
            </a:r>
            <a:endParaRPr lang="en-IN" dirty="0"/>
          </a:p>
        </p:txBody>
      </p:sp>
      <p:sp>
        <p:nvSpPr>
          <p:cNvPr id="15" name="TextBox 14"/>
          <p:cNvSpPr txBox="1"/>
          <p:nvPr/>
        </p:nvSpPr>
        <p:spPr>
          <a:xfrm>
            <a:off x="9257546" y="621435"/>
            <a:ext cx="1131526" cy="369332"/>
          </a:xfrm>
          <a:prstGeom prst="rect">
            <a:avLst/>
          </a:prstGeom>
          <a:noFill/>
        </p:spPr>
        <p:txBody>
          <a:bodyPr wrap="square" rtlCol="0">
            <a:spAutoFit/>
          </a:bodyPr>
          <a:lstStyle/>
          <a:p>
            <a:r>
              <a:rPr lang="en-US" dirty="0"/>
              <a:t>Epiphysis</a:t>
            </a:r>
            <a:endParaRPr lang="en-IN" dirty="0"/>
          </a:p>
        </p:txBody>
      </p:sp>
      <p:sp>
        <p:nvSpPr>
          <p:cNvPr id="16" name="TextBox 15"/>
          <p:cNvSpPr txBox="1"/>
          <p:nvPr/>
        </p:nvSpPr>
        <p:spPr>
          <a:xfrm>
            <a:off x="9294533" y="4999616"/>
            <a:ext cx="1131526" cy="369332"/>
          </a:xfrm>
          <a:prstGeom prst="rect">
            <a:avLst/>
          </a:prstGeom>
          <a:noFill/>
        </p:spPr>
        <p:txBody>
          <a:bodyPr wrap="square" rtlCol="0">
            <a:spAutoFit/>
          </a:bodyPr>
          <a:lstStyle/>
          <a:p>
            <a:r>
              <a:rPr lang="en-US" dirty="0"/>
              <a:t>Epiphysis</a:t>
            </a:r>
            <a:endParaRPr lang="en-IN" dirty="0"/>
          </a:p>
        </p:txBody>
      </p:sp>
      <p:sp>
        <p:nvSpPr>
          <p:cNvPr id="17" name="TextBox 16"/>
          <p:cNvSpPr txBox="1"/>
          <p:nvPr/>
        </p:nvSpPr>
        <p:spPr>
          <a:xfrm>
            <a:off x="10147175" y="2725447"/>
            <a:ext cx="1127464" cy="369332"/>
          </a:xfrm>
          <a:prstGeom prst="rect">
            <a:avLst/>
          </a:prstGeom>
          <a:noFill/>
        </p:spPr>
        <p:txBody>
          <a:bodyPr wrap="square" rtlCol="0">
            <a:spAutoFit/>
          </a:bodyPr>
          <a:lstStyle/>
          <a:p>
            <a:r>
              <a:rPr lang="en-US" dirty="0"/>
              <a:t>Diaphysis</a:t>
            </a:r>
            <a:endParaRPr lang="en-IN" dirty="0"/>
          </a:p>
        </p:txBody>
      </p:sp>
      <p:sp>
        <p:nvSpPr>
          <p:cNvPr id="18" name="Right Brace 17"/>
          <p:cNvSpPr/>
          <p:nvPr/>
        </p:nvSpPr>
        <p:spPr>
          <a:xfrm>
            <a:off x="9339309" y="1233997"/>
            <a:ext cx="834501" cy="335929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IN"/>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5947888" y="982247"/>
            <a:ext cx="5992578" cy="4351338"/>
          </a:xfrm>
        </p:spPr>
      </p:pic>
      <p:sp>
        <p:nvSpPr>
          <p:cNvPr id="7" name="TextBox 6"/>
          <p:cNvSpPr txBox="1"/>
          <p:nvPr/>
        </p:nvSpPr>
        <p:spPr>
          <a:xfrm>
            <a:off x="541538" y="1207364"/>
            <a:ext cx="5273336"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C00000"/>
                </a:solidFill>
                <a:latin typeface="Times New Roman" panose="02020603050405020304" pitchFamily="18" charset="0"/>
                <a:cs typeface="Times New Roman" panose="02020603050405020304" pitchFamily="18" charset="0"/>
              </a:rPr>
              <a:t>Intramembranous ossification</a:t>
            </a:r>
            <a:r>
              <a:rPr lang="en-US" sz="2800" dirty="0">
                <a:latin typeface="Times New Roman" panose="02020603050405020304" pitchFamily="18" charset="0"/>
                <a:cs typeface="Times New Roman" panose="02020603050405020304" pitchFamily="18" charset="0"/>
              </a:rPr>
              <a:t> is another type of bone formation where the bone matrix is directly secreted in highly vascular connective tissues without formation of cartilage.</a:t>
            </a: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This type of bone formation is seen in cranial vault and both the jaws.</a:t>
            </a:r>
            <a:endParaRPr lang="en-IN"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476" y="411733"/>
            <a:ext cx="7853039" cy="5554061"/>
          </a:xfrm>
        </p:spPr>
        <p:txBody>
          <a:bodyPr>
            <a:normAutofit lnSpcReduction="10000"/>
          </a:bodyPr>
          <a:lstStyle/>
          <a:p>
            <a:r>
              <a:rPr lang="en-US" dirty="0">
                <a:latin typeface="Times New Roman" panose="02020603050405020304" pitchFamily="18" charset="0"/>
                <a:cs typeface="Times New Roman" panose="02020603050405020304" pitchFamily="18" charset="0"/>
              </a:rPr>
              <a:t>After formation and maturation of a bone, its shape can be changed by resorption in one area and apposition in the other.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process of balancing of apposition and resorption has two components- </a:t>
            </a:r>
            <a:r>
              <a:rPr lang="en-US" dirty="0">
                <a:solidFill>
                  <a:srgbClr val="C00000"/>
                </a:solidFill>
                <a:latin typeface="Times New Roman" panose="02020603050405020304" pitchFamily="18" charset="0"/>
                <a:cs typeface="Times New Roman" panose="02020603050405020304" pitchFamily="18" charset="0"/>
              </a:rPr>
              <a:t>Modeling</a:t>
            </a:r>
            <a:r>
              <a:rPr lang="en-US" dirty="0">
                <a:latin typeface="Times New Roman" panose="02020603050405020304" pitchFamily="18" charset="0"/>
                <a:cs typeface="Times New Roman" panose="02020603050405020304" pitchFamily="18" charset="0"/>
              </a:rPr>
              <a:t> and </a:t>
            </a:r>
            <a:r>
              <a:rPr lang="en-US" dirty="0">
                <a:solidFill>
                  <a:srgbClr val="C00000"/>
                </a:solidFill>
                <a:latin typeface="Times New Roman" panose="02020603050405020304" pitchFamily="18" charset="0"/>
                <a:cs typeface="Times New Roman" panose="02020603050405020304" pitchFamily="18" charset="0"/>
              </a:rPr>
              <a:t>Remodeling</a:t>
            </a:r>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r>
              <a:rPr lang="en-IN" dirty="0" err="1">
                <a:latin typeface="Times New Roman" panose="02020603050405020304" pitchFamily="18" charset="0"/>
                <a:cs typeface="Times New Roman" panose="02020603050405020304" pitchFamily="18" charset="0"/>
              </a:rPr>
              <a:t>Modeling</a:t>
            </a:r>
            <a:r>
              <a:rPr lang="en-IN" dirty="0">
                <a:latin typeface="Times New Roman" panose="02020603050405020304" pitchFamily="18" charset="0"/>
                <a:cs typeface="Times New Roman" panose="02020603050405020304" pitchFamily="18" charset="0"/>
              </a:rPr>
              <a:t> adapts structure to function by changing bone shape and size to maintain bone strength as loading of the bone changes. This also includes bone drift, such as the relocation of mandibular ramus during growth.</a:t>
            </a:r>
            <a:endParaRPr lang="en-IN" dirty="0">
              <a:latin typeface="Times New Roman" panose="02020603050405020304" pitchFamily="18" charset="0"/>
              <a:cs typeface="Times New Roman" panose="02020603050405020304" pitchFamily="18" charset="0"/>
            </a:endParaRPr>
          </a:p>
          <a:p>
            <a:r>
              <a:rPr lang="en-IN" dirty="0" err="1">
                <a:latin typeface="Times New Roman" panose="02020603050405020304" pitchFamily="18" charset="0"/>
                <a:cs typeface="Times New Roman" panose="02020603050405020304" pitchFamily="18" charset="0"/>
              </a:rPr>
              <a:t>Remodeling</a:t>
            </a:r>
            <a:r>
              <a:rPr lang="en-IN" dirty="0">
                <a:latin typeface="Times New Roman" panose="02020603050405020304" pitchFamily="18" charset="0"/>
                <a:cs typeface="Times New Roman" panose="02020603050405020304" pitchFamily="18" charset="0"/>
              </a:rPr>
              <a:t> occurs at the cellular level via osteocyte apposition and osteoclast resorption in opposite areas.</a:t>
            </a:r>
            <a:endParaRPr lang="en-IN"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7719176" y="4050787"/>
            <a:ext cx="4065345" cy="2478616"/>
          </a:xfrm>
          <a:prstGeom prst="rect">
            <a:avLst/>
          </a:prstGeom>
        </p:spPr>
      </p:pic>
      <p:pic>
        <p:nvPicPr>
          <p:cNvPr id="6" name="Picture 5"/>
          <p:cNvPicPr>
            <a:picLocks noChangeAspect="1"/>
          </p:cNvPicPr>
          <p:nvPr/>
        </p:nvPicPr>
        <p:blipFill>
          <a:blip r:embed="rId2"/>
          <a:stretch>
            <a:fillRect/>
          </a:stretch>
        </p:blipFill>
        <p:spPr>
          <a:xfrm>
            <a:off x="8436454" y="240941"/>
            <a:ext cx="2909207" cy="1841466"/>
          </a:xfrm>
          <a:prstGeom prst="rect">
            <a:avLst/>
          </a:prstGeom>
        </p:spPr>
      </p:pic>
      <p:pic>
        <p:nvPicPr>
          <p:cNvPr id="7" name="Picture 6"/>
          <p:cNvPicPr>
            <a:picLocks noChangeAspect="1"/>
          </p:cNvPicPr>
          <p:nvPr/>
        </p:nvPicPr>
        <p:blipFill>
          <a:blip r:embed="rId3"/>
          <a:stretch>
            <a:fillRect/>
          </a:stretch>
        </p:blipFill>
        <p:spPr>
          <a:xfrm>
            <a:off x="8525232" y="2331215"/>
            <a:ext cx="2984156" cy="169618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561" y="653772"/>
            <a:ext cx="10515600" cy="5329778"/>
          </a:xfrm>
        </p:spPr>
        <p:txBody>
          <a:bodyPr>
            <a:normAutofit/>
          </a:bodyPr>
          <a:lstStyle/>
          <a:p>
            <a:pPr marL="0" indent="0">
              <a:buNone/>
            </a:pPr>
            <a:r>
              <a:rPr lang="en-IN" dirty="0">
                <a:solidFill>
                  <a:srgbClr val="C00000"/>
                </a:solidFill>
              </a:rPr>
              <a:t>Growth Fields</a:t>
            </a:r>
            <a:r>
              <a:rPr lang="en-IN" dirty="0"/>
              <a:t>:</a:t>
            </a:r>
            <a:endParaRPr lang="en-IN" dirty="0"/>
          </a:p>
          <a:p>
            <a:r>
              <a:rPr lang="en-IN" dirty="0"/>
              <a:t>All bones have</a:t>
            </a:r>
            <a:r>
              <a:rPr lang="en-US" dirty="0"/>
              <a:t> both resorptive and depository fields all over the inside and outside cortical surfaces.</a:t>
            </a:r>
            <a:endParaRPr lang="en-US" dirty="0"/>
          </a:p>
          <a:p>
            <a:r>
              <a:rPr lang="en-US" dirty="0"/>
              <a:t>The different activities and rates of growth of these fields are responsible for the differential growth processes that produce bones of irregular shapes.</a:t>
            </a:r>
            <a:endParaRPr lang="en-US" dirty="0"/>
          </a:p>
          <a:p>
            <a:r>
              <a:rPr lang="en-IN" dirty="0"/>
              <a:t>Bone does not </a:t>
            </a:r>
            <a:r>
              <a:rPr lang="en-US" dirty="0"/>
              <a:t>grow itself, it is grown by this environment of soft-tissue growth fields.</a:t>
            </a:r>
            <a:endParaRPr lang="en-US" dirty="0"/>
          </a:p>
          <a:p>
            <a:r>
              <a:rPr lang="en-US" dirty="0"/>
              <a:t>The genetic program for bone growth is not contained within the hard bone tissue; rather, the determinants of bone growth reside in the bone's investing soft tissues, muscles, mucosa, </a:t>
            </a:r>
            <a:r>
              <a:rPr lang="en-US" dirty="0" err="1"/>
              <a:t>blo</a:t>
            </a:r>
            <a:r>
              <a:rPr lang="en-IN" dirty="0"/>
              <a:t>od vessels, nerves, connective tissue, the brain, etc.</a:t>
            </a:r>
            <a:endParaRPr lang="en-IN"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19000" contrast="16000"/>
                    </a14:imgEffect>
                    <a14:imgEffect>
                      <a14:colorTemperature colorTemp="4280"/>
                    </a14:imgEffect>
                    <a14:imgEffect>
                      <a14:sharpenSoften amount="19000"/>
                    </a14:imgEffect>
                  </a14:imgLayer>
                </a14:imgProps>
              </a:ext>
            </a:extLst>
          </a:blip>
          <a:srcRect l="913" t="1522" r="1090" b="947"/>
          <a:stretch>
            <a:fillRect/>
          </a:stretch>
        </p:blipFill>
        <p:spPr>
          <a:xfrm>
            <a:off x="50730" y="559293"/>
            <a:ext cx="12111416" cy="545200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Rectangle 7"/>
          <p:cNvSpPr/>
          <p:nvPr/>
        </p:nvSpPr>
        <p:spPr>
          <a:xfrm>
            <a:off x="239697" y="559293"/>
            <a:ext cx="1171853" cy="287407"/>
          </a:xfrm>
          <a:prstGeom prst="rect">
            <a:avLst/>
          </a:prstGeom>
          <a:solidFill>
            <a:srgbClr val="6D89B1"/>
          </a:solidFill>
          <a:ln>
            <a:solidFill>
              <a:srgbClr val="5E7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7705817" y="846700"/>
            <a:ext cx="1420428" cy="287407"/>
          </a:xfrm>
          <a:prstGeom prst="rect">
            <a:avLst/>
          </a:prstGeom>
          <a:solidFill>
            <a:srgbClr val="58749F"/>
          </a:solidFill>
          <a:ln>
            <a:solidFill>
              <a:srgbClr val="5672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Example of </a:t>
            </a:r>
            <a:r>
              <a:rPr lang="en-US" dirty="0">
                <a:solidFill>
                  <a:srgbClr val="C00000"/>
                </a:solidFill>
              </a:rPr>
              <a:t>Growth sites</a:t>
            </a:r>
            <a:r>
              <a:rPr lang="en-US" dirty="0"/>
              <a:t>- the mandibular condyle, the maxillary tuberosity, the synchondroses of the </a:t>
            </a:r>
            <a:r>
              <a:rPr lang="en-US" dirty="0" err="1"/>
              <a:t>basicranium</a:t>
            </a:r>
            <a:r>
              <a:rPr lang="en-US" dirty="0"/>
              <a:t>, the sutures, and the alveolar processes.</a:t>
            </a:r>
            <a:endParaRPr lang="en-US" dirty="0"/>
          </a:p>
          <a:p>
            <a:r>
              <a:rPr lang="en-IN" dirty="0"/>
              <a:t>Example of </a:t>
            </a:r>
            <a:r>
              <a:rPr lang="en-IN" dirty="0">
                <a:solidFill>
                  <a:srgbClr val="C00000"/>
                </a:solidFill>
              </a:rPr>
              <a:t>Growth </a:t>
            </a:r>
            <a:r>
              <a:rPr lang="en-IN" dirty="0" err="1">
                <a:solidFill>
                  <a:srgbClr val="C00000"/>
                </a:solidFill>
              </a:rPr>
              <a:t>centers</a:t>
            </a:r>
            <a:r>
              <a:rPr lang="en-IN" dirty="0"/>
              <a:t>- the epiphyseal plates of long bones.</a:t>
            </a:r>
            <a:endParaRPr lang="en-I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422" y="2549035"/>
            <a:ext cx="10515600" cy="1325563"/>
          </a:xfrm>
        </p:spPr>
        <p:txBody>
          <a:bodyPr/>
          <a:lstStyle/>
          <a:p>
            <a:pPr algn="ctr"/>
            <a:r>
              <a:rPr lang="en-US" dirty="0">
                <a:latin typeface="Times New Roman" panose="02020603050405020304" pitchFamily="18" charset="0"/>
                <a:cs typeface="Times New Roman" panose="02020603050405020304" pitchFamily="18" charset="0"/>
              </a:rPr>
              <a:t>Thank you</a:t>
            </a:r>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724" y="1282700"/>
            <a:ext cx="11344275" cy="4351338"/>
          </a:xfrm>
        </p:spPr>
        <p:txBody>
          <a:bodyPr/>
          <a:lstStyle/>
          <a:p>
            <a:r>
              <a:rPr lang="en-US" dirty="0">
                <a:latin typeface="Times New Roman" panose="02020603050405020304" pitchFamily="18" charset="0"/>
                <a:cs typeface="Times New Roman" panose="02020603050405020304" pitchFamily="18" charset="0"/>
              </a:rPr>
              <a:t>The term “Development” refers to an increase in degree of organization along with </a:t>
            </a:r>
            <a:r>
              <a:rPr lang="en-IN" dirty="0">
                <a:latin typeface="Times New Roman" panose="02020603050405020304" pitchFamily="18" charset="0"/>
                <a:cs typeface="Times New Roman" panose="02020603050405020304" pitchFamily="18" charset="0"/>
              </a:rPr>
              <a:t>an increase in complexity.</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Acc. to Todd: “Development is progress towards maturity.”</a:t>
            </a: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Acc. to Moyers: “Development refers to all the naturally occurring unidirectional changes in the life of an individual from its existence as a single cell to its elaboration as a multifunctional unit terminating in death.”</a:t>
            </a:r>
            <a:endParaRPr lang="en-IN"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Growth is largely an anatomic phenomenon, whereas development is physiologic and behavioral.</a:t>
            </a:r>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4" y="1242203"/>
            <a:ext cx="10515600" cy="1325563"/>
          </a:xfrm>
        </p:spPr>
        <p:txBody>
          <a:bodyPr/>
          <a:lstStyle/>
          <a:p>
            <a:r>
              <a:rPr lang="en-US" dirty="0">
                <a:latin typeface="Times New Roman" panose="02020603050405020304" pitchFamily="18" charset="0"/>
                <a:cs typeface="Times New Roman" panose="02020603050405020304" pitchFamily="18" charset="0"/>
              </a:rPr>
              <a:t>Growth: Pattern, Variability &amp; Timing</a:t>
            </a:r>
            <a:endParaRPr lang="en-I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2649893"/>
            <a:ext cx="8445759" cy="3527069"/>
          </a:xfrm>
        </p:spPr>
        <p:txBody>
          <a:bodyPr/>
          <a:lstStyle/>
          <a:p>
            <a:r>
              <a:rPr lang="en-US" dirty="0">
                <a:latin typeface="Times New Roman" panose="02020603050405020304" pitchFamily="18" charset="0"/>
                <a:cs typeface="Times New Roman" panose="02020603050405020304" pitchFamily="18" charset="0"/>
              </a:rPr>
              <a:t>Pattern in growth represents proportionality, not just a set of proportional relationships at a point in time, but to the change in these proportional relationships over time. </a:t>
            </a:r>
            <a:endParaRPr lang="en-IN"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Content Placeholder 3"/>
          <p:cNvPicPr>
            <a:picLocks noGrp="1" noChangeAspect="1"/>
          </p:cNvPicPr>
          <p:nvPr>
            <p:ph idx="1"/>
          </p:nvPr>
        </p:nvPicPr>
        <p:blipFill>
          <a:blip r:embed="rId1"/>
          <a:stretch>
            <a:fillRect/>
          </a:stretch>
        </p:blipFill>
        <p:spPr>
          <a:xfrm>
            <a:off x="-548460" y="115414"/>
            <a:ext cx="12862791" cy="6456783"/>
          </a:xfrm>
          <a:prstGeom prst="rect">
            <a:avLst/>
          </a:prstGeom>
        </p:spPr>
      </p:pic>
      <p:sp>
        <p:nvSpPr>
          <p:cNvPr id="8" name="Rectangle 7"/>
          <p:cNvSpPr/>
          <p:nvPr/>
        </p:nvSpPr>
        <p:spPr>
          <a:xfrm>
            <a:off x="1509204" y="5610687"/>
            <a:ext cx="896645" cy="2308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Fig. 1.</a:t>
            </a:r>
            <a:endParaRPr lang="en-IN"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39788" y="2248678"/>
            <a:ext cx="5663649" cy="3620310"/>
          </a:xfrm>
        </p:spPr>
        <p:txBody>
          <a:bodyPr>
            <a:norm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Another aspect of the normal growth pattern is that not all the tissue systems of the body grow at the same rate </a:t>
            </a:r>
            <a:endParaRPr lang="en-IN" sz="2800" dirty="0">
              <a:latin typeface="Times New Roman" panose="02020603050405020304" pitchFamily="18" charset="0"/>
              <a:cs typeface="Times New Roman" panose="02020603050405020304" pitchFamily="18" charset="0"/>
            </a:endParaRPr>
          </a:p>
        </p:txBody>
      </p:sp>
      <p:pic>
        <p:nvPicPr>
          <p:cNvPr id="12" name="Picture Placeholder 11"/>
          <p:cNvPicPr>
            <a:picLocks noGrp="1" noChangeAspect="1"/>
          </p:cNvPicPr>
          <p:nvPr>
            <p:ph type="pic" idx="1"/>
          </p:nvPr>
        </p:nvPicPr>
        <p:blipFill>
          <a:blip r:embed="rId1"/>
          <a:srcRect l="1298" r="1298"/>
          <a:stretch>
            <a:fillRect/>
          </a:stretch>
        </p:blipFill>
        <p:spPr>
          <a:xfrm>
            <a:off x="6689725" y="112713"/>
            <a:ext cx="4665663" cy="6353175"/>
          </a:xfrm>
          <a:prstGeom prst="rect">
            <a:avLst/>
          </a:prstGeom>
        </p:spPr>
      </p:pic>
      <p:sp>
        <p:nvSpPr>
          <p:cNvPr id="13" name="Rectangle 12"/>
          <p:cNvSpPr/>
          <p:nvPr/>
        </p:nvSpPr>
        <p:spPr>
          <a:xfrm>
            <a:off x="6689725" y="4509856"/>
            <a:ext cx="696496" cy="17755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Fig. 2</a:t>
            </a:r>
            <a:endParaRPr lang="en-I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5618168" y="1165800"/>
            <a:ext cx="6147734" cy="3757886"/>
          </a:xfrm>
          <a:prstGeom prst="rect">
            <a:avLst/>
          </a:prstGeom>
        </p:spPr>
      </p:pic>
      <p:sp>
        <p:nvSpPr>
          <p:cNvPr id="6" name="TextBox 5"/>
          <p:cNvSpPr txBox="1"/>
          <p:nvPr/>
        </p:nvSpPr>
        <p:spPr>
          <a:xfrm>
            <a:off x="345233" y="438012"/>
            <a:ext cx="5197151" cy="5693866"/>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Interesting aspect of patterns is that they are predictable.</a:t>
            </a: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This means that the proportional relationship within a pattern can be specified mathematically, and the only difference between a growth pattern and a geometric one is the addition of time dimension.</a:t>
            </a: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 change in growth pattern would indicate some alteration in the expected changes in body proportions.</a:t>
            </a:r>
            <a:endParaRPr lang="en-IN"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5797118" y="4154750"/>
            <a:ext cx="630315" cy="23081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Fig.3</a:t>
            </a:r>
            <a:endParaRPr lang="en-IN"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3122952" y="135262"/>
            <a:ext cx="4453505" cy="6587475"/>
          </a:xfrm>
          <a:prstGeom prst="rect">
            <a:avLst/>
          </a:prstGeom>
        </p:spPr>
      </p:pic>
      <p:pic>
        <p:nvPicPr>
          <p:cNvPr id="6" name="Picture 5"/>
          <p:cNvPicPr>
            <a:picLocks noChangeAspect="1"/>
          </p:cNvPicPr>
          <p:nvPr/>
        </p:nvPicPr>
        <p:blipFill>
          <a:blip r:embed="rId2"/>
          <a:stretch>
            <a:fillRect/>
          </a:stretch>
        </p:blipFill>
        <p:spPr>
          <a:xfrm>
            <a:off x="7750770" y="135262"/>
            <a:ext cx="4323030" cy="6587475"/>
          </a:xfrm>
          <a:prstGeom prst="rect">
            <a:avLst/>
          </a:prstGeom>
        </p:spPr>
      </p:pic>
      <p:sp>
        <p:nvSpPr>
          <p:cNvPr id="7" name="TextBox 6"/>
          <p:cNvSpPr txBox="1"/>
          <p:nvPr/>
        </p:nvSpPr>
        <p:spPr>
          <a:xfrm>
            <a:off x="438539" y="2108718"/>
            <a:ext cx="2239347"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Variability</a:t>
            </a:r>
            <a:endParaRPr lang="en-IN"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3455082" y="6443758"/>
            <a:ext cx="426515" cy="11660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sz="800" dirty="0"/>
          </a:p>
        </p:txBody>
      </p:sp>
      <p:sp>
        <p:nvSpPr>
          <p:cNvPr id="11" name="TextBox 10"/>
          <p:cNvSpPr txBox="1"/>
          <p:nvPr/>
        </p:nvSpPr>
        <p:spPr>
          <a:xfrm>
            <a:off x="3480523" y="6392099"/>
            <a:ext cx="433132" cy="215444"/>
          </a:xfrm>
          <a:prstGeom prst="rect">
            <a:avLst/>
          </a:prstGeom>
          <a:noFill/>
        </p:spPr>
        <p:txBody>
          <a:bodyPr wrap="none" rtlCol="0">
            <a:spAutoFit/>
          </a:bodyPr>
          <a:lstStyle/>
          <a:p>
            <a:r>
              <a:rPr lang="en-US" sz="800" b="1" dirty="0"/>
              <a:t>Fig. 4.</a:t>
            </a:r>
            <a:endParaRPr lang="en-IN" sz="800" b="1" dirty="0"/>
          </a:p>
        </p:txBody>
      </p:sp>
      <p:sp>
        <p:nvSpPr>
          <p:cNvPr id="12" name="Rectangle 11"/>
          <p:cNvSpPr/>
          <p:nvPr/>
        </p:nvSpPr>
        <p:spPr>
          <a:xfrm>
            <a:off x="7968343" y="6258560"/>
            <a:ext cx="435428" cy="13353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IN"/>
          </a:p>
        </p:txBody>
      </p:sp>
      <p:sp>
        <p:nvSpPr>
          <p:cNvPr id="13" name="TextBox 12"/>
          <p:cNvSpPr txBox="1"/>
          <p:nvPr/>
        </p:nvSpPr>
        <p:spPr>
          <a:xfrm>
            <a:off x="8043815" y="6215030"/>
            <a:ext cx="455574" cy="215444"/>
          </a:xfrm>
          <a:prstGeom prst="rect">
            <a:avLst/>
          </a:prstGeom>
          <a:noFill/>
        </p:spPr>
        <p:txBody>
          <a:bodyPr wrap="none" rtlCol="0">
            <a:spAutoFit/>
          </a:bodyPr>
          <a:lstStyle/>
          <a:p>
            <a:r>
              <a:rPr lang="en-US" sz="800" b="1" dirty="0"/>
              <a:t>Fig. 4. </a:t>
            </a:r>
            <a:endParaRPr lang="en-IN" sz="80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11531</Words>
  <Application>WPS Presentation</Application>
  <PresentationFormat>Widescreen</PresentationFormat>
  <Paragraphs>192</Paragraphs>
  <Slides>39</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39</vt:i4>
      </vt:variant>
    </vt:vector>
  </HeadingPairs>
  <TitlesOfParts>
    <vt:vector size="48" baseType="lpstr">
      <vt:lpstr>Arial</vt:lpstr>
      <vt:lpstr>SimSun</vt:lpstr>
      <vt:lpstr>Wingdings</vt:lpstr>
      <vt:lpstr>Times New Roman</vt:lpstr>
      <vt:lpstr>Microsoft YaHei</vt:lpstr>
      <vt:lpstr>Arial Unicode MS</vt:lpstr>
      <vt:lpstr>Calibri Light</vt:lpstr>
      <vt:lpstr>Calibri</vt:lpstr>
      <vt:lpstr>Office Theme</vt:lpstr>
      <vt:lpstr>Basic concepts of Growth &amp; Development</vt:lpstr>
      <vt:lpstr>Contents:</vt:lpstr>
      <vt:lpstr>Growth &amp; Development</vt:lpstr>
      <vt:lpstr>PowerPoint 演示文稿</vt:lpstr>
      <vt:lpstr>Growth: Pattern, Variability &amp; Timing</vt:lpstr>
      <vt:lpstr>PowerPoint 演示文稿</vt:lpstr>
      <vt:lpstr>PowerPoint 演示文稿</vt:lpstr>
      <vt:lpstr>PowerPoint 演示文稿</vt:lpstr>
      <vt:lpstr>PowerPoint 演示文稿</vt:lpstr>
      <vt:lpstr>PowerPoint 演示文稿</vt:lpstr>
      <vt:lpstr>PowerPoint 演示文稿</vt:lpstr>
      <vt:lpstr>Methods for studying Physical Growth</vt:lpstr>
      <vt:lpstr>Measurement Approach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Experimental Approach</vt:lpstr>
      <vt:lpstr>PowerPoint 演示文稿</vt:lpstr>
      <vt:lpstr>PowerPoint 演示文稿</vt:lpstr>
      <vt:lpstr>PowerPoint 演示文稿</vt:lpstr>
      <vt:lpstr>PowerPoint 演示文稿</vt:lpstr>
      <vt:lpstr>Genetic influences on Growth</vt:lpstr>
      <vt:lpstr>Nature of Skeletal Growth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concepts of Growth &amp; Developement</dc:title>
  <dc:creator>Dr.Archit Bahadur</dc:creator>
  <cp:lastModifiedBy>Dr.Archit Bahadur</cp:lastModifiedBy>
  <cp:revision>77</cp:revision>
  <dcterms:created xsi:type="dcterms:W3CDTF">2021-12-31T17:46:00Z</dcterms:created>
  <dcterms:modified xsi:type="dcterms:W3CDTF">2022-09-21T11:02:33Z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18DE0C77150D4A0394DF125EF1CCD703</vt:lpwstr>
  </property>
  <property fmtid="{D5CDD505-2E9C-101B-9397-08002B2CF9AE}" pid="3" name="KSOProductBuildVer">
    <vt:lpwstr>1033-11.2.0.11130</vt:lpwstr>
  </property>
</Properties>
</file>