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3"/>
    <p:sldId id="257" r:id="rId4"/>
    <p:sldId id="258" r:id="rId5"/>
    <p:sldId id="259" r:id="rId6"/>
    <p:sldId id="260" r:id="rId7"/>
    <p:sldId id="261" r:id="rId8"/>
    <p:sldId id="262" r:id="rId9"/>
    <p:sldId id="266" r:id="rId10"/>
    <p:sldId id="265" r:id="rId11"/>
    <p:sldId id="263" r:id="rId12"/>
    <p:sldId id="264" r:id="rId13"/>
    <p:sldId id="267" r:id="rId14"/>
    <p:sldId id="268" r:id="rId15"/>
    <p:sldId id="269" r:id="rId16"/>
    <p:sldId id="270" r:id="rId17"/>
    <p:sldId id="271" r:id="rId18"/>
    <p:sldId id="272" r:id="rId19"/>
    <p:sldId id="283" r:id="rId20"/>
    <p:sldId id="273" r:id="rId21"/>
    <p:sldId id="285" r:id="rId22"/>
    <p:sldId id="274" r:id="rId23"/>
    <p:sldId id="275" r:id="rId24"/>
    <p:sldId id="276" r:id="rId25"/>
    <p:sldId id="277" r:id="rId26"/>
    <p:sldId id="278" r:id="rId27"/>
    <p:sldId id="279" r:id="rId28"/>
    <p:sldId id="280" r:id="rId29"/>
    <p:sldId id="281" r:id="rId30"/>
    <p:sldId id="282" r:id="rId31"/>
    <p:sldId id="288" r:id="rId32"/>
    <p:sldId id="289" r:id="rId33"/>
    <p:sldId id="290" r:id="rId34"/>
    <p:sldId id="286" r:id="rId35"/>
    <p:sldId id="287"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endParaRPr lang="en-US" smtClean="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endParaRPr lang="en-US" smtClean="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endParaRPr lang="en-US" smtClean="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42A54C80-263E-416B-A8E0-580EDEADCBDC}"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5.emf"/><Relationship Id="rId1" Type="http://schemas.openxmlformats.org/officeDocument/2006/relationships/image" Target="../media/image4.emf"/></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7.emf"/><Relationship Id="rId1" Type="http://schemas.openxmlformats.org/officeDocument/2006/relationships/image" Target="../media/image6.emf"/></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9.emf"/><Relationship Id="rId1" Type="http://schemas.openxmlformats.org/officeDocument/2006/relationships/image" Target="../media/image8.emf"/></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11.emf"/><Relationship Id="rId1" Type="http://schemas.openxmlformats.org/officeDocument/2006/relationships/image" Target="../media/image10.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13.emf"/><Relationship Id="rId1" Type="http://schemas.openxmlformats.org/officeDocument/2006/relationships/image" Target="../media/image12.emf"/></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16.emf"/><Relationship Id="rId1" Type="http://schemas.openxmlformats.org/officeDocument/2006/relationships/image" Target="../media/image1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png"/><Relationship Id="rId1"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20.png"/><Relationship Id="rId1" Type="http://schemas.openxmlformats.org/officeDocument/2006/relationships/image" Target="../media/image19.emf"/></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23.png"/><Relationship Id="rId1"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25.png"/><Relationship Id="rId1"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27.png"/><Relationship Id="rId1"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9903" y="187807"/>
            <a:ext cx="9992206" cy="1096048"/>
          </a:xfrm>
        </p:spPr>
        <p:txBody>
          <a:bodyPr/>
          <a:lstStyle/>
          <a:p>
            <a:r>
              <a:rPr lang="en-US" sz="4400" dirty="0" smtClean="0">
                <a:solidFill>
                  <a:schemeClr val="tx1"/>
                </a:solidFill>
                <a:latin typeface="Times New Roman" panose="02020603050405020304" pitchFamily="18" charset="0"/>
                <a:cs typeface="Times New Roman" panose="02020603050405020304" pitchFamily="18" charset="0"/>
              </a:rPr>
              <a:t>SKELETAL MATURITY INDICATOR</a:t>
            </a:r>
            <a:endParaRPr lang="en-IN" sz="4400" dirty="0">
              <a:solidFill>
                <a:schemeClr val="tx1"/>
              </a:solidFill>
              <a:latin typeface="Times New Roman" panose="02020603050405020304" pitchFamily="18" charset="0"/>
              <a:cs typeface="Times New Roman" panose="02020603050405020304" pitchFamily="18" charset="0"/>
            </a:endParaRPr>
          </a:p>
        </p:txBody>
      </p:sp>
      <p:sp>
        <p:nvSpPr>
          <p:cNvPr id="4" name="Subtitle 3"/>
          <p:cNvSpPr/>
          <p:nvPr>
            <p:ph type="subTitle" idx="1"/>
          </p:nvPr>
        </p:nvSpPr>
        <p:spPr/>
        <p:txBody>
          <a:bodyPr/>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latin typeface="Times New Roman" panose="02020603050405020304" pitchFamily="18" charset="0"/>
                <a:cs typeface="Times New Roman" panose="02020603050405020304" pitchFamily="18" charset="0"/>
              </a:rPr>
              <a:t>Atlas Method by </a:t>
            </a:r>
            <a:r>
              <a:rPr lang="en-US" dirty="0" err="1">
                <a:solidFill>
                  <a:schemeClr val="accent2"/>
                </a:solidFill>
                <a:latin typeface="Times New Roman" panose="02020603050405020304" pitchFamily="18" charset="0"/>
                <a:cs typeface="Times New Roman" panose="02020603050405020304" pitchFamily="18" charset="0"/>
              </a:rPr>
              <a:t>Greulich</a:t>
            </a:r>
            <a:r>
              <a:rPr lang="en-US" dirty="0">
                <a:solidFill>
                  <a:schemeClr val="accent2"/>
                </a:solidFill>
                <a:latin typeface="Times New Roman" panose="02020603050405020304" pitchFamily="18" charset="0"/>
                <a:cs typeface="Times New Roman" panose="02020603050405020304" pitchFamily="18" charset="0"/>
              </a:rPr>
              <a:t> and Pyle</a:t>
            </a:r>
            <a:endParaRPr lang="en-IN" dirty="0">
              <a:solidFill>
                <a:schemeClr val="accent2"/>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7333" y="1735717"/>
            <a:ext cx="9408775" cy="4461883"/>
          </a:xfrm>
        </p:spPr>
        <p:txBody>
          <a:bodyPr>
            <a:normAutofit/>
          </a:bodyPr>
          <a:lstStyle/>
          <a:p>
            <a:pPr>
              <a:buClrTx/>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Stage 1: The epiphysis and diaphysis are equal (Sign convention '=').</a:t>
            </a:r>
            <a:endParaRPr lang="en-US" sz="2400" dirty="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Stage 2: The epiphysis caps the diaphysis by surrounding it like a cap (cap).</a:t>
            </a:r>
            <a:endParaRPr lang="en-US" sz="2400" dirty="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Stage 3: Fusion occurs between the epiphysis and diaphysis (U-Union).</a:t>
            </a:r>
            <a:endParaRPr lang="en-US" sz="2400" dirty="0">
              <a:latin typeface="Times New Roman" panose="02020603050405020304" pitchFamily="18" charset="0"/>
              <a:cs typeface="Times New Roman" panose="02020603050405020304" pitchFamily="18" charset="0"/>
            </a:endParaRPr>
          </a:p>
          <a:p>
            <a:pPr marL="0" indent="0">
              <a:buClrTx/>
              <a:buNone/>
            </a:pPr>
            <a:endParaRPr lang="en-IN"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589" y="168568"/>
            <a:ext cx="3854528" cy="1278466"/>
          </a:xfrm>
        </p:spPr>
        <p:txBody>
          <a:bodyPr/>
          <a:lstStyle/>
          <a:p>
            <a:r>
              <a:rPr lang="en-US" dirty="0">
                <a:solidFill>
                  <a:schemeClr val="accent2"/>
                </a:solidFill>
                <a:latin typeface="Times New Roman" panose="02020603050405020304" pitchFamily="18" charset="0"/>
                <a:cs typeface="Times New Roman" panose="02020603050405020304" pitchFamily="18" charset="0"/>
              </a:rPr>
              <a:t>Bjork Grave and Brown [1976]</a:t>
            </a:r>
            <a:endParaRPr lang="en-IN" dirty="0">
              <a:solidFill>
                <a:schemeClr val="accent2"/>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a:buClrTx/>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They divide maturation process of bone of hand </a:t>
            </a:r>
            <a:r>
              <a:rPr lang="en-US" sz="2400" dirty="0" smtClean="0">
                <a:latin typeface="Times New Roman" panose="02020603050405020304" pitchFamily="18" charset="0"/>
                <a:cs typeface="Times New Roman" panose="02020603050405020304" pitchFamily="18" charset="0"/>
              </a:rPr>
              <a:t>between ages </a:t>
            </a:r>
            <a:r>
              <a:rPr lang="en-US" sz="2400" dirty="0">
                <a:latin typeface="Times New Roman" panose="02020603050405020304" pitchFamily="18" charset="0"/>
                <a:cs typeface="Times New Roman" panose="02020603050405020304" pitchFamily="18" charset="0"/>
              </a:rPr>
              <a:t>9 to 17 years into 9 </a:t>
            </a:r>
            <a:r>
              <a:rPr lang="en-US" sz="2400" dirty="0" smtClean="0">
                <a:latin typeface="Times New Roman" panose="02020603050405020304" pitchFamily="18" charset="0"/>
                <a:cs typeface="Times New Roman" panose="02020603050405020304" pitchFamily="18" charset="0"/>
              </a:rPr>
              <a:t>stages.</a:t>
            </a:r>
            <a:endParaRPr lang="en-US" sz="2400" dirty="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Each stage represent level of skeletal maturity.</a:t>
            </a:r>
            <a:endParaRPr lang="en-US" sz="2400" dirty="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Total 14 ossification points were </a:t>
            </a:r>
            <a:r>
              <a:rPr lang="en-US" sz="2400" dirty="0" smtClean="0">
                <a:latin typeface="Times New Roman" panose="02020603050405020304" pitchFamily="18" charset="0"/>
                <a:cs typeface="Times New Roman" panose="02020603050405020304" pitchFamily="18" charset="0"/>
              </a:rPr>
              <a:t>used</a:t>
            </a:r>
            <a:endParaRPr lang="en-US" sz="2400" dirty="0" smtClean="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q"/>
            </a:pPr>
            <a:r>
              <a:rPr lang="en-IN" sz="2400" dirty="0" smtClean="0">
                <a:solidFill>
                  <a:schemeClr val="accent2"/>
                </a:solidFill>
                <a:latin typeface="Times New Roman" panose="02020603050405020304" pitchFamily="18" charset="0"/>
                <a:cs typeface="Times New Roman" panose="02020603050405020304" pitchFamily="18" charset="0"/>
              </a:rPr>
              <a:t>Stages-</a:t>
            </a:r>
            <a:r>
              <a:rPr lang="en-IN" sz="2400" dirty="0" smtClean="0">
                <a:latin typeface="Times New Roman" panose="02020603050405020304" pitchFamily="18" charset="0"/>
                <a:cs typeface="Times New Roman" panose="02020603050405020304" pitchFamily="18" charset="0"/>
              </a:rPr>
              <a:t> </a:t>
            </a:r>
            <a:endParaRPr lang="en-IN" sz="2400" dirty="0" smtClean="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Ø"/>
            </a:pPr>
            <a:r>
              <a:rPr lang="en-IN" sz="2400" dirty="0" smtClean="0">
                <a:solidFill>
                  <a:schemeClr val="accent2"/>
                </a:solidFill>
                <a:latin typeface="Times New Roman" panose="02020603050405020304" pitchFamily="18" charset="0"/>
                <a:cs typeface="Times New Roman" panose="02020603050405020304" pitchFamily="18" charset="0"/>
              </a:rPr>
              <a:t>Stage -1 (male 10.6y, female 8.1y)</a:t>
            </a:r>
            <a:r>
              <a:rPr lang="en-IN" sz="2400" dirty="0">
                <a:latin typeface="Times New Roman" panose="02020603050405020304" pitchFamily="18" charset="0"/>
                <a:cs typeface="Times New Roman" panose="02020603050405020304" pitchFamily="18" charset="0"/>
              </a:rPr>
              <a:t> </a:t>
            </a:r>
            <a:r>
              <a:rPr lang="en-IN" sz="2400" dirty="0" smtClean="0">
                <a:latin typeface="Times New Roman" panose="02020603050405020304" pitchFamily="18" charset="0"/>
                <a:cs typeface="Times New Roman" panose="02020603050405020304" pitchFamily="18" charset="0"/>
              </a:rPr>
              <a:t>– epiphysis width = diaphysis width of proximal phalanx of index finger. Occurs 3yr before peak of pubertal growth spurt.</a:t>
            </a:r>
            <a:endParaRPr lang="en-IN" sz="2400" dirty="0" smtClean="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1"/>
          <a:stretch>
            <a:fillRect/>
          </a:stretch>
        </p:blipFill>
        <p:spPr>
          <a:xfrm>
            <a:off x="215516" y="1736437"/>
            <a:ext cx="4217939" cy="390698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397164" y="390240"/>
            <a:ext cx="3783715" cy="2389905"/>
          </a:xfrm>
          <a:prstGeom prst="rect">
            <a:avLst/>
          </a:prstGeom>
        </p:spPr>
      </p:pic>
      <p:sp>
        <p:nvSpPr>
          <p:cNvPr id="6" name="Title 5"/>
          <p:cNvSpPr>
            <a:spLocks noGrp="1"/>
          </p:cNvSpPr>
          <p:nvPr>
            <p:ph type="title"/>
          </p:nvPr>
        </p:nvSpPr>
        <p:spPr>
          <a:xfrm>
            <a:off x="326352" y="390240"/>
            <a:ext cx="3854528" cy="2463796"/>
          </a:xfrm>
        </p:spPr>
        <p:txBody>
          <a:bodyPr/>
          <a:lstStyle/>
          <a:p>
            <a:endParaRPr lang="en-IN" dirty="0"/>
          </a:p>
        </p:txBody>
      </p:sp>
      <p:sp>
        <p:nvSpPr>
          <p:cNvPr id="5" name="Content Placeholder 4"/>
          <p:cNvSpPr>
            <a:spLocks noGrp="1"/>
          </p:cNvSpPr>
          <p:nvPr>
            <p:ph idx="1"/>
          </p:nvPr>
        </p:nvSpPr>
        <p:spPr/>
        <p:txBody>
          <a:bodyPr>
            <a:normAutofit/>
          </a:bodyPr>
          <a:lstStyle/>
          <a:p>
            <a:pPr>
              <a:buClr>
                <a:schemeClr val="tx1"/>
              </a:buClr>
              <a:buFont typeface="Wingdings" panose="05000000000000000000" pitchFamily="2" charset="2"/>
              <a:buChar char="Ø"/>
            </a:pPr>
            <a:r>
              <a:rPr lang="en-IN" sz="2400" dirty="0" smtClean="0">
                <a:solidFill>
                  <a:schemeClr val="accent2"/>
                </a:solidFill>
                <a:latin typeface="Times New Roman" panose="02020603050405020304" pitchFamily="18" charset="0"/>
                <a:cs typeface="Times New Roman" panose="02020603050405020304" pitchFamily="18" charset="0"/>
              </a:rPr>
              <a:t>stage-2(male 12y, female 8.1y) </a:t>
            </a:r>
            <a:r>
              <a:rPr lang="en-IN" sz="2400" dirty="0" smtClean="0">
                <a:latin typeface="Times New Roman" panose="02020603050405020304" pitchFamily="18" charset="0"/>
                <a:cs typeface="Times New Roman" panose="02020603050405020304" pitchFamily="18" charset="0"/>
              </a:rPr>
              <a:t>– epiphysis = diaphysis, occurs prior to the beginning of the pubertal growth spurt.</a:t>
            </a:r>
            <a:endParaRPr lang="en-IN" sz="2400" dirty="0" smtClean="0">
              <a:latin typeface="Times New Roman" panose="02020603050405020304" pitchFamily="18" charset="0"/>
              <a:cs typeface="Times New Roman" panose="02020603050405020304" pitchFamily="18" charset="0"/>
            </a:endParaRPr>
          </a:p>
          <a:p>
            <a:pPr>
              <a:buClr>
                <a:schemeClr val="tx1"/>
              </a:buClr>
              <a:buFont typeface="Wingdings" panose="05000000000000000000" pitchFamily="2" charset="2"/>
              <a:buChar char="Ø"/>
            </a:pPr>
            <a:r>
              <a:rPr lang="en-IN" sz="2400" dirty="0" smtClean="0">
                <a:solidFill>
                  <a:schemeClr val="accent2"/>
                </a:solidFill>
                <a:latin typeface="Times New Roman" panose="02020603050405020304" pitchFamily="18" charset="0"/>
                <a:cs typeface="Times New Roman" panose="02020603050405020304" pitchFamily="18" charset="0"/>
              </a:rPr>
              <a:t>Stage -3(male 12.6y, female 9.6y) –</a:t>
            </a:r>
            <a:r>
              <a:rPr lang="en-IN" sz="2400" dirty="0" smtClean="0">
                <a:latin typeface="Times New Roman" panose="02020603050405020304" pitchFamily="18" charset="0"/>
                <a:cs typeface="Times New Roman" panose="02020603050405020304" pitchFamily="18" charset="0"/>
              </a:rPr>
              <a:t> characterized by three areas of ossification:</a:t>
            </a:r>
            <a:endParaRPr lang="en-IN" sz="2400" dirty="0" smtClean="0">
              <a:latin typeface="Times New Roman" panose="02020603050405020304" pitchFamily="18" charset="0"/>
              <a:cs typeface="Times New Roman" panose="02020603050405020304" pitchFamily="18" charset="0"/>
            </a:endParaRPr>
          </a:p>
          <a:p>
            <a:pPr>
              <a:buClr>
                <a:schemeClr val="tx1"/>
              </a:buClr>
              <a:buFont typeface="Wingdings" panose="05000000000000000000" pitchFamily="2" charset="2"/>
              <a:buChar char="v"/>
            </a:pPr>
            <a:r>
              <a:rPr lang="en-IN" sz="2400" dirty="0">
                <a:latin typeface="Times New Roman" panose="02020603050405020304" pitchFamily="18" charset="0"/>
                <a:cs typeface="Times New Roman" panose="02020603050405020304" pitchFamily="18" charset="0"/>
              </a:rPr>
              <a:t> </a:t>
            </a:r>
            <a:r>
              <a:rPr lang="en-IN" sz="2400" dirty="0" smtClean="0">
                <a:latin typeface="Times New Roman" panose="02020603050405020304" pitchFamily="18" charset="0"/>
                <a:cs typeface="Times New Roman" panose="02020603050405020304" pitchFamily="18" charset="0"/>
              </a:rPr>
              <a:t>  ossification of hamate, pisiform and epiphysis and diaphysis of radius are equal.</a:t>
            </a:r>
            <a:endParaRPr lang="en-IN" sz="2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26351" y="3602182"/>
            <a:ext cx="3854527" cy="2867700"/>
          </a:xfrm>
          <a:prstGeom prst="rect">
            <a:avLst/>
          </a:prstGeom>
        </p:spPr>
      </p:pic>
      <p:sp>
        <p:nvSpPr>
          <p:cNvPr id="7" name="Text Placeholder 6"/>
          <p:cNvSpPr>
            <a:spLocks noGrp="1"/>
          </p:cNvSpPr>
          <p:nvPr>
            <p:ph type="body" sz="half" idx="2"/>
          </p:nvPr>
        </p:nvSpPr>
        <p:spPr>
          <a:xfrm>
            <a:off x="326352" y="3602182"/>
            <a:ext cx="3854528" cy="2867700"/>
          </a:xfrm>
        </p:spPr>
        <p:txBody>
          <a:bodyPr/>
          <a:lstStyle/>
          <a:p>
            <a:endParaRPr lang="en-I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stretch>
            <a:fillRect/>
          </a:stretch>
        </p:blipFill>
        <p:spPr>
          <a:xfrm>
            <a:off x="344825" y="233221"/>
            <a:ext cx="3854527" cy="2399141"/>
          </a:xfrm>
          <a:prstGeom prst="rect">
            <a:avLst/>
          </a:prstGeom>
        </p:spPr>
      </p:pic>
      <p:sp>
        <p:nvSpPr>
          <p:cNvPr id="2" name="Title 1"/>
          <p:cNvSpPr>
            <a:spLocks noGrp="1"/>
          </p:cNvSpPr>
          <p:nvPr>
            <p:ph type="title"/>
          </p:nvPr>
        </p:nvSpPr>
        <p:spPr>
          <a:xfrm>
            <a:off x="344825" y="233222"/>
            <a:ext cx="3854528" cy="2399141"/>
          </a:xfrm>
        </p:spPr>
        <p:txBody>
          <a:bodyPr/>
          <a:lstStyle/>
          <a:p>
            <a:endParaRPr lang="en-IN" dirty="0"/>
          </a:p>
        </p:txBody>
      </p:sp>
      <p:sp>
        <p:nvSpPr>
          <p:cNvPr id="3" name="Content Placeholder 2"/>
          <p:cNvSpPr>
            <a:spLocks noGrp="1"/>
          </p:cNvSpPr>
          <p:nvPr>
            <p:ph idx="1"/>
          </p:nvPr>
        </p:nvSpPr>
        <p:spPr>
          <a:xfrm>
            <a:off x="4760461" y="514924"/>
            <a:ext cx="6240048" cy="5526437"/>
          </a:xfrm>
        </p:spPr>
        <p:txBody>
          <a:bodyPr>
            <a:normAutofit/>
          </a:bodyPr>
          <a:lstStyle/>
          <a:p>
            <a:pPr>
              <a:buClrTx/>
              <a:buFont typeface="Wingdings" panose="05000000000000000000" pitchFamily="2" charset="2"/>
              <a:buChar char="Ø"/>
            </a:pPr>
            <a:r>
              <a:rPr lang="en-IN" sz="2400" dirty="0" smtClean="0">
                <a:solidFill>
                  <a:schemeClr val="accent2"/>
                </a:solidFill>
                <a:latin typeface="Times New Roman" panose="02020603050405020304" pitchFamily="18" charset="0"/>
                <a:cs typeface="Times New Roman" panose="02020603050405020304" pitchFamily="18" charset="0"/>
              </a:rPr>
              <a:t>Stage – 4(male 13y, female 10.6y) </a:t>
            </a:r>
            <a:r>
              <a:rPr lang="en-IN" sz="2400" dirty="0" smtClean="0">
                <a:latin typeface="Times New Roman" panose="02020603050405020304" pitchFamily="18" charset="0"/>
                <a:cs typeface="Times New Roman" panose="02020603050405020304" pitchFamily="18" charset="0"/>
              </a:rPr>
              <a:t>– marks the beginning of pubertal growth spurt. </a:t>
            </a:r>
            <a:endParaRPr lang="en-IN" sz="2400" dirty="0" smtClean="0">
              <a:latin typeface="Times New Roman" panose="02020603050405020304" pitchFamily="18" charset="0"/>
              <a:cs typeface="Times New Roman" panose="02020603050405020304" pitchFamily="18" charset="0"/>
            </a:endParaRPr>
          </a:p>
          <a:p>
            <a:pPr marL="514350" indent="-514350">
              <a:buClrTx/>
              <a:buFont typeface="+mj-lt"/>
              <a:buAutoNum type="romanUcPeriod"/>
            </a:pPr>
            <a:r>
              <a:rPr lang="en-IN" sz="2400" dirty="0" smtClean="0">
                <a:latin typeface="Times New Roman" panose="02020603050405020304" pitchFamily="18" charset="0"/>
                <a:cs typeface="Times New Roman" panose="02020603050405020304" pitchFamily="18" charset="0"/>
              </a:rPr>
              <a:t>Initial mineralization of ulnar sesamoid </a:t>
            </a:r>
            <a:endParaRPr lang="en-IN" sz="2400" dirty="0" smtClean="0">
              <a:latin typeface="Times New Roman" panose="02020603050405020304" pitchFamily="18" charset="0"/>
              <a:cs typeface="Times New Roman" panose="02020603050405020304" pitchFamily="18" charset="0"/>
            </a:endParaRPr>
          </a:p>
          <a:p>
            <a:pPr marL="514350" indent="-514350">
              <a:buClrTx/>
              <a:buFont typeface="+mj-lt"/>
              <a:buAutoNum type="romanUcPeriod"/>
            </a:pPr>
            <a:r>
              <a:rPr lang="en-IN" sz="2400" dirty="0" smtClean="0">
                <a:latin typeface="Times New Roman" panose="02020603050405020304" pitchFamily="18" charset="0"/>
                <a:cs typeface="Times New Roman" panose="02020603050405020304" pitchFamily="18" charset="0"/>
              </a:rPr>
              <a:t>Increased ossification of </a:t>
            </a:r>
            <a:r>
              <a:rPr lang="en-IN" sz="2400" dirty="0" err="1" smtClean="0">
                <a:latin typeface="Times New Roman" panose="02020603050405020304" pitchFamily="18" charset="0"/>
                <a:cs typeface="Times New Roman" panose="02020603050405020304" pitchFamily="18" charset="0"/>
              </a:rPr>
              <a:t>hamular</a:t>
            </a:r>
            <a:r>
              <a:rPr lang="en-IN" sz="2400" dirty="0" smtClean="0">
                <a:latin typeface="Times New Roman" panose="02020603050405020304" pitchFamily="18" charset="0"/>
                <a:cs typeface="Times New Roman" panose="02020603050405020304" pitchFamily="18" charset="0"/>
              </a:rPr>
              <a:t> process.</a:t>
            </a:r>
            <a:endParaRPr lang="en-IN" sz="2400" dirty="0" smtClean="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Ø"/>
            </a:pPr>
            <a:r>
              <a:rPr lang="en-IN" sz="2400" dirty="0" smtClean="0">
                <a:solidFill>
                  <a:schemeClr val="accent2"/>
                </a:solidFill>
                <a:latin typeface="Times New Roman" panose="02020603050405020304" pitchFamily="18" charset="0"/>
                <a:cs typeface="Times New Roman" panose="02020603050405020304" pitchFamily="18" charset="0"/>
              </a:rPr>
              <a:t>Stage -5(male 14y, female 11y)</a:t>
            </a:r>
            <a:endParaRPr lang="en-IN" sz="2400" dirty="0" smtClean="0">
              <a:solidFill>
                <a:schemeClr val="accent2"/>
              </a:solidFill>
              <a:latin typeface="Times New Roman" panose="02020603050405020304" pitchFamily="18" charset="0"/>
              <a:cs typeface="Times New Roman" panose="02020603050405020304" pitchFamily="18" charset="0"/>
            </a:endParaRPr>
          </a:p>
          <a:p>
            <a:pPr marL="514350" indent="-514350">
              <a:buClrTx/>
              <a:buFont typeface="+mj-lt"/>
              <a:buAutoNum type="romanUcPeriod"/>
            </a:pPr>
            <a:r>
              <a:rPr lang="en-IN" sz="2400" dirty="0" smtClean="0">
                <a:latin typeface="Times New Roman" panose="02020603050405020304" pitchFamily="18" charset="0"/>
                <a:cs typeface="Times New Roman" panose="02020603050405020304" pitchFamily="18" charset="0"/>
              </a:rPr>
              <a:t>Occurs at the peak of pubertal growth spurt</a:t>
            </a:r>
            <a:endParaRPr lang="en-IN" sz="2400" dirty="0" smtClean="0">
              <a:latin typeface="Times New Roman" panose="02020603050405020304" pitchFamily="18" charset="0"/>
              <a:cs typeface="Times New Roman" panose="02020603050405020304" pitchFamily="18" charset="0"/>
            </a:endParaRPr>
          </a:p>
          <a:p>
            <a:pPr marL="514350" indent="-514350">
              <a:buClrTx/>
              <a:buFont typeface="+mj-lt"/>
              <a:buAutoNum type="romanUcPeriod"/>
            </a:pPr>
            <a:r>
              <a:rPr lang="en-IN" sz="2400" dirty="0" smtClean="0">
                <a:latin typeface="Times New Roman" panose="02020603050405020304" pitchFamily="18" charset="0"/>
                <a:cs typeface="Times New Roman" panose="02020603050405020304" pitchFamily="18" charset="0"/>
              </a:rPr>
              <a:t>Capping of diaphysis by the epiphysis seen in; MP3, PP of thumb and radius.</a:t>
            </a:r>
            <a:endParaRPr lang="en-IN" sz="2400" dirty="0" smtClean="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Ø"/>
            </a:pPr>
            <a:endParaRPr lang="en-IN" sz="2400" dirty="0" smtClean="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Ø"/>
            </a:pPr>
            <a:endParaRPr lang="en-IN" sz="2400" dirty="0" smtClean="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15516" y="3075709"/>
            <a:ext cx="3854528" cy="2802279"/>
          </a:xfrm>
          <a:prstGeom prst="rect">
            <a:avLst/>
          </a:prstGeom>
        </p:spPr>
      </p:pic>
      <p:sp>
        <p:nvSpPr>
          <p:cNvPr id="4" name="Text Placeholder 3"/>
          <p:cNvSpPr>
            <a:spLocks noGrp="1"/>
          </p:cNvSpPr>
          <p:nvPr>
            <p:ph type="body" sz="half" idx="2"/>
          </p:nvPr>
        </p:nvSpPr>
        <p:spPr>
          <a:xfrm>
            <a:off x="215516" y="3075710"/>
            <a:ext cx="3854528" cy="2802278"/>
          </a:xfrm>
        </p:spPr>
        <p:txBody>
          <a:bodyPr/>
          <a:lstStyle/>
          <a:p>
            <a:endParaRPr lang="en-I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stretch>
            <a:fillRect/>
          </a:stretch>
        </p:blipFill>
        <p:spPr>
          <a:xfrm>
            <a:off x="280170" y="233222"/>
            <a:ext cx="3854528" cy="1909614"/>
          </a:xfrm>
          <a:prstGeom prst="rect">
            <a:avLst/>
          </a:prstGeom>
        </p:spPr>
      </p:pic>
      <p:sp>
        <p:nvSpPr>
          <p:cNvPr id="2" name="Title 1"/>
          <p:cNvSpPr>
            <a:spLocks noGrp="1"/>
          </p:cNvSpPr>
          <p:nvPr>
            <p:ph type="title"/>
          </p:nvPr>
        </p:nvSpPr>
        <p:spPr>
          <a:xfrm>
            <a:off x="280170" y="233222"/>
            <a:ext cx="3854528" cy="1909614"/>
          </a:xfrm>
        </p:spPr>
        <p:txBody>
          <a:bodyPr/>
          <a:lstStyle/>
          <a:p>
            <a:endParaRPr lang="en-IN" dirty="0"/>
          </a:p>
        </p:txBody>
      </p:sp>
      <p:sp>
        <p:nvSpPr>
          <p:cNvPr id="3" name="Content Placeholder 2"/>
          <p:cNvSpPr>
            <a:spLocks noGrp="1"/>
          </p:cNvSpPr>
          <p:nvPr>
            <p:ph idx="1"/>
          </p:nvPr>
        </p:nvSpPr>
        <p:spPr>
          <a:xfrm>
            <a:off x="4760461" y="514924"/>
            <a:ext cx="7043612" cy="5526437"/>
          </a:xfrm>
        </p:spPr>
        <p:txBody>
          <a:bodyPr>
            <a:normAutofit/>
          </a:bodyPr>
          <a:lstStyle/>
          <a:p>
            <a:pPr>
              <a:buClrTx/>
              <a:buFont typeface="Wingdings" panose="05000000000000000000" pitchFamily="2" charset="2"/>
              <a:buChar char="Ø"/>
            </a:pPr>
            <a:r>
              <a:rPr lang="en-IN" sz="2400" dirty="0" smtClean="0">
                <a:solidFill>
                  <a:schemeClr val="accent2"/>
                </a:solidFill>
                <a:latin typeface="Times New Roman" panose="02020603050405020304" pitchFamily="18" charset="0"/>
                <a:cs typeface="Times New Roman" panose="02020603050405020304" pitchFamily="18" charset="0"/>
              </a:rPr>
              <a:t>Stage-6 (male 15y, female 13y) –</a:t>
            </a:r>
            <a:endParaRPr lang="en-IN" sz="2400" dirty="0" smtClean="0">
              <a:solidFill>
                <a:schemeClr val="accent2"/>
              </a:solidFill>
              <a:latin typeface="Times New Roman" panose="02020603050405020304" pitchFamily="18" charset="0"/>
              <a:cs typeface="Times New Roman" panose="02020603050405020304" pitchFamily="18" charset="0"/>
            </a:endParaRPr>
          </a:p>
          <a:p>
            <a:pPr marL="514350" indent="-514350">
              <a:buClrTx/>
              <a:buFont typeface="+mj-lt"/>
              <a:buAutoNum type="romanUcPeriod"/>
            </a:pPr>
            <a:r>
              <a:rPr lang="en-IN" sz="2400" dirty="0" smtClean="0">
                <a:latin typeface="Times New Roman" panose="02020603050405020304" pitchFamily="18" charset="0"/>
                <a:cs typeface="Times New Roman" panose="02020603050405020304" pitchFamily="18" charset="0"/>
              </a:rPr>
              <a:t>Union of epiphysis and diaphysis of DP of middle finger.</a:t>
            </a:r>
            <a:endParaRPr lang="en-IN" sz="2400" dirty="0" smtClean="0">
              <a:latin typeface="Times New Roman" panose="02020603050405020304" pitchFamily="18" charset="0"/>
              <a:cs typeface="Times New Roman" panose="02020603050405020304" pitchFamily="18" charset="0"/>
            </a:endParaRPr>
          </a:p>
          <a:p>
            <a:pPr marL="514350" indent="-514350">
              <a:buClrTx/>
              <a:buFont typeface="+mj-lt"/>
              <a:buAutoNum type="romanUcPeriod"/>
            </a:pPr>
            <a:r>
              <a:rPr lang="en-IN" sz="2400" dirty="0" smtClean="0">
                <a:latin typeface="Times New Roman" panose="02020603050405020304" pitchFamily="18" charset="0"/>
                <a:cs typeface="Times New Roman" panose="02020603050405020304" pitchFamily="18" charset="0"/>
              </a:rPr>
              <a:t>Signifies the end of pubertal growth spurt.</a:t>
            </a:r>
            <a:endParaRPr lang="en-IN" sz="2400" dirty="0" smtClean="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Ø"/>
            </a:pPr>
            <a:r>
              <a:rPr lang="en-IN" sz="2400" dirty="0" smtClean="0">
                <a:solidFill>
                  <a:schemeClr val="accent2"/>
                </a:solidFill>
                <a:latin typeface="Times New Roman" panose="02020603050405020304" pitchFamily="18" charset="0"/>
                <a:cs typeface="Times New Roman" panose="02020603050405020304" pitchFamily="18" charset="0"/>
              </a:rPr>
              <a:t>Stage –7 (male 15.9y, female 13.3y) –</a:t>
            </a:r>
            <a:endParaRPr lang="en-IN" sz="2400" dirty="0" smtClean="0">
              <a:solidFill>
                <a:schemeClr val="accent2"/>
              </a:solidFill>
              <a:latin typeface="Times New Roman" panose="02020603050405020304" pitchFamily="18" charset="0"/>
              <a:cs typeface="Times New Roman" panose="02020603050405020304" pitchFamily="18" charset="0"/>
            </a:endParaRPr>
          </a:p>
          <a:p>
            <a:pPr marL="514350" indent="-514350">
              <a:buClrTx/>
              <a:buFont typeface="+mj-lt"/>
              <a:buAutoNum type="romanUcPeriod"/>
            </a:pPr>
            <a:r>
              <a:rPr lang="en-IN" sz="2400" dirty="0" smtClean="0">
                <a:latin typeface="Times New Roman" panose="02020603050405020304" pitchFamily="18" charset="0"/>
                <a:cs typeface="Times New Roman" panose="02020603050405020304" pitchFamily="18" charset="0"/>
              </a:rPr>
              <a:t>Union of epiphysis and diaphysis of PP of the little finger.</a:t>
            </a:r>
            <a:endParaRPr lang="en-IN" sz="2400" dirty="0" smtClean="0">
              <a:latin typeface="Times New Roman" panose="02020603050405020304" pitchFamily="18" charset="0"/>
              <a:cs typeface="Times New Roman" panose="02020603050405020304" pitchFamily="18" charset="0"/>
            </a:endParaRPr>
          </a:p>
          <a:p>
            <a:pPr marL="514350" indent="-514350">
              <a:buClrTx/>
              <a:buFont typeface="+mj-lt"/>
              <a:buAutoNum type="romanUcPeriod"/>
            </a:pPr>
            <a:r>
              <a:rPr lang="en-IN" sz="2400" dirty="0" smtClean="0">
                <a:latin typeface="Times New Roman" panose="02020603050405020304" pitchFamily="18" charset="0"/>
                <a:cs typeface="Times New Roman" panose="02020603050405020304" pitchFamily="18" charset="0"/>
              </a:rPr>
              <a:t>Seen after a year of growth spurt.</a:t>
            </a:r>
            <a:endParaRPr lang="en-IN" sz="2400" dirty="0" smtClean="0">
              <a:latin typeface="Times New Roman" panose="02020603050405020304" pitchFamily="18" charset="0"/>
              <a:cs typeface="Times New Roman" panose="02020603050405020304" pitchFamily="18" charset="0"/>
            </a:endParaRPr>
          </a:p>
          <a:p>
            <a:pPr marL="0" indent="0">
              <a:buClrTx/>
              <a:buNone/>
            </a:pPr>
            <a:endParaRPr lang="en-IN" sz="24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80170" y="2934089"/>
            <a:ext cx="3854527" cy="2584448"/>
          </a:xfrm>
          <a:prstGeom prst="rect">
            <a:avLst/>
          </a:prstGeom>
        </p:spPr>
      </p:pic>
      <p:sp>
        <p:nvSpPr>
          <p:cNvPr id="4" name="Text Placeholder 3"/>
          <p:cNvSpPr>
            <a:spLocks noGrp="1"/>
          </p:cNvSpPr>
          <p:nvPr>
            <p:ph type="body" sz="half" idx="2"/>
          </p:nvPr>
        </p:nvSpPr>
        <p:spPr>
          <a:xfrm>
            <a:off x="280170" y="2934088"/>
            <a:ext cx="3854528" cy="2584449"/>
          </a:xfrm>
        </p:spPr>
        <p:txBody>
          <a:bodyPr/>
          <a:lstStyle/>
          <a:p>
            <a:endParaRPr lang="en-IN"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stretch>
            <a:fillRect/>
          </a:stretch>
        </p:blipFill>
        <p:spPr>
          <a:xfrm>
            <a:off x="233988" y="260931"/>
            <a:ext cx="3854528" cy="1881904"/>
          </a:xfrm>
          <a:prstGeom prst="rect">
            <a:avLst/>
          </a:prstGeom>
        </p:spPr>
      </p:pic>
      <p:sp>
        <p:nvSpPr>
          <p:cNvPr id="2" name="Title 1"/>
          <p:cNvSpPr>
            <a:spLocks noGrp="1"/>
          </p:cNvSpPr>
          <p:nvPr>
            <p:ph type="title"/>
          </p:nvPr>
        </p:nvSpPr>
        <p:spPr>
          <a:xfrm>
            <a:off x="233988" y="260930"/>
            <a:ext cx="3854528" cy="1881905"/>
          </a:xfrm>
        </p:spPr>
        <p:txBody>
          <a:bodyPr/>
          <a:lstStyle/>
          <a:p>
            <a:endParaRPr lang="en-IN" dirty="0"/>
          </a:p>
        </p:txBody>
      </p:sp>
      <p:sp>
        <p:nvSpPr>
          <p:cNvPr id="3" name="Content Placeholder 2"/>
          <p:cNvSpPr>
            <a:spLocks noGrp="1"/>
          </p:cNvSpPr>
          <p:nvPr>
            <p:ph idx="1"/>
          </p:nvPr>
        </p:nvSpPr>
        <p:spPr/>
        <p:txBody>
          <a:bodyPr>
            <a:normAutofit/>
          </a:bodyPr>
          <a:lstStyle/>
          <a:p>
            <a:pPr>
              <a:buClrTx/>
              <a:buFont typeface="Wingdings" panose="05000000000000000000" pitchFamily="2" charset="2"/>
              <a:buChar char="Ø"/>
            </a:pPr>
            <a:r>
              <a:rPr lang="en-IN" sz="2400" dirty="0" smtClean="0">
                <a:solidFill>
                  <a:schemeClr val="accent2"/>
                </a:solidFill>
                <a:latin typeface="Times New Roman" panose="02020603050405020304" pitchFamily="18" charset="0"/>
                <a:cs typeface="Times New Roman" panose="02020603050405020304" pitchFamily="18" charset="0"/>
              </a:rPr>
              <a:t>Stage – 8(male15.9y, female 13.9y)</a:t>
            </a:r>
            <a:endParaRPr lang="en-IN" sz="2400" dirty="0" smtClean="0">
              <a:solidFill>
                <a:schemeClr val="accent2"/>
              </a:solidFill>
              <a:latin typeface="Times New Roman" panose="02020603050405020304" pitchFamily="18" charset="0"/>
              <a:cs typeface="Times New Roman" panose="02020603050405020304" pitchFamily="18" charset="0"/>
            </a:endParaRPr>
          </a:p>
          <a:p>
            <a:pPr marL="514350" indent="-514350">
              <a:buClrTx/>
              <a:buFont typeface="+mj-lt"/>
              <a:buAutoNum type="romanUcPeriod"/>
            </a:pPr>
            <a:r>
              <a:rPr lang="en-IN" sz="2400" dirty="0" smtClean="0">
                <a:latin typeface="Times New Roman" panose="02020603050405020304" pitchFamily="18" charset="0"/>
                <a:cs typeface="Times New Roman" panose="02020603050405020304" pitchFamily="18" charset="0"/>
              </a:rPr>
              <a:t>Fusion between epiphysis and diaphysis of MP3. </a:t>
            </a:r>
            <a:endParaRPr lang="en-IN" sz="2400" dirty="0" smtClean="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Ø"/>
            </a:pPr>
            <a:r>
              <a:rPr lang="en-IN" sz="2400" dirty="0" smtClean="0">
                <a:solidFill>
                  <a:schemeClr val="accent2"/>
                </a:solidFill>
                <a:latin typeface="Times New Roman" panose="02020603050405020304" pitchFamily="18" charset="0"/>
                <a:cs typeface="Times New Roman" panose="02020603050405020304" pitchFamily="18" charset="0"/>
              </a:rPr>
              <a:t>Stage – 9(male 18.5y, female 16y)</a:t>
            </a:r>
            <a:endParaRPr lang="en-IN" sz="2400" dirty="0" smtClean="0">
              <a:solidFill>
                <a:schemeClr val="accent2"/>
              </a:solidFill>
              <a:latin typeface="Times New Roman" panose="02020603050405020304" pitchFamily="18" charset="0"/>
              <a:cs typeface="Times New Roman" panose="02020603050405020304" pitchFamily="18" charset="0"/>
            </a:endParaRPr>
          </a:p>
          <a:p>
            <a:pPr marL="514350" indent="-514350">
              <a:buClrTx/>
              <a:buFont typeface="+mj-lt"/>
              <a:buAutoNum type="romanUcPeriod"/>
            </a:pPr>
            <a:r>
              <a:rPr lang="en-IN" sz="2400" dirty="0" smtClean="0">
                <a:latin typeface="Times New Roman" panose="02020603050405020304" pitchFamily="18" charset="0"/>
                <a:cs typeface="Times New Roman" panose="02020603050405020304" pitchFamily="18" charset="0"/>
              </a:rPr>
              <a:t>Fusion of diaphysis and epiphysis at radius.</a:t>
            </a:r>
            <a:endParaRPr lang="en-IN" sz="2400" dirty="0" smtClean="0">
              <a:latin typeface="Times New Roman" panose="02020603050405020304" pitchFamily="18" charset="0"/>
              <a:cs typeface="Times New Roman" panose="02020603050405020304" pitchFamily="18" charset="0"/>
            </a:endParaRPr>
          </a:p>
          <a:p>
            <a:pPr marL="514350" indent="-514350">
              <a:buClrTx/>
              <a:buFont typeface="+mj-lt"/>
              <a:buAutoNum type="romanUcPeriod"/>
            </a:pPr>
            <a:r>
              <a:rPr lang="en-IN" sz="2400" dirty="0" smtClean="0">
                <a:latin typeface="Times New Roman" panose="02020603050405020304" pitchFamily="18" charset="0"/>
                <a:cs typeface="Times New Roman" panose="02020603050405020304" pitchFamily="18" charset="0"/>
              </a:rPr>
              <a:t>Signifies the end of skeletal growth.</a:t>
            </a:r>
            <a:endParaRPr lang="en-IN" sz="2400" dirty="0" smtClean="0">
              <a:latin typeface="Times New Roman" panose="02020603050405020304" pitchFamily="18" charset="0"/>
              <a:cs typeface="Times New Roman" panose="02020603050405020304" pitchFamily="18" charset="0"/>
            </a:endParaRPr>
          </a:p>
          <a:p>
            <a:pPr marL="514350" indent="-514350">
              <a:buClrTx/>
              <a:buFont typeface="+mj-lt"/>
              <a:buAutoNum type="romanUcPeriod"/>
            </a:pPr>
            <a:endParaRPr lang="en-IN" sz="2400" dirty="0" smtClean="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354061" y="2786306"/>
            <a:ext cx="3854527" cy="2584449"/>
          </a:xfrm>
          <a:prstGeom prst="rect">
            <a:avLst/>
          </a:prstGeom>
        </p:spPr>
      </p:pic>
      <p:sp>
        <p:nvSpPr>
          <p:cNvPr id="4" name="Text Placeholder 3"/>
          <p:cNvSpPr>
            <a:spLocks noGrp="1"/>
          </p:cNvSpPr>
          <p:nvPr>
            <p:ph type="body" sz="half" idx="2"/>
          </p:nvPr>
        </p:nvSpPr>
        <p:spPr>
          <a:xfrm>
            <a:off x="354061" y="2786306"/>
            <a:ext cx="3854528" cy="2584449"/>
          </a:xfrm>
        </p:spPr>
        <p:txBody>
          <a:bodyPr/>
          <a:lstStyle/>
          <a:p>
            <a:endParaRPr lang="en-IN"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2800" dirty="0" smtClean="0">
                <a:solidFill>
                  <a:schemeClr val="accent2"/>
                </a:solidFill>
                <a:latin typeface="Times New Roman" panose="02020603050405020304" pitchFamily="18" charset="0"/>
                <a:cs typeface="Times New Roman" panose="02020603050405020304" pitchFamily="18" charset="0"/>
              </a:rPr>
              <a:t>FISHMAN’S SKELETAL MATURITY INDICATORS</a:t>
            </a:r>
            <a:endParaRPr lang="en-IN" sz="2800" dirty="0">
              <a:solidFill>
                <a:schemeClr val="accent2"/>
              </a:solidFill>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677334" y="2160589"/>
            <a:ext cx="8919248" cy="4249447"/>
          </a:xfrm>
        </p:spPr>
        <p:txBody>
          <a:bodyPr>
            <a:normAutofit/>
          </a:bodyPr>
          <a:lstStyle/>
          <a:p>
            <a:pPr>
              <a:buClrTx/>
              <a:buFont typeface="Wingdings" panose="05000000000000000000" pitchFamily="2" charset="2"/>
              <a:buChar char="Ø"/>
            </a:pPr>
            <a:r>
              <a:rPr lang="en-IN" sz="2400" dirty="0" smtClean="0">
                <a:solidFill>
                  <a:schemeClr val="accent2"/>
                </a:solidFill>
                <a:latin typeface="Times New Roman" panose="02020603050405020304" pitchFamily="18" charset="0"/>
                <a:cs typeface="Times New Roman" panose="02020603050405020304" pitchFamily="18" charset="0"/>
              </a:rPr>
              <a:t>Leonard S. Fishman in 1982 </a:t>
            </a:r>
            <a:r>
              <a:rPr lang="en-IN" sz="2400" dirty="0" smtClean="0">
                <a:latin typeface="Times New Roman" panose="02020603050405020304" pitchFamily="18" charset="0"/>
                <a:cs typeface="Times New Roman" panose="02020603050405020304" pitchFamily="18" charset="0"/>
              </a:rPr>
              <a:t>proposed a system for evaluation of skeletal maturation.</a:t>
            </a:r>
            <a:endParaRPr lang="en-IN" sz="2400" dirty="0" smtClean="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Ø"/>
            </a:pPr>
            <a:r>
              <a:rPr lang="en-IN" sz="2400" dirty="0" smtClean="0">
                <a:latin typeface="Times New Roman" panose="02020603050405020304" pitchFamily="18" charset="0"/>
                <a:cs typeface="Times New Roman" panose="02020603050405020304" pitchFamily="18" charset="0"/>
              </a:rPr>
              <a:t>It uses anatomical sites located on thumb, third finger, fifth finger, and radius.</a:t>
            </a:r>
            <a:endParaRPr lang="en-IN" sz="2400" dirty="0" smtClean="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Ø"/>
            </a:pPr>
            <a:r>
              <a:rPr lang="en-IN" sz="2400" dirty="0" smtClean="0">
                <a:latin typeface="Times New Roman" panose="02020603050405020304" pitchFamily="18" charset="0"/>
                <a:cs typeface="Times New Roman" panose="02020603050405020304" pitchFamily="18" charset="0"/>
              </a:rPr>
              <a:t>Uses four stages of bone maturation –</a:t>
            </a:r>
            <a:endParaRPr lang="en-IN" sz="2400" dirty="0" smtClean="0">
              <a:latin typeface="Times New Roman" panose="02020603050405020304" pitchFamily="18" charset="0"/>
              <a:cs typeface="Times New Roman" panose="02020603050405020304" pitchFamily="18" charset="0"/>
            </a:endParaRPr>
          </a:p>
          <a:p>
            <a:pPr marL="514350" indent="-514350">
              <a:buClrTx/>
              <a:buFont typeface="+mj-lt"/>
              <a:buAutoNum type="romanUcPeriod"/>
            </a:pPr>
            <a:r>
              <a:rPr lang="en-IN" sz="2400" dirty="0" smtClean="0">
                <a:latin typeface="Times New Roman" panose="02020603050405020304" pitchFamily="18" charset="0"/>
                <a:cs typeface="Times New Roman" panose="02020603050405020304" pitchFamily="18" charset="0"/>
              </a:rPr>
              <a:t> epiphysis equal in width to diaphysis</a:t>
            </a:r>
            <a:endParaRPr lang="en-IN" sz="2400" dirty="0" smtClean="0">
              <a:latin typeface="Times New Roman" panose="02020603050405020304" pitchFamily="18" charset="0"/>
              <a:cs typeface="Times New Roman" panose="02020603050405020304" pitchFamily="18" charset="0"/>
            </a:endParaRPr>
          </a:p>
          <a:p>
            <a:pPr marL="514350" indent="-514350">
              <a:buClrTx/>
              <a:buFont typeface="+mj-lt"/>
              <a:buAutoNum type="romanUcPeriod"/>
            </a:pPr>
            <a:r>
              <a:rPr lang="en-IN" sz="2400" dirty="0" smtClean="0">
                <a:latin typeface="Times New Roman" panose="02020603050405020304" pitchFamily="18" charset="0"/>
                <a:cs typeface="Times New Roman" panose="02020603050405020304" pitchFamily="18" charset="0"/>
              </a:rPr>
              <a:t>Appearance of adductor sesamoid of thumb</a:t>
            </a:r>
            <a:endParaRPr lang="en-IN" sz="2400" dirty="0" smtClean="0">
              <a:latin typeface="Times New Roman" panose="02020603050405020304" pitchFamily="18" charset="0"/>
              <a:cs typeface="Times New Roman" panose="02020603050405020304" pitchFamily="18" charset="0"/>
            </a:endParaRPr>
          </a:p>
          <a:p>
            <a:pPr marL="514350" indent="-514350">
              <a:buClrTx/>
              <a:buFont typeface="+mj-lt"/>
              <a:buAutoNum type="romanUcPeriod"/>
            </a:pPr>
            <a:r>
              <a:rPr lang="en-IN" sz="2400" dirty="0" smtClean="0">
                <a:latin typeface="Times New Roman" panose="02020603050405020304" pitchFamily="18" charset="0"/>
                <a:cs typeface="Times New Roman" panose="02020603050405020304" pitchFamily="18" charset="0"/>
              </a:rPr>
              <a:t>Capping of epiphysis</a:t>
            </a:r>
            <a:endParaRPr lang="en-IN" sz="2400" dirty="0" smtClean="0">
              <a:latin typeface="Times New Roman" panose="02020603050405020304" pitchFamily="18" charset="0"/>
              <a:cs typeface="Times New Roman" panose="02020603050405020304" pitchFamily="18" charset="0"/>
            </a:endParaRPr>
          </a:p>
          <a:p>
            <a:pPr marL="514350" indent="-514350">
              <a:buClrTx/>
              <a:buFont typeface="+mj-lt"/>
              <a:buAutoNum type="romanUcPeriod"/>
            </a:pPr>
            <a:r>
              <a:rPr lang="en-IN" sz="2400" dirty="0" smtClean="0">
                <a:latin typeface="Times New Roman" panose="02020603050405020304" pitchFamily="18" charset="0"/>
                <a:cs typeface="Times New Roman" panose="02020603050405020304" pitchFamily="18" charset="0"/>
              </a:rPr>
              <a:t>Fusion of epiphysis</a:t>
            </a:r>
            <a:endParaRPr lang="en-IN" sz="2400" dirty="0" smtClean="0">
              <a:latin typeface="Times New Roman" panose="02020603050405020304" pitchFamily="18" charset="0"/>
              <a:cs typeface="Times New Roman" panose="02020603050405020304" pitchFamily="18" charset="0"/>
            </a:endParaRPr>
          </a:p>
          <a:p>
            <a:pPr marL="514350" indent="-514350">
              <a:buFont typeface="+mj-lt"/>
              <a:buAutoNum type="romanUcPeriod"/>
            </a:pPr>
            <a:endParaRPr lang="en-IN" sz="2400" dirty="0" smtClean="0">
              <a:latin typeface="Times New Roman" panose="02020603050405020304" pitchFamily="18" charset="0"/>
              <a:cs typeface="Times New Roman" panose="02020603050405020304" pitchFamily="18" charset="0"/>
            </a:endParaRPr>
          </a:p>
          <a:p>
            <a:pPr marL="514350" indent="-514350">
              <a:buFont typeface="+mj-lt"/>
              <a:buAutoNum type="romanUcPeriod"/>
            </a:pPr>
            <a:endParaRPr lang="en-IN"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178569" y="157018"/>
            <a:ext cx="4581891" cy="3011055"/>
          </a:xfrm>
          <a:prstGeom prst="rect">
            <a:avLst/>
          </a:prstGeom>
        </p:spPr>
      </p:pic>
      <p:sp>
        <p:nvSpPr>
          <p:cNvPr id="5" name="Content Placeholder 4"/>
          <p:cNvSpPr>
            <a:spLocks noGrp="1"/>
          </p:cNvSpPr>
          <p:nvPr>
            <p:ph idx="1"/>
          </p:nvPr>
        </p:nvSpPr>
        <p:spPr>
          <a:xfrm>
            <a:off x="4760461" y="505688"/>
            <a:ext cx="5787466" cy="1766458"/>
          </a:xfrm>
        </p:spPr>
        <p:txBody>
          <a:bodyPr>
            <a:normAutofit/>
          </a:bodyPr>
          <a:lstStyle/>
          <a:p>
            <a:pPr algn="just">
              <a:buClr>
                <a:schemeClr val="tx1"/>
              </a:buClr>
              <a:buFont typeface="Wingdings" panose="05000000000000000000" pitchFamily="2" charset="2"/>
              <a:buChar char="Ø"/>
            </a:pPr>
            <a:r>
              <a:rPr lang="en-IN" sz="2400" dirty="0" smtClean="0">
                <a:solidFill>
                  <a:schemeClr val="accent2"/>
                </a:solidFill>
                <a:latin typeface="Times New Roman" panose="02020603050405020304" pitchFamily="18" charset="0"/>
                <a:cs typeface="Times New Roman" panose="02020603050405020304" pitchFamily="18" charset="0"/>
              </a:rPr>
              <a:t>S.M.I.1 – PP3 </a:t>
            </a:r>
            <a:endParaRPr lang="en-IN" sz="2400" dirty="0" smtClean="0">
              <a:solidFill>
                <a:schemeClr val="accent2"/>
              </a:solidFill>
              <a:latin typeface="Times New Roman" panose="02020603050405020304" pitchFamily="18" charset="0"/>
              <a:cs typeface="Times New Roman" panose="02020603050405020304" pitchFamily="18" charset="0"/>
            </a:endParaRPr>
          </a:p>
          <a:p>
            <a:pPr algn="just">
              <a:buClr>
                <a:schemeClr val="tx1"/>
              </a:buClr>
              <a:buFont typeface="Arial" panose="020B0604020202020204" pitchFamily="34" charset="0"/>
              <a:buChar char="•"/>
            </a:pPr>
            <a:r>
              <a:rPr lang="en-IN" sz="2400" dirty="0" smtClean="0">
                <a:latin typeface="Times New Roman" panose="02020603050405020304" pitchFamily="18" charset="0"/>
                <a:cs typeface="Times New Roman" panose="02020603050405020304" pitchFamily="18" charset="0"/>
              </a:rPr>
              <a:t>Third finger shows equal width of epiphysis with diaphysis.</a:t>
            </a:r>
            <a:endParaRPr lang="en-IN" sz="2400" dirty="0" smtClean="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78569" y="3516743"/>
            <a:ext cx="4599709" cy="3260436"/>
          </a:xfrm>
          <a:prstGeom prst="rect">
            <a:avLst/>
          </a:prstGeom>
        </p:spPr>
      </p:pic>
      <p:sp>
        <p:nvSpPr>
          <p:cNvPr id="8" name="TextBox 7"/>
          <p:cNvSpPr txBox="1"/>
          <p:nvPr/>
        </p:nvSpPr>
        <p:spPr>
          <a:xfrm>
            <a:off x="4950691" y="3814618"/>
            <a:ext cx="5883564" cy="2215991"/>
          </a:xfrm>
          <a:prstGeom prst="rect">
            <a:avLst/>
          </a:prstGeom>
          <a:noFill/>
        </p:spPr>
        <p:txBody>
          <a:bodyPr wrap="square" rtlCol="0">
            <a:spAutoFit/>
          </a:bodyPr>
          <a:lstStyle/>
          <a:p>
            <a:pPr algn="just">
              <a:buClr>
                <a:schemeClr val="tx1"/>
              </a:buClr>
              <a:buFont typeface="Wingdings" panose="05000000000000000000" pitchFamily="2" charset="2"/>
              <a:buChar char="Ø"/>
            </a:pPr>
            <a:r>
              <a:rPr lang="en-IN" sz="2400" dirty="0">
                <a:solidFill>
                  <a:schemeClr val="accent2"/>
                </a:solidFill>
                <a:latin typeface="Times New Roman" panose="02020603050405020304" pitchFamily="18" charset="0"/>
                <a:cs typeface="Times New Roman" panose="02020603050405020304" pitchFamily="18" charset="0"/>
              </a:rPr>
              <a:t>S.M.I.2- MP3 </a:t>
            </a:r>
            <a:endParaRPr lang="en-IN" sz="2400" dirty="0">
              <a:solidFill>
                <a:schemeClr val="accent2"/>
              </a:solidFill>
              <a:latin typeface="Times New Roman" panose="02020603050405020304" pitchFamily="18" charset="0"/>
              <a:cs typeface="Times New Roman" panose="02020603050405020304" pitchFamily="18" charset="0"/>
            </a:endParaRPr>
          </a:p>
          <a:p>
            <a:pPr algn="just">
              <a:buClr>
                <a:schemeClr val="tx1"/>
              </a:buClr>
              <a:buFont typeface="Arial" panose="020B0604020202020204" pitchFamily="34" charset="0"/>
              <a:buChar char="•"/>
            </a:pPr>
            <a:r>
              <a:rPr lang="en-IN" sz="2400" dirty="0">
                <a:latin typeface="Times New Roman" panose="02020603050405020304" pitchFamily="18" charset="0"/>
                <a:cs typeface="Times New Roman" panose="02020603050405020304" pitchFamily="18" charset="0"/>
              </a:rPr>
              <a:t>Epiphysis width = diaphysis in middle phalanx of third finger.</a:t>
            </a:r>
            <a:endParaRPr lang="en-IN" sz="2400" dirty="0">
              <a:latin typeface="Times New Roman" panose="02020603050405020304" pitchFamily="18" charset="0"/>
              <a:cs typeface="Times New Roman" panose="02020603050405020304" pitchFamily="18" charset="0"/>
            </a:endParaRPr>
          </a:p>
          <a:p>
            <a:pPr algn="just">
              <a:buClr>
                <a:schemeClr val="tx1"/>
              </a:buClr>
              <a:buFont typeface="Arial" panose="020B0604020202020204" pitchFamily="34" charset="0"/>
              <a:buChar char="•"/>
            </a:pPr>
            <a:r>
              <a:rPr lang="en-IN" sz="2400" dirty="0">
                <a:latin typeface="Times New Roman" panose="02020603050405020304" pitchFamily="18" charset="0"/>
                <a:cs typeface="Times New Roman" panose="02020603050405020304" pitchFamily="18" charset="0"/>
              </a:rPr>
              <a:t>Appears during onset of  pubertal growth spurt.</a:t>
            </a:r>
            <a:endParaRPr lang="en-IN" sz="2400" dirty="0">
              <a:latin typeface="Times New Roman" panose="02020603050405020304" pitchFamily="18" charset="0"/>
              <a:cs typeface="Times New Roman" panose="02020603050405020304" pitchFamily="18" charset="0"/>
            </a:endParaRPr>
          </a:p>
          <a:p>
            <a:endParaRPr lang="en-IN"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TextBox 2"/>
          <p:cNvSpPr txBox="1"/>
          <p:nvPr/>
        </p:nvSpPr>
        <p:spPr>
          <a:xfrm>
            <a:off x="6899564" y="2105492"/>
            <a:ext cx="4590472" cy="1477328"/>
          </a:xfrm>
          <a:prstGeom prst="rect">
            <a:avLst/>
          </a:prstGeom>
          <a:noFill/>
        </p:spPr>
        <p:txBody>
          <a:bodyPr wrap="square" rtlCol="0">
            <a:spAutoFit/>
          </a:bodyPr>
          <a:lstStyle/>
          <a:p>
            <a:pPr algn="just">
              <a:buClr>
                <a:schemeClr val="tx1"/>
              </a:buClr>
              <a:buFont typeface="Wingdings" panose="05000000000000000000" pitchFamily="2" charset="2"/>
              <a:buChar char="Ø"/>
            </a:pPr>
            <a:r>
              <a:rPr lang="en-IN" sz="2400" dirty="0">
                <a:solidFill>
                  <a:schemeClr val="accent2"/>
                </a:solidFill>
                <a:latin typeface="Times New Roman" panose="02020603050405020304" pitchFamily="18" charset="0"/>
                <a:cs typeface="Times New Roman" panose="02020603050405020304" pitchFamily="18" charset="0"/>
              </a:rPr>
              <a:t>S.M.I.3 – MP5</a:t>
            </a:r>
            <a:endParaRPr lang="en-IN" sz="2400" dirty="0">
              <a:solidFill>
                <a:schemeClr val="accent2"/>
              </a:solidFill>
              <a:latin typeface="Times New Roman" panose="02020603050405020304" pitchFamily="18" charset="0"/>
              <a:cs typeface="Times New Roman" panose="02020603050405020304" pitchFamily="18" charset="0"/>
            </a:endParaRPr>
          </a:p>
          <a:p>
            <a:pPr algn="just">
              <a:buClr>
                <a:schemeClr val="tx1"/>
              </a:buClr>
              <a:buFont typeface="Arial" panose="020B0604020202020204" pitchFamily="34" charset="0"/>
              <a:buChar char="•"/>
            </a:pPr>
            <a:r>
              <a:rPr lang="en-IN" sz="2400" dirty="0">
                <a:latin typeface="Times New Roman" panose="02020603050405020304" pitchFamily="18" charset="0"/>
                <a:cs typeface="Times New Roman" panose="02020603050405020304" pitchFamily="18" charset="0"/>
              </a:rPr>
              <a:t>Epiphysis width = diaphysis in middle phalanx of fifth finger.</a:t>
            </a:r>
            <a:endParaRPr lang="en-IN" sz="2400" dirty="0">
              <a:latin typeface="Times New Roman" panose="02020603050405020304" pitchFamily="18" charset="0"/>
              <a:cs typeface="Times New Roman" panose="02020603050405020304" pitchFamily="18" charset="0"/>
            </a:endParaRPr>
          </a:p>
          <a:p>
            <a:endParaRPr lang="en-IN" dirty="0"/>
          </a:p>
        </p:txBody>
      </p:sp>
      <p:pic>
        <p:nvPicPr>
          <p:cNvPr id="5" name="Picture 4"/>
          <p:cNvPicPr>
            <a:picLocks noChangeAspect="1"/>
          </p:cNvPicPr>
          <p:nvPr/>
        </p:nvPicPr>
        <p:blipFill>
          <a:blip r:embed="rId1"/>
          <a:stretch>
            <a:fillRect/>
          </a:stretch>
        </p:blipFill>
        <p:spPr>
          <a:xfrm>
            <a:off x="858982" y="2567709"/>
            <a:ext cx="4313382" cy="322771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stretch>
            <a:fillRect/>
          </a:stretch>
        </p:blipFill>
        <p:spPr>
          <a:xfrm>
            <a:off x="249381" y="129309"/>
            <a:ext cx="4969163" cy="3611418"/>
          </a:xfrm>
          <a:prstGeom prst="rect">
            <a:avLst/>
          </a:prstGeom>
        </p:spPr>
      </p:pic>
      <p:sp>
        <p:nvSpPr>
          <p:cNvPr id="3" name="Content Placeholder 2"/>
          <p:cNvSpPr>
            <a:spLocks noGrp="1"/>
          </p:cNvSpPr>
          <p:nvPr>
            <p:ph idx="1"/>
          </p:nvPr>
        </p:nvSpPr>
        <p:spPr>
          <a:xfrm>
            <a:off x="5883564" y="514924"/>
            <a:ext cx="5098472" cy="1960421"/>
          </a:xfrm>
        </p:spPr>
        <p:txBody>
          <a:bodyPr>
            <a:normAutofit fontScale="92500" lnSpcReduction="20000"/>
          </a:bodyPr>
          <a:lstStyle/>
          <a:p>
            <a:pPr algn="just">
              <a:buClrTx/>
              <a:buFont typeface="Wingdings" panose="05000000000000000000" pitchFamily="2" charset="2"/>
              <a:buChar char="Ø"/>
            </a:pPr>
            <a:r>
              <a:rPr lang="en-IN" sz="2600" dirty="0" smtClean="0">
                <a:solidFill>
                  <a:schemeClr val="accent2"/>
                </a:solidFill>
                <a:latin typeface="Times New Roman" panose="02020603050405020304" pitchFamily="18" charset="0"/>
                <a:cs typeface="Times New Roman" panose="02020603050405020304" pitchFamily="18" charset="0"/>
              </a:rPr>
              <a:t>S.M.I.4 – </a:t>
            </a:r>
            <a:endParaRPr lang="en-IN" sz="2600" dirty="0" smtClean="0">
              <a:solidFill>
                <a:schemeClr val="accent2"/>
              </a:solidFill>
              <a:latin typeface="Times New Roman" panose="02020603050405020304" pitchFamily="18" charset="0"/>
              <a:cs typeface="Times New Roman" panose="02020603050405020304" pitchFamily="18" charset="0"/>
            </a:endParaRPr>
          </a:p>
          <a:p>
            <a:pPr algn="just">
              <a:buClrTx/>
              <a:buFont typeface="Wingdings" panose="05000000000000000000" pitchFamily="2" charset="2"/>
              <a:buChar char="§"/>
            </a:pPr>
            <a:r>
              <a:rPr lang="en-IN" sz="2600" dirty="0" smtClean="0">
                <a:latin typeface="Times New Roman" panose="02020603050405020304" pitchFamily="18" charset="0"/>
                <a:cs typeface="Times New Roman" panose="02020603050405020304" pitchFamily="18" charset="0"/>
              </a:rPr>
              <a:t>Appearance of adductor sesamoid of thumb.</a:t>
            </a:r>
            <a:endParaRPr lang="en-IN" sz="2600" dirty="0" smtClean="0">
              <a:latin typeface="Times New Roman" panose="02020603050405020304" pitchFamily="18" charset="0"/>
              <a:cs typeface="Times New Roman" panose="02020603050405020304" pitchFamily="18" charset="0"/>
            </a:endParaRPr>
          </a:p>
          <a:p>
            <a:pPr algn="just">
              <a:buClrTx/>
              <a:buFont typeface="Wingdings" panose="05000000000000000000" pitchFamily="2" charset="2"/>
              <a:buChar char="§"/>
            </a:pPr>
            <a:r>
              <a:rPr lang="en-IN" sz="2600" dirty="0" smtClean="0">
                <a:latin typeface="Times New Roman" panose="02020603050405020304" pitchFamily="18" charset="0"/>
                <a:cs typeface="Times New Roman" panose="02020603050405020304" pitchFamily="18" charset="0"/>
              </a:rPr>
              <a:t>Become visible during rapid growth </a:t>
            </a:r>
            <a:r>
              <a:rPr lang="en-IN" sz="2600" dirty="0" err="1" smtClean="0">
                <a:latin typeface="Times New Roman" panose="02020603050405020304" pitchFamily="18" charset="0"/>
                <a:cs typeface="Times New Roman" panose="02020603050405020304" pitchFamily="18" charset="0"/>
              </a:rPr>
              <a:t>growth</a:t>
            </a:r>
            <a:r>
              <a:rPr lang="en-IN" sz="2600" dirty="0" smtClean="0">
                <a:latin typeface="Times New Roman" panose="02020603050405020304" pitchFamily="18" charset="0"/>
                <a:cs typeface="Times New Roman" panose="02020603050405020304" pitchFamily="18" charset="0"/>
              </a:rPr>
              <a:t> period.</a:t>
            </a:r>
            <a:endParaRPr lang="en-IN" sz="2600" dirty="0" smtClean="0">
              <a:latin typeface="Times New Roman" panose="02020603050405020304" pitchFamily="18" charset="0"/>
              <a:cs typeface="Times New Roman" panose="02020603050405020304" pitchFamily="18" charset="0"/>
            </a:endParaRPr>
          </a:p>
          <a:p>
            <a:pPr marL="0" indent="0">
              <a:buClrTx/>
              <a:buNone/>
            </a:pPr>
            <a:endParaRPr lang="en-IN" sz="24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2"/>
          <a:srcRect r="34748"/>
          <a:stretch>
            <a:fillRect/>
          </a:stretch>
        </p:blipFill>
        <p:spPr>
          <a:xfrm>
            <a:off x="249381" y="3808071"/>
            <a:ext cx="2272146" cy="3049929"/>
          </a:xfrm>
          <a:prstGeom prst="rect">
            <a:avLst/>
          </a:prstGeom>
        </p:spPr>
      </p:pic>
      <p:sp>
        <p:nvSpPr>
          <p:cNvPr id="8" name="TextBox 7"/>
          <p:cNvSpPr txBox="1"/>
          <p:nvPr/>
        </p:nvSpPr>
        <p:spPr>
          <a:xfrm>
            <a:off x="6197600" y="4132706"/>
            <a:ext cx="4978400" cy="1569660"/>
          </a:xfrm>
          <a:prstGeom prst="rect">
            <a:avLst/>
          </a:prstGeom>
          <a:noFill/>
        </p:spPr>
        <p:txBody>
          <a:bodyPr wrap="square" rtlCol="0">
            <a:spAutoFit/>
          </a:bodyPr>
          <a:lstStyle/>
          <a:p>
            <a:pPr algn="just">
              <a:buClrTx/>
              <a:buFont typeface="Wingdings" panose="05000000000000000000" pitchFamily="2" charset="2"/>
              <a:buChar char="Ø"/>
            </a:pPr>
            <a:r>
              <a:rPr lang="en-IN" sz="2400" dirty="0">
                <a:solidFill>
                  <a:schemeClr val="accent2"/>
                </a:solidFill>
                <a:latin typeface="Times New Roman" panose="02020603050405020304" pitchFamily="18" charset="0"/>
                <a:cs typeface="Times New Roman" panose="02020603050405020304" pitchFamily="18" charset="0"/>
              </a:rPr>
              <a:t>S.M.I.5 –DP3cap </a:t>
            </a:r>
            <a:endParaRPr lang="en-IN" sz="2400" dirty="0">
              <a:solidFill>
                <a:schemeClr val="accent2"/>
              </a:solidFill>
              <a:latin typeface="Times New Roman" panose="02020603050405020304" pitchFamily="18" charset="0"/>
              <a:cs typeface="Times New Roman" panose="02020603050405020304" pitchFamily="18" charset="0"/>
            </a:endParaRPr>
          </a:p>
          <a:p>
            <a:pPr algn="just">
              <a:buClrTx/>
              <a:buFont typeface="Wingdings" panose="05000000000000000000" pitchFamily="2" charset="2"/>
              <a:buChar char="§"/>
            </a:pPr>
            <a:r>
              <a:rPr lang="en-IN" sz="2400" dirty="0">
                <a:latin typeface="Times New Roman" panose="02020603050405020304" pitchFamily="18" charset="0"/>
                <a:cs typeface="Times New Roman" panose="02020603050405020304" pitchFamily="18" charset="0"/>
              </a:rPr>
              <a:t>Capping of epiphysis over diaphysis in distal phalanx of third finger.</a:t>
            </a:r>
            <a:endParaRPr lang="en-IN" sz="2400" dirty="0">
              <a:latin typeface="Times New Roman" panose="02020603050405020304" pitchFamily="18" charset="0"/>
              <a:cs typeface="Times New Roman" panose="02020603050405020304" pitchFamily="18" charset="0"/>
            </a:endParaRPr>
          </a:p>
          <a:p>
            <a:pPr algn="just">
              <a:buClrTx/>
              <a:buFont typeface="Wingdings" panose="05000000000000000000" pitchFamily="2" charset="2"/>
              <a:buChar char="§"/>
            </a:pPr>
            <a:r>
              <a:rPr lang="en-IN" sz="2400" dirty="0">
                <a:latin typeface="Times New Roman" panose="02020603050405020304" pitchFamily="18" charset="0"/>
                <a:cs typeface="Times New Roman" panose="02020603050405020304" pitchFamily="18" charset="0"/>
              </a:rPr>
              <a:t>Peak height velocity</a:t>
            </a:r>
            <a:r>
              <a:rPr lang="en-IN" dirty="0">
                <a:latin typeface="Times New Roman" panose="02020603050405020304" pitchFamily="18" charset="0"/>
                <a:cs typeface="Times New Roman" panose="02020603050405020304" pitchFamily="18" charset="0"/>
              </a:rPr>
              <a:t>.</a:t>
            </a:r>
            <a:endParaRPr lang="en-IN"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868218"/>
          </a:xfrm>
        </p:spPr>
        <p:txBody>
          <a:bodyPr/>
          <a:lstStyle/>
          <a:p>
            <a:r>
              <a:rPr lang="en-US" dirty="0" smtClean="0">
                <a:solidFill>
                  <a:schemeClr val="tx1"/>
                </a:solidFill>
                <a:latin typeface="Times New Roman" panose="02020603050405020304" pitchFamily="18" charset="0"/>
                <a:cs typeface="Times New Roman" panose="02020603050405020304" pitchFamily="18" charset="0"/>
              </a:rPr>
              <a:t>CONTENT</a:t>
            </a:r>
            <a:endParaRPr lang="en-IN"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98642" y="1144589"/>
            <a:ext cx="11025139" cy="4997593"/>
          </a:xfrm>
        </p:spPr>
        <p:txBody>
          <a:bodyPr>
            <a:normAutofit/>
          </a:bodyPr>
          <a:lstStyle/>
          <a:p>
            <a:pPr>
              <a:buClr>
                <a:schemeClr val="tx1"/>
              </a:buClr>
              <a:buFont typeface="Wingdings" panose="05000000000000000000" pitchFamily="2" charset="2"/>
              <a:buChar char="Ø"/>
            </a:pPr>
            <a:r>
              <a:rPr lang="en-IN" sz="2400" dirty="0" smtClean="0">
                <a:latin typeface="Times New Roman" panose="02020603050405020304" pitchFamily="18" charset="0"/>
                <a:cs typeface="Times New Roman" panose="02020603050405020304" pitchFamily="18" charset="0"/>
              </a:rPr>
              <a:t>Introduction</a:t>
            </a:r>
            <a:endParaRPr lang="en-IN" sz="2400" dirty="0" smtClean="0">
              <a:latin typeface="Times New Roman" panose="02020603050405020304" pitchFamily="18" charset="0"/>
              <a:cs typeface="Times New Roman" panose="02020603050405020304" pitchFamily="18" charset="0"/>
            </a:endParaRPr>
          </a:p>
          <a:p>
            <a:pPr>
              <a:buClr>
                <a:schemeClr val="tx1"/>
              </a:buClr>
              <a:buFont typeface="Wingdings" panose="05000000000000000000" pitchFamily="2" charset="2"/>
              <a:buChar char="Ø"/>
            </a:pPr>
            <a:r>
              <a:rPr lang="en-IN" sz="2400" dirty="0" smtClean="0">
                <a:latin typeface="Times New Roman" panose="02020603050405020304" pitchFamily="18" charset="0"/>
                <a:cs typeface="Times New Roman" panose="02020603050405020304" pitchFamily="18" charset="0"/>
              </a:rPr>
              <a:t>Importance of pubertal/adolescent growth</a:t>
            </a:r>
            <a:endParaRPr lang="en-IN" sz="2400" dirty="0" smtClean="0">
              <a:latin typeface="Times New Roman" panose="02020603050405020304" pitchFamily="18" charset="0"/>
              <a:cs typeface="Times New Roman" panose="02020603050405020304" pitchFamily="18" charset="0"/>
            </a:endParaRPr>
          </a:p>
          <a:p>
            <a:pPr>
              <a:buClr>
                <a:schemeClr val="tx1"/>
              </a:buClr>
              <a:buFont typeface="Wingdings" panose="05000000000000000000" pitchFamily="2" charset="2"/>
              <a:buChar char="Ø"/>
            </a:pPr>
            <a:r>
              <a:rPr lang="en-IN" sz="2400" dirty="0" smtClean="0">
                <a:latin typeface="Times New Roman" panose="02020603050405020304" pitchFamily="18" charset="0"/>
                <a:cs typeface="Times New Roman" panose="02020603050405020304" pitchFamily="18" charset="0"/>
              </a:rPr>
              <a:t>Methods to assess skeletal maturity – </a:t>
            </a:r>
            <a:endParaRPr lang="en-IN" sz="2400" dirty="0" smtClean="0">
              <a:latin typeface="Times New Roman" panose="02020603050405020304" pitchFamily="18" charset="0"/>
              <a:cs typeface="Times New Roman" panose="02020603050405020304" pitchFamily="18" charset="0"/>
            </a:endParaRPr>
          </a:p>
          <a:p>
            <a:pPr marL="457200" indent="-457200">
              <a:buClr>
                <a:schemeClr val="tx1"/>
              </a:buClr>
              <a:buFont typeface="+mj-lt"/>
              <a:buAutoNum type="arabicPeriod"/>
            </a:pPr>
            <a:r>
              <a:rPr lang="en-IN" sz="2400" dirty="0" smtClean="0">
                <a:latin typeface="Times New Roman" panose="02020603050405020304" pitchFamily="18" charset="0"/>
                <a:cs typeface="Times New Roman" panose="02020603050405020304" pitchFamily="18" charset="0"/>
              </a:rPr>
              <a:t>Radiological  </a:t>
            </a:r>
            <a:endParaRPr lang="en-IN" sz="2400" dirty="0" smtClean="0">
              <a:latin typeface="Times New Roman" panose="02020603050405020304" pitchFamily="18" charset="0"/>
              <a:cs typeface="Times New Roman" panose="02020603050405020304" pitchFamily="18" charset="0"/>
            </a:endParaRPr>
          </a:p>
          <a:p>
            <a:pPr marL="457200" indent="-457200">
              <a:buClr>
                <a:schemeClr val="tx1"/>
              </a:buClr>
              <a:buFont typeface="+mj-lt"/>
              <a:buAutoNum type="arabicPeriod"/>
            </a:pPr>
            <a:r>
              <a:rPr lang="en-IN" sz="2400" dirty="0" smtClean="0">
                <a:latin typeface="Times New Roman" panose="02020603050405020304" pitchFamily="18" charset="0"/>
                <a:cs typeface="Times New Roman" panose="02020603050405020304" pitchFamily="18" charset="0"/>
              </a:rPr>
              <a:t>Biochemical </a:t>
            </a:r>
            <a:endParaRPr lang="en-IN" sz="2400" dirty="0" smtClean="0">
              <a:latin typeface="Times New Roman" panose="02020603050405020304" pitchFamily="18" charset="0"/>
              <a:cs typeface="Times New Roman" panose="02020603050405020304" pitchFamily="18" charset="0"/>
            </a:endParaRPr>
          </a:p>
          <a:p>
            <a:pPr>
              <a:buClr>
                <a:schemeClr val="tx1"/>
              </a:buClr>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 </a:t>
            </a:r>
            <a:r>
              <a:rPr lang="en-IN" sz="2400" dirty="0" smtClean="0">
                <a:latin typeface="Times New Roman" panose="02020603050405020304" pitchFamily="18" charset="0"/>
                <a:cs typeface="Times New Roman" panose="02020603050405020304" pitchFamily="18" charset="0"/>
              </a:rPr>
              <a:t>conclusion</a:t>
            </a:r>
            <a:endParaRPr lang="en-IN"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0" y="665018"/>
            <a:ext cx="4673600" cy="2585323"/>
          </a:xfrm>
          <a:prstGeom prst="rect">
            <a:avLst/>
          </a:prstGeom>
          <a:noFill/>
        </p:spPr>
        <p:txBody>
          <a:bodyPr wrap="square" rtlCol="0">
            <a:spAutoFit/>
          </a:bodyPr>
          <a:lstStyle/>
          <a:p>
            <a:pPr algn="just">
              <a:buClrTx/>
              <a:buFont typeface="Wingdings" panose="05000000000000000000" pitchFamily="2" charset="2"/>
              <a:buChar char="Ø"/>
            </a:pPr>
            <a:r>
              <a:rPr lang="en-IN" sz="2400" dirty="0">
                <a:solidFill>
                  <a:schemeClr val="accent2"/>
                </a:solidFill>
                <a:latin typeface="Times New Roman" panose="02020603050405020304" pitchFamily="18" charset="0"/>
                <a:cs typeface="Times New Roman" panose="02020603050405020304" pitchFamily="18" charset="0"/>
              </a:rPr>
              <a:t>S.M.I.6 – MP3cap</a:t>
            </a:r>
            <a:endParaRPr lang="en-IN" sz="2400" dirty="0">
              <a:solidFill>
                <a:schemeClr val="accent2"/>
              </a:solidFill>
              <a:latin typeface="Times New Roman" panose="02020603050405020304" pitchFamily="18" charset="0"/>
              <a:cs typeface="Times New Roman" panose="02020603050405020304" pitchFamily="18" charset="0"/>
            </a:endParaRPr>
          </a:p>
          <a:p>
            <a:pPr algn="just">
              <a:buClrTx/>
              <a:buFont typeface="Wingdings" panose="05000000000000000000" pitchFamily="2" charset="2"/>
              <a:buChar char="§"/>
            </a:pPr>
            <a:r>
              <a:rPr lang="en-IN" sz="2400" dirty="0">
                <a:latin typeface="Times New Roman" panose="02020603050405020304" pitchFamily="18" charset="0"/>
                <a:cs typeface="Times New Roman" panose="02020603050405020304" pitchFamily="18" charset="0"/>
              </a:rPr>
              <a:t>Capping of epiphysis over diaphysis in middle phalanx of third finger.</a:t>
            </a:r>
            <a:endParaRPr lang="en-IN" sz="2400" dirty="0">
              <a:latin typeface="Times New Roman" panose="02020603050405020304" pitchFamily="18" charset="0"/>
              <a:cs typeface="Times New Roman" panose="02020603050405020304" pitchFamily="18" charset="0"/>
            </a:endParaRPr>
          </a:p>
          <a:p>
            <a:pPr algn="just">
              <a:buClrTx/>
              <a:buFont typeface="Wingdings" panose="05000000000000000000" pitchFamily="2" charset="2"/>
              <a:buChar char="§"/>
            </a:pPr>
            <a:r>
              <a:rPr lang="en-IN" sz="2400" dirty="0">
                <a:latin typeface="Times New Roman" panose="02020603050405020304" pitchFamily="18" charset="0"/>
                <a:cs typeface="Times New Roman" panose="02020603050405020304" pitchFamily="18" charset="0"/>
              </a:rPr>
              <a:t>Become visible during very rapid growth period</a:t>
            </a:r>
            <a:r>
              <a:rPr lang="en-IN" dirty="0">
                <a:latin typeface="Times New Roman" panose="02020603050405020304" pitchFamily="18" charset="0"/>
                <a:cs typeface="Times New Roman" panose="02020603050405020304" pitchFamily="18" charset="0"/>
              </a:rPr>
              <a:t>.</a:t>
            </a:r>
            <a:endParaRPr lang="en-IN" dirty="0">
              <a:latin typeface="Times New Roman" panose="02020603050405020304" pitchFamily="18" charset="0"/>
              <a:cs typeface="Times New Roman" panose="02020603050405020304" pitchFamily="18" charset="0"/>
            </a:endParaRPr>
          </a:p>
          <a:p>
            <a:endParaRPr lang="en-IN" dirty="0"/>
          </a:p>
        </p:txBody>
      </p:sp>
      <p:sp>
        <p:nvSpPr>
          <p:cNvPr id="4" name="TextBox 3"/>
          <p:cNvSpPr txBox="1"/>
          <p:nvPr/>
        </p:nvSpPr>
        <p:spPr>
          <a:xfrm>
            <a:off x="6400800" y="4147127"/>
            <a:ext cx="4775200" cy="1938992"/>
          </a:xfrm>
          <a:prstGeom prst="rect">
            <a:avLst/>
          </a:prstGeom>
          <a:noFill/>
        </p:spPr>
        <p:txBody>
          <a:bodyPr wrap="square" rtlCol="0">
            <a:spAutoFit/>
          </a:bodyPr>
          <a:lstStyle/>
          <a:p>
            <a:pPr algn="just">
              <a:buClrTx/>
              <a:buFont typeface="Wingdings" panose="05000000000000000000" pitchFamily="2" charset="2"/>
              <a:buChar char="Ø"/>
            </a:pPr>
            <a:r>
              <a:rPr lang="en-IN" sz="2400" dirty="0">
                <a:solidFill>
                  <a:schemeClr val="accent2"/>
                </a:solidFill>
                <a:latin typeface="Times New Roman" panose="02020603050405020304" pitchFamily="18" charset="0"/>
                <a:cs typeface="Times New Roman" panose="02020603050405020304" pitchFamily="18" charset="0"/>
              </a:rPr>
              <a:t>S.M.I.7- MP5cap</a:t>
            </a:r>
            <a:endParaRPr lang="en-IN" sz="2400" dirty="0">
              <a:solidFill>
                <a:schemeClr val="accent2"/>
              </a:solidFill>
              <a:latin typeface="Times New Roman" panose="02020603050405020304" pitchFamily="18" charset="0"/>
              <a:cs typeface="Times New Roman" panose="02020603050405020304" pitchFamily="18" charset="0"/>
            </a:endParaRPr>
          </a:p>
          <a:p>
            <a:pPr marL="514350" indent="-514350" algn="just">
              <a:buClrTx/>
              <a:buFont typeface="+mj-lt"/>
              <a:buAutoNum type="romanUcPeriod"/>
            </a:pPr>
            <a:r>
              <a:rPr lang="en-IN" sz="2400" dirty="0">
                <a:latin typeface="Times New Roman" panose="02020603050405020304" pitchFamily="18" charset="0"/>
                <a:cs typeface="Times New Roman" panose="02020603050405020304" pitchFamily="18" charset="0"/>
              </a:rPr>
              <a:t>Capping of epiphysis over diaphysis in middle phalanx of fifth finger.</a:t>
            </a:r>
            <a:endParaRPr lang="en-IN" sz="2400" dirty="0">
              <a:latin typeface="Times New Roman" panose="02020603050405020304" pitchFamily="18" charset="0"/>
              <a:cs typeface="Times New Roman" panose="02020603050405020304" pitchFamily="18" charset="0"/>
            </a:endParaRPr>
          </a:p>
          <a:p>
            <a:pPr marL="514350" indent="-514350" algn="just">
              <a:buClrTx/>
              <a:buFont typeface="+mj-lt"/>
              <a:buAutoNum type="romanUcPeriod"/>
            </a:pPr>
            <a:r>
              <a:rPr lang="en-IN" sz="2400" dirty="0">
                <a:latin typeface="Times New Roman" panose="02020603050405020304" pitchFamily="18" charset="0"/>
                <a:cs typeface="Times New Roman" panose="02020603050405020304" pitchFamily="18" charset="0"/>
              </a:rPr>
              <a:t>Peak of growth</a:t>
            </a:r>
            <a:endParaRPr lang="en-IN" sz="2400" dirty="0"/>
          </a:p>
        </p:txBody>
      </p:sp>
      <p:pic>
        <p:nvPicPr>
          <p:cNvPr id="7" name="Picture 6"/>
          <p:cNvPicPr>
            <a:picLocks noChangeAspect="1"/>
          </p:cNvPicPr>
          <p:nvPr/>
        </p:nvPicPr>
        <p:blipFill>
          <a:blip r:embed="rId1"/>
          <a:stretch>
            <a:fillRect/>
          </a:stretch>
        </p:blipFill>
        <p:spPr>
          <a:xfrm>
            <a:off x="618836" y="277092"/>
            <a:ext cx="3796145" cy="2973250"/>
          </a:xfrm>
          <a:prstGeom prst="rect">
            <a:avLst/>
          </a:prstGeom>
        </p:spPr>
      </p:pic>
      <p:pic>
        <p:nvPicPr>
          <p:cNvPr id="8" name="Picture 7"/>
          <p:cNvPicPr>
            <a:picLocks noChangeAspect="1"/>
          </p:cNvPicPr>
          <p:nvPr/>
        </p:nvPicPr>
        <p:blipFill>
          <a:blip r:embed="rId2"/>
          <a:stretch>
            <a:fillRect/>
          </a:stretch>
        </p:blipFill>
        <p:spPr>
          <a:xfrm>
            <a:off x="517236" y="4064001"/>
            <a:ext cx="2937163" cy="269701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2970" y="385615"/>
            <a:ext cx="6212339" cy="2052785"/>
          </a:xfrm>
        </p:spPr>
        <p:txBody>
          <a:bodyPr>
            <a:normAutofit/>
          </a:bodyPr>
          <a:lstStyle/>
          <a:p>
            <a:pPr>
              <a:buClrTx/>
              <a:buFont typeface="Wingdings" panose="05000000000000000000" pitchFamily="2" charset="2"/>
              <a:buChar char="Ø"/>
            </a:pPr>
            <a:r>
              <a:rPr lang="en-IN" sz="2400" dirty="0" smtClean="0">
                <a:solidFill>
                  <a:schemeClr val="accent2"/>
                </a:solidFill>
                <a:latin typeface="Times New Roman" panose="02020603050405020304" pitchFamily="18" charset="0"/>
                <a:cs typeface="Times New Roman" panose="02020603050405020304" pitchFamily="18" charset="0"/>
              </a:rPr>
              <a:t>S.M.I.8 – DP3U  </a:t>
            </a:r>
            <a:endParaRPr lang="en-IN" sz="2400" dirty="0" smtClean="0">
              <a:solidFill>
                <a:schemeClr val="accent2"/>
              </a:solidFill>
              <a:latin typeface="Times New Roman" panose="02020603050405020304" pitchFamily="18" charset="0"/>
              <a:cs typeface="Times New Roman" panose="02020603050405020304" pitchFamily="18" charset="0"/>
            </a:endParaRPr>
          </a:p>
          <a:p>
            <a:pPr marL="514350" indent="-514350">
              <a:buClrTx/>
              <a:buFont typeface="+mj-lt"/>
              <a:buAutoNum type="romanUcPeriod"/>
            </a:pPr>
            <a:r>
              <a:rPr lang="en-IN" sz="2400" dirty="0" smtClean="0">
                <a:latin typeface="Times New Roman" panose="02020603050405020304" pitchFamily="18" charset="0"/>
                <a:cs typeface="Times New Roman" panose="02020603050405020304" pitchFamily="18" charset="0"/>
              </a:rPr>
              <a:t>Fusion of epiphysis over diaphysis in distal phalanx of third finger.</a:t>
            </a:r>
            <a:endParaRPr lang="en-IN" sz="2400" dirty="0" smtClean="0">
              <a:latin typeface="Times New Roman" panose="02020603050405020304" pitchFamily="18" charset="0"/>
              <a:cs typeface="Times New Roman" panose="02020603050405020304" pitchFamily="18" charset="0"/>
            </a:endParaRPr>
          </a:p>
          <a:p>
            <a:pPr marL="514350" indent="-514350">
              <a:buClrTx/>
              <a:buFont typeface="+mj-lt"/>
              <a:buAutoNum type="romanUcPeriod"/>
            </a:pPr>
            <a:r>
              <a:rPr lang="en-IN" sz="2400" dirty="0" smtClean="0">
                <a:latin typeface="Times New Roman" panose="02020603050405020304" pitchFamily="18" charset="0"/>
                <a:cs typeface="Times New Roman" panose="02020603050405020304" pitchFamily="18" charset="0"/>
              </a:rPr>
              <a:t>Time interval of decelerating growth rate.</a:t>
            </a:r>
            <a:endParaRPr lang="en-IN" sz="2400" dirty="0" smtClean="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1"/>
          <a:stretch>
            <a:fillRect/>
          </a:stretch>
        </p:blipFill>
        <p:spPr>
          <a:xfrm>
            <a:off x="465910" y="295447"/>
            <a:ext cx="4294551" cy="2641717"/>
          </a:xfrm>
          <a:prstGeom prst="rect">
            <a:avLst/>
          </a:prstGeom>
        </p:spPr>
      </p:pic>
      <p:sp>
        <p:nvSpPr>
          <p:cNvPr id="8" name="TextBox 7"/>
          <p:cNvSpPr txBox="1"/>
          <p:nvPr/>
        </p:nvSpPr>
        <p:spPr>
          <a:xfrm>
            <a:off x="5440218" y="3380509"/>
            <a:ext cx="5865091" cy="1200329"/>
          </a:xfrm>
          <a:prstGeom prst="rect">
            <a:avLst/>
          </a:prstGeom>
          <a:noFill/>
        </p:spPr>
        <p:txBody>
          <a:bodyPr wrap="square" rtlCol="0">
            <a:spAutoFit/>
          </a:bodyPr>
          <a:lstStyle/>
          <a:p>
            <a:pPr marL="342900" indent="-342900" algn="just">
              <a:buFont typeface="Wingdings" panose="05000000000000000000" pitchFamily="2" charset="2"/>
              <a:buChar char="Ø"/>
            </a:pPr>
            <a:r>
              <a:rPr lang="en-IN" sz="2400" dirty="0">
                <a:solidFill>
                  <a:schemeClr val="accent2"/>
                </a:solidFill>
                <a:latin typeface="Times New Roman" panose="02020603050405020304" pitchFamily="18" charset="0"/>
                <a:cs typeface="Times New Roman" panose="02020603050405020304" pitchFamily="18" charset="0"/>
              </a:rPr>
              <a:t>S.M.I.9 -</a:t>
            </a:r>
            <a:r>
              <a:rPr lang="en-IN" sz="2400" dirty="0" smtClean="0">
                <a:solidFill>
                  <a:schemeClr val="accent2"/>
                </a:solidFill>
                <a:latin typeface="Times New Roman" panose="02020603050405020304" pitchFamily="18" charset="0"/>
                <a:cs typeface="Times New Roman" panose="02020603050405020304" pitchFamily="18" charset="0"/>
              </a:rPr>
              <a:t>PP3</a:t>
            </a:r>
            <a:br>
              <a:rPr lang="en-IN" sz="2400" dirty="0">
                <a:solidFill>
                  <a:schemeClr val="accent2"/>
                </a:solidFill>
                <a:latin typeface="Times New Roman" panose="02020603050405020304" pitchFamily="18" charset="0"/>
                <a:cs typeface="Times New Roman" panose="02020603050405020304" pitchFamily="18" charset="0"/>
              </a:rPr>
            </a:br>
            <a:r>
              <a:rPr lang="en-IN" sz="2400" dirty="0">
                <a:latin typeface="Times New Roman" panose="02020603050405020304" pitchFamily="18" charset="0"/>
                <a:cs typeface="Times New Roman" panose="02020603050405020304" pitchFamily="18" charset="0"/>
              </a:rPr>
              <a:t>Fusion of epiphysis over diaphysis in proximal phalanx of third finger.</a:t>
            </a:r>
            <a:endParaRPr lang="en-IN" sz="24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720436" y="3556001"/>
            <a:ext cx="3223491" cy="3371272"/>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0461" y="514924"/>
            <a:ext cx="5870594" cy="5526437"/>
          </a:xfrm>
        </p:spPr>
        <p:txBody>
          <a:bodyPr>
            <a:normAutofit/>
          </a:bodyPr>
          <a:lstStyle/>
          <a:p>
            <a:pPr>
              <a:buClrTx/>
              <a:buFont typeface="Wingdings" panose="05000000000000000000" pitchFamily="2" charset="2"/>
              <a:buChar char="Ø"/>
            </a:pPr>
            <a:r>
              <a:rPr lang="en-IN" sz="2400" dirty="0" smtClean="0">
                <a:solidFill>
                  <a:schemeClr val="accent2"/>
                </a:solidFill>
                <a:latin typeface="Times New Roman" panose="02020603050405020304" pitchFamily="18" charset="0"/>
                <a:cs typeface="Times New Roman" panose="02020603050405020304" pitchFamily="18" charset="0"/>
              </a:rPr>
              <a:t>S.M.I.10 – MP3u</a:t>
            </a:r>
            <a:endParaRPr lang="en-IN" sz="2400" dirty="0" smtClean="0">
              <a:solidFill>
                <a:schemeClr val="accent2"/>
              </a:solidFill>
              <a:latin typeface="Times New Roman" panose="02020603050405020304" pitchFamily="18" charset="0"/>
              <a:cs typeface="Times New Roman" panose="02020603050405020304" pitchFamily="18" charset="0"/>
            </a:endParaRPr>
          </a:p>
          <a:p>
            <a:pPr>
              <a:buClrTx/>
              <a:buFont typeface="Wingdings" panose="05000000000000000000" pitchFamily="2" charset="2"/>
              <a:buChar char="§"/>
            </a:pPr>
            <a:r>
              <a:rPr lang="en-IN" sz="2400" dirty="0" smtClean="0">
                <a:latin typeface="Times New Roman" panose="02020603050405020304" pitchFamily="18" charset="0"/>
                <a:cs typeface="Times New Roman" panose="02020603050405020304" pitchFamily="18" charset="0"/>
              </a:rPr>
              <a:t>Fusion of epiphysis and diaphysis in middle phalanx of third finger</a:t>
            </a:r>
            <a:endParaRPr lang="en-IN" sz="2400" dirty="0" smtClean="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
            </a:pPr>
            <a:r>
              <a:rPr lang="en-IN" sz="2400" dirty="0" smtClean="0">
                <a:latin typeface="Times New Roman" panose="02020603050405020304" pitchFamily="18" charset="0"/>
                <a:cs typeface="Times New Roman" panose="02020603050405020304" pitchFamily="18" charset="0"/>
              </a:rPr>
              <a:t>Time of decelerating growth rate.</a:t>
            </a:r>
            <a:endParaRPr lang="en-IN" sz="2400" dirty="0" smtClean="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Ø"/>
            </a:pPr>
            <a:r>
              <a:rPr lang="en-IN" sz="2400" dirty="0" smtClean="0">
                <a:solidFill>
                  <a:schemeClr val="accent2"/>
                </a:solidFill>
                <a:latin typeface="Times New Roman" panose="02020603050405020304" pitchFamily="18" charset="0"/>
                <a:cs typeface="Times New Roman" panose="02020603050405020304" pitchFamily="18" charset="0"/>
              </a:rPr>
              <a:t>S.M.I.11 – RU</a:t>
            </a:r>
            <a:endParaRPr lang="en-IN" sz="2400" dirty="0" smtClean="0">
              <a:solidFill>
                <a:schemeClr val="accent2"/>
              </a:solidFill>
              <a:latin typeface="Times New Roman" panose="02020603050405020304" pitchFamily="18" charset="0"/>
              <a:cs typeface="Times New Roman" panose="02020603050405020304" pitchFamily="18" charset="0"/>
            </a:endParaRPr>
          </a:p>
          <a:p>
            <a:pPr>
              <a:buClrTx/>
              <a:buFont typeface="Wingdings" panose="05000000000000000000" pitchFamily="2" charset="2"/>
              <a:buChar char="§"/>
            </a:pPr>
            <a:r>
              <a:rPr lang="en-IN" sz="2400" dirty="0" smtClean="0">
                <a:latin typeface="Times New Roman" panose="02020603050405020304" pitchFamily="18" charset="0"/>
                <a:cs typeface="Times New Roman" panose="02020603050405020304" pitchFamily="18" charset="0"/>
              </a:rPr>
              <a:t>Fusion of epiphysis and diaphysis in radius.</a:t>
            </a:r>
            <a:endParaRPr lang="en-IN" sz="2400" dirty="0" smtClean="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
            </a:pPr>
            <a:r>
              <a:rPr lang="en-IN" sz="2400" dirty="0" smtClean="0">
                <a:latin typeface="Times New Roman" panose="02020603050405020304" pitchFamily="18" charset="0"/>
                <a:cs typeface="Times New Roman" panose="02020603050405020304" pitchFamily="18" charset="0"/>
              </a:rPr>
              <a:t>Growth completed.</a:t>
            </a:r>
            <a:endParaRPr lang="en-IN" sz="24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1"/>
          <a:stretch>
            <a:fillRect/>
          </a:stretch>
        </p:blipFill>
        <p:spPr>
          <a:xfrm>
            <a:off x="984827" y="212437"/>
            <a:ext cx="3337791" cy="5107708"/>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2800" dirty="0" smtClean="0">
                <a:solidFill>
                  <a:schemeClr val="accent2"/>
                </a:solidFill>
                <a:latin typeface="Times New Roman" panose="02020603050405020304" pitchFamily="18" charset="0"/>
                <a:cs typeface="Times New Roman" panose="02020603050405020304" pitchFamily="18" charset="0"/>
              </a:rPr>
              <a:t>SKELATAL MATURATION EVALUATION USING CERVICAL VERTEBRAE</a:t>
            </a:r>
            <a:endParaRPr lang="en-IN" sz="2800" dirty="0">
              <a:solidFill>
                <a:schemeClr val="accent2"/>
              </a:solidFill>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677334" y="2160590"/>
            <a:ext cx="8596668" cy="2697738"/>
          </a:xfrm>
        </p:spPr>
        <p:txBody>
          <a:bodyPr>
            <a:normAutofit/>
          </a:bodyPr>
          <a:lstStyle/>
          <a:p>
            <a:pPr>
              <a:buClrTx/>
              <a:buFont typeface="Wingdings" panose="05000000000000000000" pitchFamily="2" charset="2"/>
              <a:buChar char="Ø"/>
            </a:pPr>
            <a:r>
              <a:rPr lang="en-IN" sz="2400" dirty="0" smtClean="0">
                <a:latin typeface="Times New Roman" panose="02020603050405020304" pitchFamily="18" charset="0"/>
                <a:cs typeface="Times New Roman" panose="02020603050405020304" pitchFamily="18" charset="0"/>
              </a:rPr>
              <a:t>Developed by </a:t>
            </a:r>
            <a:r>
              <a:rPr lang="en-IN" sz="2400" dirty="0" smtClean="0">
                <a:solidFill>
                  <a:schemeClr val="accent2"/>
                </a:solidFill>
                <a:latin typeface="Times New Roman" panose="02020603050405020304" pitchFamily="18" charset="0"/>
                <a:cs typeface="Times New Roman" panose="02020603050405020304" pitchFamily="18" charset="0"/>
              </a:rPr>
              <a:t>Hassel and Farman.</a:t>
            </a:r>
            <a:endParaRPr lang="en-IN" sz="2400" dirty="0" smtClean="0">
              <a:solidFill>
                <a:schemeClr val="accent2"/>
              </a:solidFill>
              <a:latin typeface="Times New Roman" panose="02020603050405020304" pitchFamily="18" charset="0"/>
              <a:cs typeface="Times New Roman" panose="02020603050405020304" pitchFamily="18" charset="0"/>
            </a:endParaRPr>
          </a:p>
          <a:p>
            <a:pPr>
              <a:buClrTx/>
              <a:buFont typeface="Wingdings" panose="05000000000000000000" pitchFamily="2" charset="2"/>
              <a:buChar char="Ø"/>
            </a:pPr>
            <a:r>
              <a:rPr lang="en-IN" sz="2400" dirty="0" smtClean="0">
                <a:latin typeface="Times New Roman" panose="02020603050405020304" pitchFamily="18" charset="0"/>
                <a:cs typeface="Times New Roman" panose="02020603050405020304" pitchFamily="18" charset="0"/>
              </a:rPr>
              <a:t>The shape of cervical vertebrae were seen to differ at each level of skeletal development.</a:t>
            </a:r>
            <a:endParaRPr lang="en-IN" sz="2400" dirty="0" smtClean="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Ø"/>
            </a:pPr>
            <a:r>
              <a:rPr lang="en-IN" sz="2400" dirty="0" smtClean="0">
                <a:latin typeface="Times New Roman" panose="02020603050405020304" pitchFamily="18" charset="0"/>
                <a:cs typeface="Times New Roman" panose="02020603050405020304" pitchFamily="18" charset="0"/>
              </a:rPr>
              <a:t>The following six stages were put forward in vertebral development; </a:t>
            </a:r>
            <a:endParaRPr lang="en-IN"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2534" y="260931"/>
            <a:ext cx="3854528" cy="487215"/>
          </a:xfrm>
        </p:spPr>
        <p:txBody>
          <a:bodyPr/>
          <a:lstStyle/>
          <a:p>
            <a:endParaRPr lang="en-IN" dirty="0"/>
          </a:p>
        </p:txBody>
      </p:sp>
      <p:sp>
        <p:nvSpPr>
          <p:cNvPr id="5" name="Content Placeholder 4"/>
          <p:cNvSpPr>
            <a:spLocks noGrp="1"/>
          </p:cNvSpPr>
          <p:nvPr>
            <p:ph idx="1"/>
          </p:nvPr>
        </p:nvSpPr>
        <p:spPr>
          <a:xfrm>
            <a:off x="4760461" y="514924"/>
            <a:ext cx="6692630" cy="5526437"/>
          </a:xfrm>
        </p:spPr>
        <p:txBody>
          <a:bodyPr>
            <a:normAutofit/>
          </a:bodyPr>
          <a:lstStyle/>
          <a:p>
            <a:pPr>
              <a:buClrTx/>
              <a:buFont typeface="Wingdings" panose="05000000000000000000" pitchFamily="2" charset="2"/>
              <a:buChar char="Ø"/>
            </a:pPr>
            <a:r>
              <a:rPr lang="en-IN" sz="2400" dirty="0" smtClean="0">
                <a:solidFill>
                  <a:schemeClr val="accent2"/>
                </a:solidFill>
                <a:latin typeface="Times New Roman" panose="02020603050405020304" pitchFamily="18" charset="0"/>
                <a:cs typeface="Times New Roman" panose="02020603050405020304" pitchFamily="18" charset="0"/>
              </a:rPr>
              <a:t>STAGE 1 OR INITIATION STAGE –</a:t>
            </a:r>
            <a:endParaRPr lang="en-IN" sz="2400" dirty="0" smtClean="0">
              <a:solidFill>
                <a:schemeClr val="accent2"/>
              </a:solidFill>
              <a:latin typeface="Times New Roman" panose="02020603050405020304" pitchFamily="18" charset="0"/>
              <a:cs typeface="Times New Roman" panose="02020603050405020304" pitchFamily="18" charset="0"/>
            </a:endParaRPr>
          </a:p>
          <a:p>
            <a:pPr>
              <a:buClrTx/>
              <a:buFont typeface="Wingdings" panose="05000000000000000000" pitchFamily="2" charset="2"/>
              <a:buChar char="§"/>
            </a:pPr>
            <a:r>
              <a:rPr lang="en-IN" sz="2400" dirty="0" smtClean="0">
                <a:latin typeface="Times New Roman" panose="02020603050405020304" pitchFamily="18" charset="0"/>
                <a:cs typeface="Times New Roman" panose="02020603050405020304" pitchFamily="18" charset="0"/>
              </a:rPr>
              <a:t>Flat inferior border of C2, C3 and C4.</a:t>
            </a:r>
            <a:endParaRPr lang="en-IN" sz="2400" dirty="0" smtClean="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
            </a:pPr>
            <a:r>
              <a:rPr lang="en-IN" sz="2400" dirty="0" smtClean="0">
                <a:latin typeface="Times New Roman" panose="02020603050405020304" pitchFamily="18" charset="0"/>
                <a:cs typeface="Times New Roman" panose="02020603050405020304" pitchFamily="18" charset="0"/>
              </a:rPr>
              <a:t>Wedge shaped vertebrae, tapered superior border from posterior to anterior. </a:t>
            </a:r>
            <a:endParaRPr lang="en-IN" sz="2400" dirty="0" smtClean="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Ø"/>
            </a:pPr>
            <a:r>
              <a:rPr lang="en-IN" sz="2400" dirty="0" smtClean="0">
                <a:solidFill>
                  <a:schemeClr val="accent2"/>
                </a:solidFill>
                <a:latin typeface="Times New Roman" panose="02020603050405020304" pitchFamily="18" charset="0"/>
                <a:cs typeface="Times New Roman" panose="02020603050405020304" pitchFamily="18" charset="0"/>
              </a:rPr>
              <a:t>STAGE 2 OR ACCELERATION STAGE –</a:t>
            </a:r>
            <a:endParaRPr lang="en-IN" sz="2400" dirty="0" smtClean="0">
              <a:solidFill>
                <a:schemeClr val="accent2"/>
              </a:solidFill>
              <a:latin typeface="Times New Roman" panose="02020603050405020304" pitchFamily="18" charset="0"/>
              <a:cs typeface="Times New Roman" panose="02020603050405020304" pitchFamily="18" charset="0"/>
            </a:endParaRPr>
          </a:p>
          <a:p>
            <a:pPr>
              <a:buClrTx/>
              <a:buFont typeface="Wingdings" panose="05000000000000000000" pitchFamily="2" charset="2"/>
              <a:buChar char="§"/>
            </a:pPr>
            <a:r>
              <a:rPr lang="en-IN" sz="2400" dirty="0" smtClean="0">
                <a:latin typeface="Times New Roman" panose="02020603050405020304" pitchFamily="18" charset="0"/>
                <a:cs typeface="Times New Roman" panose="02020603050405020304" pitchFamily="18" charset="0"/>
              </a:rPr>
              <a:t>Concavities developing in the inferior border of C2 and C3.</a:t>
            </a:r>
            <a:endParaRPr lang="en-IN" sz="2400" dirty="0" smtClean="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
            </a:pPr>
            <a:r>
              <a:rPr lang="en-IN" sz="2400" dirty="0" smtClean="0">
                <a:latin typeface="Times New Roman" panose="02020603050405020304" pitchFamily="18" charset="0"/>
                <a:cs typeface="Times New Roman" panose="02020603050405020304" pitchFamily="18" charset="0"/>
              </a:rPr>
              <a:t>Flat inferior border of C4.</a:t>
            </a:r>
            <a:endParaRPr lang="en-IN" sz="2400" dirty="0" smtClean="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
            </a:pPr>
            <a:r>
              <a:rPr lang="en-IN" sz="2400" dirty="0" smtClean="0">
                <a:latin typeface="Times New Roman" panose="02020603050405020304" pitchFamily="18" charset="0"/>
                <a:cs typeface="Times New Roman" panose="02020603050405020304" pitchFamily="18" charset="0"/>
              </a:rPr>
              <a:t>Bodies of C3 and C4 were nearly rectangular.</a:t>
            </a:r>
            <a:endParaRPr lang="en-IN" sz="2400" dirty="0" smtClean="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Ø"/>
            </a:pPr>
            <a:endParaRPr lang="en-IN" sz="2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1"/>
          <a:stretch>
            <a:fillRect/>
          </a:stretch>
        </p:blipFill>
        <p:spPr>
          <a:xfrm>
            <a:off x="1043709" y="3984625"/>
            <a:ext cx="2667000" cy="1704975"/>
          </a:xfrm>
          <a:prstGeom prst="rect">
            <a:avLst/>
          </a:prstGeom>
        </p:spPr>
      </p:pic>
      <p:pic>
        <p:nvPicPr>
          <p:cNvPr id="7" name="Picture 6"/>
          <p:cNvPicPr>
            <a:picLocks noChangeAspect="1"/>
          </p:cNvPicPr>
          <p:nvPr/>
        </p:nvPicPr>
        <p:blipFill>
          <a:blip r:embed="rId2"/>
          <a:stretch>
            <a:fillRect/>
          </a:stretch>
        </p:blipFill>
        <p:spPr>
          <a:xfrm>
            <a:off x="276390" y="1485048"/>
            <a:ext cx="3395766" cy="2499577"/>
          </a:xfrm>
          <a:prstGeom prst="rect">
            <a:avLst/>
          </a:prstGeom>
        </p:spPr>
      </p:pic>
      <p:sp>
        <p:nvSpPr>
          <p:cNvPr id="6" name="Text Placeholder 5"/>
          <p:cNvSpPr>
            <a:spLocks noGrp="1"/>
          </p:cNvSpPr>
          <p:nvPr>
            <p:ph type="body" sz="half" idx="2"/>
          </p:nvPr>
        </p:nvSpPr>
        <p:spPr>
          <a:xfrm>
            <a:off x="372534" y="1644073"/>
            <a:ext cx="3854528" cy="4941454"/>
          </a:xfrm>
        </p:spPr>
        <p:txBody>
          <a:bodyPr/>
          <a:lstStyle/>
          <a:p>
            <a:endParaRPr lang="en-IN"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stretch>
            <a:fillRect/>
          </a:stretch>
        </p:blipFill>
        <p:spPr>
          <a:xfrm>
            <a:off x="480291" y="251693"/>
            <a:ext cx="3783717" cy="2537687"/>
          </a:xfrm>
          <a:prstGeom prst="rect">
            <a:avLst/>
          </a:prstGeom>
        </p:spPr>
      </p:pic>
      <p:sp>
        <p:nvSpPr>
          <p:cNvPr id="2" name="Title 1"/>
          <p:cNvSpPr>
            <a:spLocks noGrp="1"/>
          </p:cNvSpPr>
          <p:nvPr>
            <p:ph type="title"/>
          </p:nvPr>
        </p:nvSpPr>
        <p:spPr>
          <a:xfrm>
            <a:off x="409480" y="251694"/>
            <a:ext cx="3854528" cy="2537687"/>
          </a:xfrm>
        </p:spPr>
        <p:txBody>
          <a:bodyPr/>
          <a:lstStyle/>
          <a:p>
            <a:endParaRPr lang="en-IN" dirty="0"/>
          </a:p>
        </p:txBody>
      </p:sp>
      <p:sp>
        <p:nvSpPr>
          <p:cNvPr id="3" name="Content Placeholder 2"/>
          <p:cNvSpPr>
            <a:spLocks noGrp="1"/>
          </p:cNvSpPr>
          <p:nvPr>
            <p:ph idx="1"/>
          </p:nvPr>
        </p:nvSpPr>
        <p:spPr>
          <a:xfrm>
            <a:off x="4760461" y="514924"/>
            <a:ext cx="6563321" cy="5526437"/>
          </a:xfrm>
        </p:spPr>
        <p:txBody>
          <a:bodyPr>
            <a:normAutofit/>
          </a:bodyPr>
          <a:lstStyle/>
          <a:p>
            <a:pPr>
              <a:buClrTx/>
              <a:buFont typeface="Wingdings" panose="05000000000000000000" pitchFamily="2" charset="2"/>
              <a:buChar char="Ø"/>
            </a:pPr>
            <a:r>
              <a:rPr lang="en-IN" sz="2400" dirty="0" smtClean="0">
                <a:solidFill>
                  <a:schemeClr val="accent2"/>
                </a:solidFill>
                <a:latin typeface="Times New Roman" panose="02020603050405020304" pitchFamily="18" charset="0"/>
                <a:cs typeface="Times New Roman" panose="02020603050405020304" pitchFamily="18" charset="0"/>
              </a:rPr>
              <a:t>STAGE 3 OR TRANSITION STAGE –</a:t>
            </a:r>
            <a:endParaRPr lang="en-IN" sz="2400" dirty="0" smtClean="0">
              <a:solidFill>
                <a:schemeClr val="accent2"/>
              </a:solidFill>
              <a:latin typeface="Times New Roman" panose="02020603050405020304" pitchFamily="18" charset="0"/>
              <a:cs typeface="Times New Roman" panose="02020603050405020304" pitchFamily="18" charset="0"/>
            </a:endParaRPr>
          </a:p>
          <a:p>
            <a:pPr>
              <a:buClrTx/>
              <a:buFont typeface="Wingdings" panose="05000000000000000000" pitchFamily="2" charset="2"/>
              <a:buChar char="§"/>
            </a:pPr>
            <a:r>
              <a:rPr lang="en-IN" sz="2400" dirty="0">
                <a:latin typeface="Times New Roman" panose="02020603050405020304" pitchFamily="18" charset="0"/>
                <a:cs typeface="Times New Roman" panose="02020603050405020304" pitchFamily="18" charset="0"/>
              </a:rPr>
              <a:t> </a:t>
            </a:r>
            <a:r>
              <a:rPr lang="en-IN" sz="2400" dirty="0" smtClean="0">
                <a:latin typeface="Times New Roman" panose="02020603050405020304" pitchFamily="18" charset="0"/>
                <a:cs typeface="Times New Roman" panose="02020603050405020304" pitchFamily="18" charset="0"/>
              </a:rPr>
              <a:t>distinct concavities seen in inferior border of C2 and C3.</a:t>
            </a:r>
            <a:endParaRPr lang="en-IN" sz="2400" dirty="0" smtClean="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
            </a:pPr>
            <a:r>
              <a:rPr lang="en-IN" sz="2400" dirty="0" smtClean="0">
                <a:latin typeface="Times New Roman" panose="02020603050405020304" pitchFamily="18" charset="0"/>
                <a:cs typeface="Times New Roman" panose="02020603050405020304" pitchFamily="18" charset="0"/>
              </a:rPr>
              <a:t>Concavity begin to develop in the inferior border of C4.</a:t>
            </a:r>
            <a:endParaRPr lang="en-IN" sz="2400" dirty="0" smtClean="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
            </a:pPr>
            <a:r>
              <a:rPr lang="en-IN" sz="2400" dirty="0" smtClean="0">
                <a:latin typeface="Times New Roman" panose="02020603050405020304" pitchFamily="18" charset="0"/>
                <a:cs typeface="Times New Roman" panose="02020603050405020304" pitchFamily="18" charset="0"/>
              </a:rPr>
              <a:t>The bodies of C3 and C4 were rectangular in shape.</a:t>
            </a:r>
            <a:endParaRPr lang="en-IN" sz="2400" dirty="0" smtClean="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Ø"/>
            </a:pPr>
            <a:r>
              <a:rPr lang="en-IN" sz="2400" dirty="0" smtClean="0">
                <a:solidFill>
                  <a:schemeClr val="accent2"/>
                </a:solidFill>
                <a:latin typeface="Times New Roman" panose="02020603050405020304" pitchFamily="18" charset="0"/>
                <a:cs typeface="Times New Roman" panose="02020603050405020304" pitchFamily="18" charset="0"/>
              </a:rPr>
              <a:t>STAGE 4 OR DECELERATION STAGE –</a:t>
            </a:r>
            <a:endParaRPr lang="en-IN" sz="2400" dirty="0" smtClean="0">
              <a:solidFill>
                <a:schemeClr val="accent2"/>
              </a:solidFill>
              <a:latin typeface="Times New Roman" panose="02020603050405020304" pitchFamily="18" charset="0"/>
              <a:cs typeface="Times New Roman" panose="02020603050405020304" pitchFamily="18" charset="0"/>
            </a:endParaRPr>
          </a:p>
          <a:p>
            <a:pPr>
              <a:buClrTx/>
              <a:buFont typeface="Wingdings" panose="05000000000000000000" pitchFamily="2" charset="2"/>
              <a:buChar char="§"/>
            </a:pPr>
            <a:r>
              <a:rPr lang="en-IN" sz="2400" dirty="0" smtClean="0">
                <a:latin typeface="Times New Roman" panose="02020603050405020304" pitchFamily="18" charset="0"/>
                <a:cs typeface="Times New Roman" panose="02020603050405020304" pitchFamily="18" charset="0"/>
              </a:rPr>
              <a:t>Distinct concavities seen in the inferior borders of C2, C3 and C4.</a:t>
            </a:r>
            <a:endParaRPr lang="en-IN" sz="2400" dirty="0" smtClean="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
            </a:pPr>
            <a:r>
              <a:rPr lang="en-IN" sz="2400" dirty="0" smtClean="0">
                <a:latin typeface="Times New Roman" panose="02020603050405020304" pitchFamily="18" charset="0"/>
                <a:cs typeface="Times New Roman" panose="02020603050405020304" pitchFamily="18" charset="0"/>
              </a:rPr>
              <a:t>C3 and C4 bodies become more square in shape.</a:t>
            </a:r>
            <a:endParaRPr lang="en-IN" sz="2400" dirty="0" smtClean="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Ø"/>
            </a:pPr>
            <a:endParaRPr lang="en-IN" sz="24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575735" y="3278141"/>
            <a:ext cx="3854527" cy="2584449"/>
          </a:xfrm>
          <a:prstGeom prst="rect">
            <a:avLst/>
          </a:prstGeom>
        </p:spPr>
      </p:pic>
      <p:sp>
        <p:nvSpPr>
          <p:cNvPr id="4" name="Text Placeholder 3"/>
          <p:cNvSpPr>
            <a:spLocks noGrp="1"/>
          </p:cNvSpPr>
          <p:nvPr>
            <p:ph type="body" sz="half" idx="2"/>
          </p:nvPr>
        </p:nvSpPr>
        <p:spPr>
          <a:xfrm>
            <a:off x="575734" y="3278142"/>
            <a:ext cx="3854528" cy="2584449"/>
          </a:xfrm>
        </p:spPr>
        <p:txBody>
          <a:bodyPr/>
          <a:lstStyle/>
          <a:p>
            <a:endParaRPr lang="en-IN"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stretch>
            <a:fillRect/>
          </a:stretch>
        </p:blipFill>
        <p:spPr>
          <a:xfrm>
            <a:off x="363298" y="258617"/>
            <a:ext cx="3783829" cy="2364509"/>
          </a:xfrm>
          <a:prstGeom prst="rect">
            <a:avLst/>
          </a:prstGeom>
        </p:spPr>
      </p:pic>
      <p:sp>
        <p:nvSpPr>
          <p:cNvPr id="2" name="Title 1"/>
          <p:cNvSpPr>
            <a:spLocks noGrp="1"/>
          </p:cNvSpPr>
          <p:nvPr>
            <p:ph type="title"/>
          </p:nvPr>
        </p:nvSpPr>
        <p:spPr>
          <a:xfrm>
            <a:off x="363298" y="258617"/>
            <a:ext cx="3854528" cy="2364510"/>
          </a:xfrm>
        </p:spPr>
        <p:txBody>
          <a:bodyPr/>
          <a:lstStyle/>
          <a:p>
            <a:endParaRPr lang="en-IN" dirty="0"/>
          </a:p>
        </p:txBody>
      </p:sp>
      <p:sp>
        <p:nvSpPr>
          <p:cNvPr id="3" name="Content Placeholder 2"/>
          <p:cNvSpPr>
            <a:spLocks noGrp="1"/>
          </p:cNvSpPr>
          <p:nvPr>
            <p:ph idx="1"/>
          </p:nvPr>
        </p:nvSpPr>
        <p:spPr>
          <a:xfrm>
            <a:off x="4760461" y="514924"/>
            <a:ext cx="6036848" cy="5526437"/>
          </a:xfrm>
        </p:spPr>
        <p:txBody>
          <a:bodyPr>
            <a:normAutofit/>
          </a:bodyPr>
          <a:lstStyle/>
          <a:p>
            <a:pPr>
              <a:buClrTx/>
              <a:buFont typeface="Wingdings" panose="05000000000000000000" pitchFamily="2" charset="2"/>
              <a:buChar char="Ø"/>
            </a:pPr>
            <a:r>
              <a:rPr lang="en-IN" sz="2400" dirty="0" smtClean="0">
                <a:solidFill>
                  <a:schemeClr val="accent2"/>
                </a:solidFill>
                <a:latin typeface="Times New Roman" panose="02020603050405020304" pitchFamily="18" charset="0"/>
                <a:cs typeface="Times New Roman" panose="02020603050405020304" pitchFamily="18" charset="0"/>
              </a:rPr>
              <a:t>STAGE 5 OR MATURATION STAGE </a:t>
            </a:r>
            <a:r>
              <a:rPr lang="en-IN" sz="2400" dirty="0" smtClean="0">
                <a:latin typeface="Times New Roman" panose="02020603050405020304" pitchFamily="18" charset="0"/>
                <a:cs typeface="Times New Roman" panose="02020603050405020304" pitchFamily="18" charset="0"/>
              </a:rPr>
              <a:t>–</a:t>
            </a:r>
            <a:endParaRPr lang="en-IN" sz="2400" dirty="0" smtClean="0">
              <a:latin typeface="Times New Roman" panose="02020603050405020304" pitchFamily="18" charset="0"/>
              <a:cs typeface="Times New Roman" panose="02020603050405020304" pitchFamily="18" charset="0"/>
            </a:endParaRPr>
          </a:p>
          <a:p>
            <a:pPr marL="514350" indent="-514350">
              <a:buClrTx/>
              <a:buFont typeface="+mj-lt"/>
              <a:buAutoNum type="romanUcPeriod"/>
            </a:pPr>
            <a:r>
              <a:rPr lang="en-IN" sz="2400" dirty="0" smtClean="0">
                <a:latin typeface="Times New Roman" panose="02020603050405020304" pitchFamily="18" charset="0"/>
                <a:cs typeface="Times New Roman" panose="02020603050405020304" pitchFamily="18" charset="0"/>
              </a:rPr>
              <a:t>More accentuated concavities seen in the </a:t>
            </a:r>
            <a:r>
              <a:rPr lang="en-IN" sz="2400" dirty="0">
                <a:latin typeface="Times New Roman" panose="02020603050405020304" pitchFamily="18" charset="0"/>
                <a:cs typeface="Times New Roman" panose="02020603050405020304" pitchFamily="18" charset="0"/>
              </a:rPr>
              <a:t>i</a:t>
            </a:r>
            <a:r>
              <a:rPr lang="en-IN" sz="2400" dirty="0" smtClean="0">
                <a:latin typeface="Times New Roman" panose="02020603050405020304" pitchFamily="18" charset="0"/>
                <a:cs typeface="Times New Roman" panose="02020603050405020304" pitchFamily="18" charset="0"/>
              </a:rPr>
              <a:t>nferior border of C2, C3 and C4.</a:t>
            </a:r>
            <a:endParaRPr lang="en-IN" sz="2400" dirty="0" smtClean="0">
              <a:latin typeface="Times New Roman" panose="02020603050405020304" pitchFamily="18" charset="0"/>
              <a:cs typeface="Times New Roman" panose="02020603050405020304" pitchFamily="18" charset="0"/>
            </a:endParaRPr>
          </a:p>
          <a:p>
            <a:pPr marL="514350" indent="-514350">
              <a:buClrTx/>
              <a:buFont typeface="+mj-lt"/>
              <a:buAutoNum type="romanUcPeriod"/>
            </a:pPr>
            <a:r>
              <a:rPr lang="en-IN" sz="2400" dirty="0" smtClean="0">
                <a:latin typeface="Times New Roman" panose="02020603050405020304" pitchFamily="18" charset="0"/>
                <a:cs typeface="Times New Roman" panose="02020603050405020304" pitchFamily="18" charset="0"/>
              </a:rPr>
              <a:t>Bodies of C3 and C4 were nearly square in shape.</a:t>
            </a:r>
            <a:endParaRPr lang="en-IN" sz="2400" dirty="0" smtClean="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Ø"/>
            </a:pPr>
            <a:r>
              <a:rPr lang="en-IN" sz="2400" dirty="0" smtClean="0">
                <a:solidFill>
                  <a:schemeClr val="accent2"/>
                </a:solidFill>
                <a:latin typeface="Times New Roman" panose="02020603050405020304" pitchFamily="18" charset="0"/>
                <a:cs typeface="Times New Roman" panose="02020603050405020304" pitchFamily="18" charset="0"/>
              </a:rPr>
              <a:t>STAGE 6 OR COMPLETION –</a:t>
            </a:r>
            <a:endParaRPr lang="en-IN" sz="2400" dirty="0" smtClean="0">
              <a:solidFill>
                <a:schemeClr val="accent2"/>
              </a:solidFill>
              <a:latin typeface="Times New Roman" panose="02020603050405020304" pitchFamily="18" charset="0"/>
              <a:cs typeface="Times New Roman" panose="02020603050405020304" pitchFamily="18" charset="0"/>
            </a:endParaRPr>
          </a:p>
          <a:p>
            <a:pPr marL="514350" indent="-514350">
              <a:buClrTx/>
              <a:buFont typeface="+mj-lt"/>
              <a:buAutoNum type="romanUcPeriod"/>
            </a:pPr>
            <a:r>
              <a:rPr lang="en-IN" sz="2400" dirty="0">
                <a:latin typeface="Times New Roman" panose="02020603050405020304" pitchFamily="18" charset="0"/>
                <a:cs typeface="Times New Roman" panose="02020603050405020304" pitchFamily="18" charset="0"/>
              </a:rPr>
              <a:t> </a:t>
            </a:r>
            <a:r>
              <a:rPr lang="en-IN" sz="2400" dirty="0" smtClean="0">
                <a:latin typeface="Times New Roman" panose="02020603050405020304" pitchFamily="18" charset="0"/>
                <a:cs typeface="Times New Roman" panose="02020603050405020304" pitchFamily="18" charset="0"/>
              </a:rPr>
              <a:t>deep concavities in the inferior borders of C2,C3 and C4.</a:t>
            </a:r>
            <a:endParaRPr lang="en-IN" sz="2400" dirty="0" smtClean="0">
              <a:latin typeface="Times New Roman" panose="02020603050405020304" pitchFamily="18" charset="0"/>
              <a:cs typeface="Times New Roman" panose="02020603050405020304" pitchFamily="18" charset="0"/>
            </a:endParaRPr>
          </a:p>
          <a:p>
            <a:pPr marL="514350" indent="-514350">
              <a:buClrTx/>
              <a:buFont typeface="+mj-lt"/>
              <a:buAutoNum type="romanUcPeriod"/>
            </a:pPr>
            <a:r>
              <a:rPr lang="en-IN" sz="2400" dirty="0" smtClean="0">
                <a:latin typeface="Times New Roman" panose="02020603050405020304" pitchFamily="18" charset="0"/>
                <a:cs typeface="Times New Roman" panose="02020603050405020304" pitchFamily="18" charset="0"/>
              </a:rPr>
              <a:t>The bodies of C3 and C4 become square in shape </a:t>
            </a:r>
            <a:endParaRPr lang="en-IN" sz="24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363298" y="2909455"/>
            <a:ext cx="3854528" cy="3408218"/>
          </a:xfrm>
          <a:prstGeom prst="rect">
            <a:avLst/>
          </a:prstGeom>
        </p:spPr>
      </p:pic>
      <p:sp>
        <p:nvSpPr>
          <p:cNvPr id="4" name="Text Placeholder 3"/>
          <p:cNvSpPr>
            <a:spLocks noGrp="1"/>
          </p:cNvSpPr>
          <p:nvPr>
            <p:ph type="body" sz="half" idx="2"/>
          </p:nvPr>
        </p:nvSpPr>
        <p:spPr>
          <a:xfrm>
            <a:off x="363298" y="2804777"/>
            <a:ext cx="3854528" cy="3512896"/>
          </a:xfrm>
        </p:spPr>
        <p:txBody>
          <a:bodyPr/>
          <a:lstStyle/>
          <a:p>
            <a:endParaRPr lang="en-IN"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462" y="1062182"/>
            <a:ext cx="8596668" cy="720436"/>
          </a:xfrm>
        </p:spPr>
        <p:txBody>
          <a:bodyPr>
            <a:normAutofit/>
          </a:bodyPr>
          <a:lstStyle/>
          <a:p>
            <a:r>
              <a:rPr lang="en-IN" sz="2800" dirty="0" smtClean="0">
                <a:solidFill>
                  <a:schemeClr val="accent2"/>
                </a:solidFill>
                <a:latin typeface="Times New Roman" panose="02020603050405020304" pitchFamily="18" charset="0"/>
                <a:cs typeface="Times New Roman" panose="02020603050405020304" pitchFamily="18" charset="0"/>
              </a:rPr>
              <a:t>INTRAORAL RADIOGRAPHS AND OPG</a:t>
            </a:r>
            <a:endParaRPr lang="en-IN" sz="2800" dirty="0">
              <a:solidFill>
                <a:schemeClr val="accent2"/>
              </a:solidFill>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677334" y="2520807"/>
            <a:ext cx="8596668" cy="3076429"/>
          </a:xfrm>
        </p:spPr>
        <p:txBody>
          <a:bodyPr>
            <a:normAutofit/>
          </a:bodyPr>
          <a:lstStyle/>
          <a:p>
            <a:pPr>
              <a:buClrTx/>
              <a:buFont typeface="Wingdings" panose="05000000000000000000" pitchFamily="2" charset="2"/>
              <a:buChar char="Ø"/>
            </a:pPr>
            <a:r>
              <a:rPr lang="en-IN" sz="2400" dirty="0" smtClean="0">
                <a:latin typeface="Times New Roman" panose="02020603050405020304" pitchFamily="18" charset="0"/>
                <a:cs typeface="Times New Roman" panose="02020603050405020304" pitchFamily="18" charset="0"/>
              </a:rPr>
              <a:t>Dental maturity can be determined by stages of tooth eruption .</a:t>
            </a:r>
            <a:endParaRPr lang="en-IN" sz="2400" dirty="0" smtClean="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Ø"/>
            </a:pPr>
            <a:r>
              <a:rPr lang="en-IN" sz="2400" dirty="0" smtClean="0">
                <a:latin typeface="Times New Roman" panose="02020603050405020304" pitchFamily="18" charset="0"/>
                <a:cs typeface="Times New Roman" panose="02020603050405020304" pitchFamily="18" charset="0"/>
              </a:rPr>
              <a:t>Tooth formation is proposed as more reliable criteria for determining dental maturation.</a:t>
            </a:r>
            <a:endParaRPr lang="en-IN" sz="2400" dirty="0" smtClean="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Ø"/>
            </a:pPr>
            <a:r>
              <a:rPr lang="en-IN" sz="2400" dirty="0" err="1" smtClean="0">
                <a:latin typeface="Times New Roman" panose="02020603050405020304" pitchFamily="18" charset="0"/>
                <a:cs typeface="Times New Roman" panose="02020603050405020304" pitchFamily="18" charset="0"/>
              </a:rPr>
              <a:t>Demerjian</a:t>
            </a:r>
            <a:r>
              <a:rPr lang="en-IN" sz="2400" dirty="0" smtClean="0">
                <a:latin typeface="Times New Roman" panose="02020603050405020304" pitchFamily="18" charset="0"/>
                <a:cs typeface="Times New Roman" panose="02020603050405020304" pitchFamily="18" charset="0"/>
              </a:rPr>
              <a:t> developed a method for estimating dental maturity or dental age using panoramic radiographs.</a:t>
            </a:r>
            <a:endParaRPr lang="en-IN" sz="2400" dirty="0" smtClean="0">
              <a:latin typeface="Times New Roman" panose="02020603050405020304" pitchFamily="18" charset="0"/>
              <a:cs typeface="Times New Roman" panose="02020603050405020304" pitchFamily="18" charset="0"/>
            </a:endParaRPr>
          </a:p>
          <a:p>
            <a:pPr marL="0" indent="0">
              <a:buClrTx/>
              <a:buNone/>
            </a:pPr>
            <a:endParaRPr lang="en-IN"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dirty="0" smtClean="0">
                <a:solidFill>
                  <a:schemeClr val="tx1"/>
                </a:solidFill>
                <a:latin typeface="Times New Roman" panose="02020603050405020304" pitchFamily="18" charset="0"/>
                <a:cs typeface="Times New Roman" panose="02020603050405020304" pitchFamily="18" charset="0"/>
              </a:rPr>
              <a:t>DEMERJIAN’S STAGES OF DENTAL CALCIFICATION (1973)</a:t>
            </a:r>
            <a:endParaRPr lang="en-IN" sz="2800" dirty="0">
              <a:solidFill>
                <a:schemeClr val="tx1"/>
              </a:solidFill>
              <a:latin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idx="1"/>
          </p:nvPr>
        </p:nvPicPr>
        <p:blipFill>
          <a:blip r:embed="rId1"/>
          <a:stretch>
            <a:fillRect/>
          </a:stretch>
        </p:blipFill>
        <p:spPr>
          <a:xfrm>
            <a:off x="591127" y="1717964"/>
            <a:ext cx="9531928" cy="4756727"/>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dirty="0">
                <a:solidFill>
                  <a:schemeClr val="accent2"/>
                </a:solidFill>
                <a:latin typeface="Times New Roman" panose="02020603050405020304" pitchFamily="18" charset="0"/>
                <a:cs typeface="Times New Roman" panose="02020603050405020304" pitchFamily="18" charset="0"/>
              </a:rPr>
              <a:t>Biochemical</a:t>
            </a:r>
            <a:endParaRPr lang="en-IN" sz="2800" dirty="0">
              <a:solidFill>
                <a:schemeClr val="accent2"/>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buClrTx/>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Recent biochemical </a:t>
            </a:r>
            <a:r>
              <a:rPr lang="en-US" sz="2400" dirty="0" smtClean="0">
                <a:latin typeface="Times New Roman" panose="02020603050405020304" pitchFamily="18" charset="0"/>
                <a:cs typeface="Times New Roman" panose="02020603050405020304" pitchFamily="18" charset="0"/>
              </a:rPr>
              <a:t>method </a:t>
            </a:r>
            <a:r>
              <a:rPr lang="en-US" sz="2400" dirty="0">
                <a:latin typeface="Times New Roman" panose="02020603050405020304" pitchFamily="18" charset="0"/>
                <a:cs typeface="Times New Roman" panose="02020603050405020304" pitchFamily="18" charset="0"/>
              </a:rPr>
              <a:t>in saliva and serum are </a:t>
            </a:r>
            <a:r>
              <a:rPr lang="en-US" sz="2400" dirty="0" smtClean="0">
                <a:latin typeface="Times New Roman" panose="02020603050405020304" pitchFamily="18" charset="0"/>
                <a:cs typeface="Times New Roman" panose="02020603050405020304" pitchFamily="18" charset="0"/>
              </a:rPr>
              <a:t>the –</a:t>
            </a:r>
            <a:endParaRPr lang="en-US" sz="2400" dirty="0" smtClean="0">
              <a:latin typeface="Times New Roman" panose="02020603050405020304" pitchFamily="18" charset="0"/>
              <a:cs typeface="Times New Roman" panose="02020603050405020304" pitchFamily="18" charset="0"/>
            </a:endParaRPr>
          </a:p>
          <a:p>
            <a:pPr marL="0" indent="0">
              <a:buClrTx/>
              <a:buNone/>
            </a:pPr>
            <a:r>
              <a:rPr lang="en-US" sz="2400" dirty="0" smtClean="0">
                <a:latin typeface="Times New Roman" panose="02020603050405020304" pitchFamily="18" charset="0"/>
                <a:cs typeface="Times New Roman" panose="02020603050405020304" pitchFamily="18" charset="0"/>
              </a:rPr>
              <a:t> A</a:t>
            </a:r>
            <a:r>
              <a:rPr lang="en-US" sz="2400" dirty="0">
                <a:latin typeface="Times New Roman" panose="02020603050405020304" pitchFamily="18" charset="0"/>
                <a:cs typeface="Times New Roman" panose="02020603050405020304" pitchFamily="18" charset="0"/>
              </a:rPr>
              <a:t>. Insulin-like growth factor (IGF) growth hormone (GH),</a:t>
            </a:r>
            <a:endParaRPr lang="en-US" sz="2400" dirty="0">
              <a:latin typeface="Times New Roman" panose="02020603050405020304" pitchFamily="18" charset="0"/>
              <a:cs typeface="Times New Roman" panose="02020603050405020304" pitchFamily="18" charset="0"/>
            </a:endParaRPr>
          </a:p>
          <a:p>
            <a:pPr marL="0" indent="0">
              <a:buClrTx/>
              <a:buNone/>
            </a:pPr>
            <a:r>
              <a:rPr lang="en-US" sz="2400" dirty="0" smtClean="0">
                <a:latin typeface="Times New Roman" panose="02020603050405020304" pitchFamily="18" charset="0"/>
                <a:cs typeface="Times New Roman" panose="02020603050405020304" pitchFamily="18" charset="0"/>
              </a:rPr>
              <a:t> B</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Osteocalcin</a:t>
            </a:r>
            <a:endParaRPr lang="en-US" sz="2400" dirty="0">
              <a:latin typeface="Times New Roman" panose="02020603050405020304" pitchFamily="18" charset="0"/>
              <a:cs typeface="Times New Roman" panose="02020603050405020304" pitchFamily="18" charset="0"/>
            </a:endParaRPr>
          </a:p>
          <a:p>
            <a:pPr marL="0" indent="0">
              <a:buClrTx/>
              <a:buNone/>
            </a:pPr>
            <a:r>
              <a:rPr lang="en-US" sz="2400" dirty="0" smtClean="0">
                <a:latin typeface="Times New Roman" panose="02020603050405020304" pitchFamily="18" charset="0"/>
                <a:cs typeface="Times New Roman" panose="02020603050405020304" pitchFamily="18" charset="0"/>
              </a:rPr>
              <a:t> C</a:t>
            </a:r>
            <a:r>
              <a:rPr lang="en-US" sz="2400" dirty="0">
                <a:latin typeface="Times New Roman" panose="02020603050405020304" pitchFamily="18" charset="0"/>
                <a:cs typeface="Times New Roman" panose="02020603050405020304" pitchFamily="18" charset="0"/>
              </a:rPr>
              <a:t>. Alkaline phosphatase (ALP).</a:t>
            </a:r>
            <a:endParaRPr lang="en-IN"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12436"/>
            <a:ext cx="8596668" cy="1126837"/>
          </a:xfrm>
        </p:spPr>
        <p:txBody>
          <a:bodyPr/>
          <a:lstStyle/>
          <a:p>
            <a:r>
              <a:rPr lang="en-IN" dirty="0" smtClean="0">
                <a:solidFill>
                  <a:schemeClr val="tx1"/>
                </a:solidFill>
                <a:latin typeface="Times New Roman" panose="02020603050405020304" pitchFamily="18" charset="0"/>
                <a:cs typeface="Times New Roman" panose="02020603050405020304" pitchFamily="18" charset="0"/>
              </a:rPr>
              <a:t>Introduction </a:t>
            </a:r>
            <a:endParaRPr lang="en-IN"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7333" y="1698771"/>
            <a:ext cx="9565793" cy="4258684"/>
          </a:xfrm>
        </p:spPr>
        <p:txBody>
          <a:bodyPr>
            <a:normAutofit/>
          </a:bodyPr>
          <a:lstStyle/>
          <a:p>
            <a:pPr>
              <a:buClr>
                <a:schemeClr val="tx1"/>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Maturational status can have considerable influence on diagnosis, treatment goals, treatment planning, and the eventual outcome of orthodontic treatment</a:t>
            </a:r>
            <a:r>
              <a:rPr lang="en-US" sz="2400" dirty="0" smtClean="0">
                <a:latin typeface="Times New Roman" panose="02020603050405020304" pitchFamily="18" charset="0"/>
                <a:cs typeface="Times New Roman" panose="02020603050405020304" pitchFamily="18" charset="0"/>
              </a:rPr>
              <a:t>.</a:t>
            </a:r>
            <a:endParaRPr lang="en-IN" sz="2400" dirty="0">
              <a:latin typeface="Times New Roman" panose="02020603050405020304" pitchFamily="18" charset="0"/>
              <a:cs typeface="Times New Roman" panose="02020603050405020304" pitchFamily="18" charset="0"/>
            </a:endParaRPr>
          </a:p>
          <a:p>
            <a:pPr>
              <a:buClr>
                <a:schemeClr val="tx1"/>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Clinical decisions regarding the use of extra oral traction forces, functional appliances, extraction versus </a:t>
            </a:r>
            <a:r>
              <a:rPr lang="en-US" sz="2400" dirty="0" smtClean="0">
                <a:latin typeface="Times New Roman" panose="02020603050405020304" pitchFamily="18" charset="0"/>
                <a:cs typeface="Times New Roman" panose="02020603050405020304" pitchFamily="18" charset="0"/>
              </a:rPr>
              <a:t>non-extraction </a:t>
            </a:r>
            <a:r>
              <a:rPr lang="en-US" sz="2400" dirty="0">
                <a:latin typeface="Times New Roman" panose="02020603050405020304" pitchFamily="18" charset="0"/>
                <a:cs typeface="Times New Roman" panose="02020603050405020304" pitchFamily="18" charset="0"/>
              </a:rPr>
              <a:t>treatment, or </a:t>
            </a:r>
            <a:r>
              <a:rPr lang="en-US" sz="2400" dirty="0" err="1">
                <a:latin typeface="Times New Roman" panose="02020603050405020304" pitchFamily="18" charset="0"/>
                <a:cs typeface="Times New Roman" panose="02020603050405020304" pitchFamily="18" charset="0"/>
              </a:rPr>
              <a:t>orthognathic</a:t>
            </a:r>
            <a:r>
              <a:rPr lang="en-US" sz="2400" dirty="0">
                <a:latin typeface="Times New Roman" panose="02020603050405020304" pitchFamily="18" charset="0"/>
                <a:cs typeface="Times New Roman" panose="02020603050405020304" pitchFamily="18" charset="0"/>
              </a:rPr>
              <a:t> surgeries are, at least partially, based on growth </a:t>
            </a:r>
            <a:r>
              <a:rPr lang="en-US" sz="2400" dirty="0" smtClean="0">
                <a:latin typeface="Times New Roman" panose="02020603050405020304" pitchFamily="18" charset="0"/>
                <a:cs typeface="Times New Roman" panose="02020603050405020304" pitchFamily="18" charset="0"/>
              </a:rPr>
              <a:t>considerations.</a:t>
            </a:r>
            <a:endParaRPr lang="en-IN"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
            <a:ext cx="8596668" cy="1302327"/>
          </a:xfrm>
        </p:spPr>
        <p:txBody>
          <a:bodyPr>
            <a:normAutofit/>
          </a:bodyPr>
          <a:lstStyle/>
          <a:p>
            <a:r>
              <a:rPr lang="en-IN" sz="3200" dirty="0">
                <a:solidFill>
                  <a:schemeClr val="tx1"/>
                </a:solidFill>
                <a:latin typeface="Times New Roman" panose="02020603050405020304" pitchFamily="18" charset="0"/>
                <a:cs typeface="Times New Roman" panose="02020603050405020304" pitchFamily="18" charset="0"/>
              </a:rPr>
              <a:t>GH  AND IGF-1</a:t>
            </a:r>
            <a:br>
              <a:rPr lang="en-IN" sz="3200" dirty="0">
                <a:solidFill>
                  <a:schemeClr val="tx1"/>
                </a:solidFill>
                <a:latin typeface="Times New Roman" panose="02020603050405020304" pitchFamily="18" charset="0"/>
                <a:cs typeface="Times New Roman" panose="02020603050405020304" pitchFamily="18" charset="0"/>
              </a:rPr>
            </a:br>
            <a:endParaRPr lang="en-IN" sz="32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64896" y="1071418"/>
            <a:ext cx="11191393" cy="5532581"/>
          </a:xfrm>
        </p:spPr>
        <p:txBody>
          <a:bodyPr>
            <a:noAutofit/>
          </a:bodyPr>
          <a:lstStyle/>
          <a:p>
            <a:pPr marL="0" indent="0">
              <a:buNone/>
            </a:pPr>
            <a:endParaRPr lang="en-US" sz="2400" dirty="0" smtClean="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GH receptors in the mandibular condyle have both direct and indirect effects on tissues with indirect effects mediated by insulin-like growth factor-I (IGF-1), generated in the liver in response to </a:t>
            </a:r>
            <a:r>
              <a:rPr lang="en-US" sz="2400" dirty="0" smtClean="0">
                <a:latin typeface="Times New Roman" panose="02020603050405020304" pitchFamily="18" charset="0"/>
                <a:cs typeface="Times New Roman" panose="02020603050405020304" pitchFamily="18" charset="0"/>
              </a:rPr>
              <a:t>GH.</a:t>
            </a:r>
            <a:endParaRPr lang="en-US" sz="2400" dirty="0" smtClean="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At puberty, amplitude of GH release (pulsatile pattern) increases, After puberty, GH secretion decreases with </a:t>
            </a:r>
            <a:r>
              <a:rPr lang="en-US" sz="2400" dirty="0" smtClean="0">
                <a:latin typeface="Times New Roman" panose="02020603050405020304" pitchFamily="18" charset="0"/>
                <a:cs typeface="Times New Roman" panose="02020603050405020304" pitchFamily="18" charset="0"/>
              </a:rPr>
              <a:t>age.</a:t>
            </a:r>
            <a:endParaRPr lang="en-US" sz="2400" dirty="0" smtClean="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Maximum GH concentrations are reached in early puberty in girls and late puberty in boys</a:t>
            </a:r>
            <a:r>
              <a:rPr lang="en-U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Serum </a:t>
            </a:r>
            <a:r>
              <a:rPr lang="en-US" sz="2400" dirty="0">
                <a:latin typeface="Times New Roman" panose="02020603050405020304" pitchFamily="18" charset="0"/>
                <a:cs typeface="Times New Roman" panose="02020603050405020304" pitchFamily="18" charset="0"/>
              </a:rPr>
              <a:t>IGF-1 levels tend to peak whenever there is accelerated growth in the body whether during pubertal growth spurt, </a:t>
            </a:r>
            <a:r>
              <a:rPr lang="en-US" sz="2400" dirty="0" err="1">
                <a:latin typeface="Times New Roman" panose="02020603050405020304" pitchFamily="18" charset="0"/>
                <a:cs typeface="Times New Roman" panose="02020603050405020304" pitchFamily="18" charset="0"/>
              </a:rPr>
              <a:t>adrenarche</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residual mandibular growth</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condylar hyperplasia</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or tumorous growth occurring in the body</a:t>
            </a:r>
            <a:r>
              <a:rPr lang="en-U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Rise in IGF-I causes longitudinal bone growth in the condyle with no effect on their histologic pattern.</a:t>
            </a:r>
            <a:endParaRPr lang="en-IN"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498" y="0"/>
            <a:ext cx="8596668" cy="1320800"/>
          </a:xfrm>
        </p:spPr>
        <p:txBody>
          <a:bodyPr/>
          <a:lstStyle/>
          <a:p>
            <a:r>
              <a:rPr lang="en-IN" dirty="0"/>
              <a:t> </a:t>
            </a:r>
            <a:r>
              <a:rPr lang="en-IN" sz="2800" dirty="0">
                <a:solidFill>
                  <a:schemeClr val="tx1"/>
                </a:solidFill>
                <a:latin typeface="Times New Roman" panose="02020603050405020304" pitchFamily="18" charset="0"/>
                <a:cs typeface="Times New Roman" panose="02020603050405020304" pitchFamily="18" charset="0"/>
              </a:rPr>
              <a:t>Alkaline Phosphatase</a:t>
            </a:r>
            <a:endParaRPr lang="en-IN" sz="28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7333" y="1320801"/>
            <a:ext cx="10424775" cy="4729798"/>
          </a:xfrm>
        </p:spPr>
        <p:txBody>
          <a:bodyPr>
            <a:normAutofit/>
          </a:bodyPr>
          <a:lstStyle/>
          <a:p>
            <a:r>
              <a:rPr lang="en-US" sz="2400" dirty="0">
                <a:latin typeface="Times New Roman" panose="02020603050405020304" pitchFamily="18" charset="0"/>
                <a:cs typeface="Times New Roman" panose="02020603050405020304" pitchFamily="18" charset="0"/>
              </a:rPr>
              <a:t>As ALP is a marker for osteoblastic activity, its levels are higher at the time of growth as compared to the levels after the growth </a:t>
            </a:r>
            <a:r>
              <a:rPr lang="en-US" sz="2400" dirty="0" smtClean="0">
                <a:latin typeface="Times New Roman" panose="02020603050405020304" pitchFamily="18" charset="0"/>
                <a:cs typeface="Times New Roman" panose="02020603050405020304" pitchFamily="18" charset="0"/>
              </a:rPr>
              <a:t>cessation.</a:t>
            </a:r>
            <a:endParaRPr lang="en-US" sz="2400" dirty="0" smtClean="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I</a:t>
            </a:r>
            <a:r>
              <a:rPr lang="en-US" sz="2400" dirty="0" smtClean="0">
                <a:latin typeface="Times New Roman" panose="02020603050405020304" pitchFamily="18" charset="0"/>
                <a:cs typeface="Times New Roman" panose="02020603050405020304" pitchFamily="18" charset="0"/>
              </a:rPr>
              <a:t>ncreases </a:t>
            </a:r>
            <a:r>
              <a:rPr lang="en-US" sz="2400" dirty="0">
                <a:latin typeface="Times New Roman" panose="02020603050405020304" pitchFamily="18" charset="0"/>
                <a:cs typeface="Times New Roman" panose="02020603050405020304" pitchFamily="18" charset="0"/>
              </a:rPr>
              <a:t>up to age of 14 years in boys and 11 years in girls and rapid falls after that in both sexes to reach adult levels by 20 years in boys and 18 years in girls</a:t>
            </a:r>
            <a:r>
              <a:rPr lang="en-U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endParaRPr lang="en-IN"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chemeClr val="tx1"/>
                </a:solidFill>
                <a:latin typeface="Times New Roman" panose="02020603050405020304" pitchFamily="18" charset="0"/>
                <a:cs typeface="Times New Roman" panose="02020603050405020304" pitchFamily="18" charset="0"/>
              </a:rPr>
              <a:t> </a:t>
            </a:r>
            <a:r>
              <a:rPr lang="en-IN" dirty="0" err="1">
                <a:solidFill>
                  <a:schemeClr val="tx1"/>
                </a:solidFill>
                <a:latin typeface="Times New Roman" panose="02020603050405020304" pitchFamily="18" charset="0"/>
                <a:cs typeface="Times New Roman" panose="02020603050405020304" pitchFamily="18" charset="0"/>
              </a:rPr>
              <a:t>Osteocalcin</a:t>
            </a:r>
            <a:endParaRPr lang="en-IN"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7333" y="2160589"/>
            <a:ext cx="10618739" cy="3880773"/>
          </a:xfrm>
        </p:spPr>
        <p:txBody>
          <a:bodyPr>
            <a:normAutofit/>
          </a:bodyPr>
          <a:lstStyle/>
          <a:p>
            <a:r>
              <a:rPr lang="en-US" sz="2400" dirty="0" smtClean="0">
                <a:latin typeface="Times New Roman" panose="02020603050405020304" pitchFamily="18" charset="0"/>
                <a:cs typeface="Times New Roman" panose="02020603050405020304" pitchFamily="18" charset="0"/>
              </a:rPr>
              <a:t>Also </a:t>
            </a:r>
            <a:r>
              <a:rPr lang="en-US" sz="2400" dirty="0">
                <a:latin typeface="Times New Roman" panose="02020603050405020304" pitchFamily="18" charset="0"/>
                <a:cs typeface="Times New Roman" panose="02020603050405020304" pitchFamily="18" charset="0"/>
              </a:rPr>
              <a:t>known as bone γ-</a:t>
            </a:r>
            <a:r>
              <a:rPr lang="en-US" sz="2400" dirty="0" err="1">
                <a:latin typeface="Times New Roman" panose="02020603050405020304" pitchFamily="18" charset="0"/>
                <a:cs typeface="Times New Roman" panose="02020603050405020304" pitchFamily="18" charset="0"/>
              </a:rPr>
              <a:t>carboxyglutamic</a:t>
            </a:r>
            <a:r>
              <a:rPr lang="en-US" sz="2400" dirty="0">
                <a:latin typeface="Times New Roman" panose="02020603050405020304" pitchFamily="18" charset="0"/>
                <a:cs typeface="Times New Roman" panose="02020603050405020304" pitchFamily="18" charset="0"/>
              </a:rPr>
              <a:t> acid (</a:t>
            </a:r>
            <a:r>
              <a:rPr lang="en-US" sz="2400" dirty="0" err="1">
                <a:latin typeface="Times New Roman" panose="02020603050405020304" pitchFamily="18" charset="0"/>
                <a:cs typeface="Times New Roman" panose="02020603050405020304" pitchFamily="18" charset="0"/>
              </a:rPr>
              <a:t>Gla</a:t>
            </a:r>
            <a:r>
              <a:rPr lang="en-US" sz="2400" dirty="0">
                <a:latin typeface="Times New Roman" panose="02020603050405020304" pitchFamily="18" charset="0"/>
                <a:cs typeface="Times New Roman" panose="02020603050405020304" pitchFamily="18" charset="0"/>
              </a:rPr>
              <a:t>) protein, is Vitamin K-dependent protein of the bone</a:t>
            </a:r>
            <a:r>
              <a:rPr lang="en-U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It is produced by osteoblasts, odontoblasts, and hypertrophic chondrocytes and binds to </a:t>
            </a:r>
            <a:r>
              <a:rPr lang="en-US" sz="2400" dirty="0" smtClean="0">
                <a:latin typeface="Times New Roman" panose="02020603050405020304" pitchFamily="18" charset="0"/>
                <a:cs typeface="Times New Roman" panose="02020603050405020304" pitchFamily="18" charset="0"/>
              </a:rPr>
              <a:t>hydroxyapatite.</a:t>
            </a:r>
            <a:endParaRPr lang="en-US" sz="2400" dirty="0" smtClean="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According to </a:t>
            </a:r>
            <a:r>
              <a:rPr lang="en-US" sz="2400" dirty="0" err="1">
                <a:latin typeface="Times New Roman" panose="02020603050405020304" pitchFamily="18" charset="0"/>
                <a:cs typeface="Times New Roman" panose="02020603050405020304" pitchFamily="18" charset="0"/>
              </a:rPr>
              <a:t>Kirmani</a:t>
            </a:r>
            <a:r>
              <a:rPr lang="en-US" sz="2400" dirty="0">
                <a:latin typeface="Times New Roman" panose="02020603050405020304" pitchFamily="18" charset="0"/>
                <a:cs typeface="Times New Roman" panose="02020603050405020304" pitchFamily="18" charset="0"/>
              </a:rPr>
              <a:t> et al., serum </a:t>
            </a:r>
            <a:r>
              <a:rPr lang="en-US" sz="2400" dirty="0" err="1">
                <a:latin typeface="Times New Roman" panose="02020603050405020304" pitchFamily="18" charset="0"/>
                <a:cs typeface="Times New Roman" panose="02020603050405020304" pitchFamily="18" charset="0"/>
              </a:rPr>
              <a:t>osteocalcin</a:t>
            </a:r>
            <a:r>
              <a:rPr lang="en-US" sz="2400" dirty="0">
                <a:latin typeface="Times New Roman" panose="02020603050405020304" pitchFamily="18" charset="0"/>
                <a:cs typeface="Times New Roman" panose="02020603050405020304" pitchFamily="18" charset="0"/>
              </a:rPr>
              <a:t> increased early in puberty and peaked at 14 years of age but declined after the age of 14 years</a:t>
            </a:r>
            <a:r>
              <a:rPr lang="en-U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Osteocalcin</a:t>
            </a:r>
            <a:r>
              <a:rPr lang="en-US" sz="2400" dirty="0">
                <a:latin typeface="Times New Roman" panose="02020603050405020304" pitchFamily="18" charset="0"/>
                <a:cs typeface="Times New Roman" panose="02020603050405020304" pitchFamily="18" charset="0"/>
              </a:rPr>
              <a:t> is a potential biomarker, which can predict growth </a:t>
            </a:r>
            <a:r>
              <a:rPr lang="en-US" sz="2400" dirty="0" smtClean="0">
                <a:latin typeface="Times New Roman" panose="02020603050405020304" pitchFamily="18" charset="0"/>
                <a:cs typeface="Times New Roman" panose="02020603050405020304" pitchFamily="18" charset="0"/>
              </a:rPr>
              <a:t>status.</a:t>
            </a:r>
            <a:endParaRPr lang="en-US" sz="2400" dirty="0" smtClean="0">
              <a:latin typeface="Times New Roman" panose="02020603050405020304" pitchFamily="18" charset="0"/>
              <a:cs typeface="Times New Roman" panose="02020603050405020304" pitchFamily="18" charset="0"/>
            </a:endParaRPr>
          </a:p>
          <a:p>
            <a:endParaRPr lang="en-IN"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025" y="212436"/>
            <a:ext cx="8596668" cy="886691"/>
          </a:xfrm>
        </p:spPr>
        <p:txBody>
          <a:bodyPr>
            <a:normAutofit/>
          </a:bodyPr>
          <a:lstStyle/>
          <a:p>
            <a:r>
              <a:rPr lang="en-IN" sz="2800" dirty="0" smtClean="0">
                <a:solidFill>
                  <a:schemeClr val="tx1"/>
                </a:solidFill>
                <a:latin typeface="Times New Roman" panose="02020603050405020304" pitchFamily="18" charset="0"/>
                <a:cs typeface="Times New Roman" panose="02020603050405020304" pitchFamily="18" charset="0"/>
              </a:rPr>
              <a:t>APPLICATION TO DENTOFACIAL ORTHOPAEDICS</a:t>
            </a:r>
            <a:endParaRPr lang="en-IN" sz="28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0460" y="1357025"/>
            <a:ext cx="9962957" cy="4794393"/>
          </a:xfrm>
        </p:spPr>
        <p:txBody>
          <a:bodyPr>
            <a:normAutofit/>
          </a:bodyPr>
          <a:lstStyle/>
          <a:p>
            <a:pPr>
              <a:buClrTx/>
              <a:buFont typeface="Wingdings" panose="05000000000000000000" pitchFamily="2" charset="2"/>
              <a:buChar char="Ø"/>
            </a:pPr>
            <a:r>
              <a:rPr lang="en-IN" sz="2400" dirty="0" smtClean="0">
                <a:latin typeface="Times New Roman" panose="02020603050405020304" pitchFamily="18" charset="0"/>
                <a:cs typeface="Times New Roman" panose="02020603050405020304" pitchFamily="18" charset="0"/>
              </a:rPr>
              <a:t>Class II treatment is most affective when it includes in the peak in mandibular growth. (stage 3)</a:t>
            </a:r>
            <a:endParaRPr lang="en-IN" sz="2400" dirty="0" smtClean="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Ø"/>
            </a:pPr>
            <a:r>
              <a:rPr lang="en-IN" sz="2400" dirty="0" smtClean="0">
                <a:latin typeface="Times New Roman" panose="02020603050405020304" pitchFamily="18" charset="0"/>
                <a:cs typeface="Times New Roman" panose="02020603050405020304" pitchFamily="18" charset="0"/>
              </a:rPr>
              <a:t>Class III treatment with maxillary expansion and protraction is effective when performed before the peak( stage1 and 2).</a:t>
            </a:r>
            <a:endParaRPr lang="en-IN" sz="2400" dirty="0" smtClean="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Ø"/>
            </a:pPr>
            <a:r>
              <a:rPr lang="en-IN" sz="2400" dirty="0" smtClean="0">
                <a:latin typeface="Times New Roman" panose="02020603050405020304" pitchFamily="18" charset="0"/>
                <a:cs typeface="Times New Roman" panose="02020603050405020304" pitchFamily="18" charset="0"/>
              </a:rPr>
              <a:t>Skeletal effect of rapid maxillary expansion for the correction of transverse maxillary deficiencies are greater at pubertal stages. (stage 1- 3).</a:t>
            </a:r>
            <a:endParaRPr lang="en-IN" sz="2400" dirty="0" smtClean="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Ø"/>
            </a:pPr>
            <a:endParaRPr lang="en-IN"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chemeClr val="tx1"/>
                </a:solidFill>
                <a:latin typeface="Times New Roman" panose="02020603050405020304" pitchFamily="18" charset="0"/>
                <a:cs typeface="Times New Roman" panose="02020603050405020304" pitchFamily="18" charset="0"/>
              </a:rPr>
              <a:t>CONCLUSION</a:t>
            </a:r>
            <a:endParaRPr lang="en-IN"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buClrTx/>
              <a:buFont typeface="Wingdings" panose="05000000000000000000" pitchFamily="2" charset="2"/>
              <a:buChar char="Ø"/>
            </a:pPr>
            <a:r>
              <a:rPr lang="en-IN" sz="2400" dirty="0" smtClean="0">
                <a:latin typeface="Times New Roman" panose="02020603050405020304" pitchFamily="18" charset="0"/>
                <a:cs typeface="Times New Roman" panose="02020603050405020304" pitchFamily="18" charset="0"/>
              </a:rPr>
              <a:t>Skeletal maturity </a:t>
            </a:r>
            <a:r>
              <a:rPr lang="en-IN" sz="2400" dirty="0" err="1" smtClean="0">
                <a:latin typeface="Times New Roman" panose="02020603050405020304" pitchFamily="18" charset="0"/>
                <a:cs typeface="Times New Roman" panose="02020603050405020304" pitchFamily="18" charset="0"/>
              </a:rPr>
              <a:t>indictaors</a:t>
            </a:r>
            <a:r>
              <a:rPr lang="en-IN" sz="2400" dirty="0" smtClean="0">
                <a:latin typeface="Times New Roman" panose="02020603050405020304" pitchFamily="18" charset="0"/>
                <a:cs typeface="Times New Roman" panose="02020603050405020304" pitchFamily="18" charset="0"/>
              </a:rPr>
              <a:t> can be used as an secondary diagnostic tool for orthodontic treatment.</a:t>
            </a:r>
            <a:endParaRPr lang="en-IN"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buClrTx/>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Skeletal maturity assessment involves visual inspection of the developing bone and their initial appearance, sequential ossification, and related changes in shape and size</a:t>
            </a:r>
            <a:r>
              <a:rPr lang="en-U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marL="0" indent="0">
              <a:buClrTx/>
              <a:buNone/>
            </a:pPr>
            <a:endParaRPr lang="en-IN"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a:solidFill>
                  <a:schemeClr val="tx1"/>
                </a:solidFill>
                <a:latin typeface="Times New Roman" panose="02020603050405020304" pitchFamily="18" charset="0"/>
                <a:cs typeface="Times New Roman" panose="02020603050405020304" pitchFamily="18" charset="0"/>
              </a:rPr>
              <a:t>Importance of Pubertal/Adolescent Growth Spurt</a:t>
            </a:r>
            <a:endParaRPr lang="en-IN"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buClr>
                <a:schemeClr val="tx1"/>
              </a:buClr>
              <a:buFont typeface="Wingdings" panose="05000000000000000000" pitchFamily="2" charset="2"/>
              <a:buChar char="Ø"/>
            </a:pPr>
            <a:r>
              <a:rPr lang="en-US" dirty="0"/>
              <a:t> </a:t>
            </a:r>
            <a:r>
              <a:rPr lang="en-US" sz="2400" dirty="0">
                <a:latin typeface="Times New Roman" panose="02020603050405020304" pitchFamily="18" charset="0"/>
                <a:cs typeface="Times New Roman" panose="02020603050405020304" pitchFamily="18" charset="0"/>
              </a:rPr>
              <a:t>Every growth spurt has definite onset, accelerating phase, peak of the growth spurt, decelerating phase, end of the growth spurt. </a:t>
            </a:r>
            <a:endParaRPr lang="en-US" sz="2400" dirty="0" smtClean="0">
              <a:latin typeface="Times New Roman" panose="02020603050405020304" pitchFamily="18" charset="0"/>
              <a:cs typeface="Times New Roman" panose="02020603050405020304" pitchFamily="18" charset="0"/>
            </a:endParaRPr>
          </a:p>
          <a:p>
            <a:pPr>
              <a:buClr>
                <a:schemeClr val="tx1"/>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duration of this growth spurt is short in females around 3-4 years compared to males in which it extends 4-5 years</a:t>
            </a:r>
            <a:r>
              <a:rPr lang="en-U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a:buClr>
                <a:schemeClr val="tx1"/>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The accelerating phase may last for 2 years on average</a:t>
            </a:r>
            <a:r>
              <a:rPr lang="en-U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a:buClr>
                <a:schemeClr val="tx1"/>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After 3-4 years of the end of this growth spurt, the active growth ceases.</a:t>
            </a:r>
            <a:endParaRPr lang="en-IN"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Methods to assess skeletal maturity </a:t>
            </a:r>
            <a:endParaRPr lang="en-IN" dirty="0">
              <a:solidFill>
                <a:schemeClr val="tx1"/>
              </a:solidFill>
            </a:endParaRPr>
          </a:p>
        </p:txBody>
      </p:sp>
      <p:sp>
        <p:nvSpPr>
          <p:cNvPr id="3" name="Content Placeholder 2"/>
          <p:cNvSpPr>
            <a:spLocks noGrp="1"/>
          </p:cNvSpPr>
          <p:nvPr>
            <p:ph idx="1"/>
          </p:nvPr>
        </p:nvSpPr>
        <p:spPr/>
        <p:txBody>
          <a:bodyPr>
            <a:normAutofit/>
          </a:bodyPr>
          <a:lstStyle/>
          <a:p>
            <a:pPr>
              <a:buClr>
                <a:schemeClr val="tx1"/>
              </a:buClr>
              <a:buFont typeface="Wingdings" panose="05000000000000000000" pitchFamily="2" charset="2"/>
              <a:buChar char="Ø"/>
            </a:pPr>
            <a:r>
              <a:rPr lang="en-IN" sz="2400" dirty="0" smtClean="0">
                <a:latin typeface="Times New Roman" panose="02020603050405020304" pitchFamily="18" charset="0"/>
                <a:cs typeface="Times New Roman" panose="02020603050405020304" pitchFamily="18" charset="0"/>
              </a:rPr>
              <a:t>Radiological –</a:t>
            </a:r>
            <a:endParaRPr lang="en-IN" sz="2400" dirty="0" smtClean="0">
              <a:latin typeface="Times New Roman" panose="02020603050405020304" pitchFamily="18" charset="0"/>
              <a:cs typeface="Times New Roman" panose="02020603050405020304" pitchFamily="18" charset="0"/>
            </a:endParaRPr>
          </a:p>
          <a:p>
            <a:pPr marL="0" indent="0">
              <a:buClr>
                <a:schemeClr val="tx1"/>
              </a:buClr>
              <a:buNone/>
            </a:pPr>
            <a:r>
              <a:rPr lang="en-IN" sz="2400" dirty="0" smtClean="0">
                <a:latin typeface="Times New Roman" panose="02020603050405020304" pitchFamily="18" charset="0"/>
                <a:cs typeface="Times New Roman" panose="02020603050405020304" pitchFamily="18" charset="0"/>
              </a:rPr>
              <a:t> 1</a:t>
            </a:r>
            <a:r>
              <a:rPr lang="en-IN" sz="2400" dirty="0">
                <a:latin typeface="Times New Roman" panose="02020603050405020304" pitchFamily="18" charset="0"/>
                <a:cs typeface="Times New Roman" panose="02020603050405020304" pitchFamily="18" charset="0"/>
              </a:rPr>
              <a:t>. Special </a:t>
            </a:r>
            <a:r>
              <a:rPr lang="en-IN" sz="2400" dirty="0" smtClean="0">
                <a:latin typeface="Times New Roman" panose="02020603050405020304" pitchFamily="18" charset="0"/>
                <a:cs typeface="Times New Roman" panose="02020603050405020304" pitchFamily="18" charset="0"/>
              </a:rPr>
              <a:t>radiographs</a:t>
            </a:r>
            <a:endParaRPr lang="en-IN" sz="2400" dirty="0">
              <a:latin typeface="Times New Roman" panose="02020603050405020304" pitchFamily="18" charset="0"/>
              <a:cs typeface="Times New Roman" panose="02020603050405020304" pitchFamily="18" charset="0"/>
            </a:endParaRPr>
          </a:p>
          <a:p>
            <a:pPr marL="0" indent="0">
              <a:buClr>
                <a:schemeClr val="tx1"/>
              </a:buClr>
              <a:buNone/>
            </a:pPr>
            <a:r>
              <a:rPr lang="en-IN" sz="2400" dirty="0">
                <a:latin typeface="Times New Roman" panose="02020603050405020304" pitchFamily="18" charset="0"/>
                <a:cs typeface="Times New Roman" panose="02020603050405020304" pitchFamily="18" charset="0"/>
              </a:rPr>
              <a:t>2. Lateral </a:t>
            </a:r>
            <a:r>
              <a:rPr lang="en-IN" sz="2400" dirty="0" err="1" smtClean="0">
                <a:latin typeface="Times New Roman" panose="02020603050405020304" pitchFamily="18" charset="0"/>
                <a:cs typeface="Times New Roman" panose="02020603050405020304" pitchFamily="18" charset="0"/>
              </a:rPr>
              <a:t>cephalograms</a:t>
            </a:r>
            <a:endParaRPr lang="en-IN" sz="2400" dirty="0" smtClean="0">
              <a:latin typeface="Times New Roman" panose="02020603050405020304" pitchFamily="18" charset="0"/>
              <a:cs typeface="Times New Roman" panose="02020603050405020304" pitchFamily="18" charset="0"/>
            </a:endParaRPr>
          </a:p>
          <a:p>
            <a:pPr marL="0" indent="0">
              <a:buClr>
                <a:schemeClr val="tx1"/>
              </a:buClr>
              <a:buNone/>
            </a:pPr>
            <a:r>
              <a:rPr lang="pt-BR" sz="2400" dirty="0">
                <a:latin typeface="Times New Roman" panose="02020603050405020304" pitchFamily="18" charset="0"/>
                <a:cs typeface="Times New Roman" panose="02020603050405020304" pitchFamily="18" charset="0"/>
              </a:rPr>
              <a:t>3. Orthopantomogram (OPG)/intraoral </a:t>
            </a:r>
            <a:r>
              <a:rPr lang="pt-BR" sz="2400" dirty="0" smtClean="0">
                <a:latin typeface="Times New Roman" panose="02020603050405020304" pitchFamily="18" charset="0"/>
                <a:cs typeface="Times New Roman" panose="02020603050405020304" pitchFamily="18" charset="0"/>
              </a:rPr>
              <a:t>periapical</a:t>
            </a:r>
            <a:endParaRPr lang="en-IN"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chemeClr val="tx1"/>
                </a:solidFill>
                <a:latin typeface="Times New Roman" panose="02020603050405020304" pitchFamily="18" charset="0"/>
                <a:cs typeface="Times New Roman" panose="02020603050405020304" pitchFamily="18" charset="0"/>
              </a:rPr>
              <a:t>Hand wrist radiographs</a:t>
            </a:r>
            <a:endParaRPr lang="en-IN"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7334" y="1838037"/>
            <a:ext cx="8596668" cy="4203326"/>
          </a:xfrm>
        </p:spPr>
        <p:txBody>
          <a:bodyPr>
            <a:normAutofit/>
          </a:bodyPr>
          <a:lstStyle/>
          <a:p>
            <a:pPr>
              <a:buClr>
                <a:schemeClr val="tx1"/>
              </a:buCl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The most </a:t>
            </a:r>
            <a:r>
              <a:rPr lang="en-US" sz="2400" dirty="0">
                <a:latin typeface="Times New Roman" panose="02020603050405020304" pitchFamily="18" charset="0"/>
                <a:cs typeface="Times New Roman" panose="02020603050405020304" pitchFamily="18" charset="0"/>
              </a:rPr>
              <a:t>standardized method of skeletal </a:t>
            </a:r>
            <a:r>
              <a:rPr lang="en-US" sz="2400" dirty="0" smtClean="0">
                <a:latin typeface="Times New Roman" panose="02020603050405020304" pitchFamily="18" charset="0"/>
                <a:cs typeface="Times New Roman" panose="02020603050405020304" pitchFamily="18" charset="0"/>
              </a:rPr>
              <a:t>assessment.</a:t>
            </a:r>
            <a:endParaRPr lang="en-US" sz="2400" dirty="0" smtClean="0">
              <a:latin typeface="Times New Roman" panose="02020603050405020304" pitchFamily="18" charset="0"/>
              <a:cs typeface="Times New Roman" panose="02020603050405020304" pitchFamily="18" charset="0"/>
            </a:endParaRPr>
          </a:p>
          <a:p>
            <a:pPr>
              <a:buClr>
                <a:schemeClr val="tx1"/>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Assessment of skeletal maturation using hand wrist radiograph as an index based upon time and sequence of appearance of carpal bones and certain ossification </a:t>
            </a:r>
            <a:r>
              <a:rPr lang="en-US" sz="2400" dirty="0" smtClean="0">
                <a:latin typeface="Times New Roman" panose="02020603050405020304" pitchFamily="18" charset="0"/>
                <a:cs typeface="Times New Roman" panose="02020603050405020304" pitchFamily="18" charset="0"/>
              </a:rPr>
              <a:t>events.</a:t>
            </a:r>
            <a:endParaRPr lang="en-US" sz="2400" dirty="0" smtClean="0">
              <a:latin typeface="Times New Roman" panose="02020603050405020304" pitchFamily="18" charset="0"/>
              <a:cs typeface="Times New Roman" panose="02020603050405020304" pitchFamily="18" charset="0"/>
            </a:endParaRPr>
          </a:p>
          <a:p>
            <a:pPr>
              <a:buClr>
                <a:schemeClr val="tx1"/>
              </a:buCl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INDICATIONS –</a:t>
            </a:r>
            <a:endParaRPr lang="en-US" sz="2400" dirty="0" smtClean="0">
              <a:latin typeface="Times New Roman" panose="02020603050405020304" pitchFamily="18" charset="0"/>
              <a:cs typeface="Times New Roman" panose="02020603050405020304" pitchFamily="18" charset="0"/>
            </a:endParaRPr>
          </a:p>
          <a:p>
            <a:pPr>
              <a:buClr>
                <a:schemeClr val="tx1"/>
              </a:buCl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Major discrepancy between dental and chronological age.</a:t>
            </a:r>
            <a:endParaRPr lang="en-US" sz="2400" dirty="0" smtClean="0">
              <a:latin typeface="Times New Roman" panose="02020603050405020304" pitchFamily="18" charset="0"/>
              <a:cs typeface="Times New Roman" panose="02020603050405020304" pitchFamily="18" charset="0"/>
            </a:endParaRPr>
          </a:p>
          <a:p>
            <a:pPr>
              <a:buClr>
                <a:schemeClr val="tx1"/>
              </a:buCl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Determination of skeletal maturity status </a:t>
            </a:r>
            <a:endParaRPr lang="en-US" sz="2400" dirty="0" smtClean="0">
              <a:latin typeface="Times New Roman" panose="02020603050405020304" pitchFamily="18" charset="0"/>
              <a:cs typeface="Times New Roman" panose="02020603050405020304" pitchFamily="18" charset="0"/>
            </a:endParaRPr>
          </a:p>
          <a:p>
            <a:pPr>
              <a:buClr>
                <a:schemeClr val="tx1"/>
              </a:buCl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To assess skeletal age in pt. whose growth is affected by infection, neoplastic condition.</a:t>
            </a:r>
            <a:endParaRPr lang="en-US" sz="24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dirty="0" smtClean="0">
                <a:solidFill>
                  <a:schemeClr val="tx1"/>
                </a:solidFill>
                <a:latin typeface="Times New Roman" panose="02020603050405020304" pitchFamily="18" charset="0"/>
                <a:cs typeface="Times New Roman" panose="02020603050405020304" pitchFamily="18" charset="0"/>
              </a:rPr>
              <a:t>ANATOMY OF HAND WRIST RADIOGRAPH</a:t>
            </a:r>
            <a:endParaRPr lang="en-IN" sz="3200" dirty="0">
              <a:solidFill>
                <a:schemeClr val="tx1"/>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884199" y="1754188"/>
            <a:ext cx="5064019" cy="3881437"/>
          </a:xfrm>
        </p:spPr>
      </p:pic>
      <p:pic>
        <p:nvPicPr>
          <p:cNvPr id="3" name="Picture 2"/>
          <p:cNvPicPr>
            <a:picLocks noChangeAspect="1"/>
          </p:cNvPicPr>
          <p:nvPr/>
        </p:nvPicPr>
        <p:blipFill>
          <a:blip r:embed="rId2"/>
          <a:stretch>
            <a:fillRect/>
          </a:stretch>
        </p:blipFill>
        <p:spPr>
          <a:xfrm>
            <a:off x="6059054" y="1450109"/>
            <a:ext cx="4599709" cy="47752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pPr lvl="0">
              <a:buClr>
                <a:prstClr val="black"/>
              </a:buClr>
              <a:buFont typeface="Wingdings" panose="05000000000000000000" pitchFamily="2" charset="2"/>
              <a:buChar char="Ø"/>
            </a:pPr>
            <a:r>
              <a:rPr lang="en-US" sz="2200" dirty="0">
                <a:solidFill>
                  <a:prstClr val="black">
                    <a:lumMod val="75000"/>
                    <a:lumOff val="25000"/>
                  </a:prstClr>
                </a:solidFill>
                <a:latin typeface="Times New Roman" panose="02020603050405020304" pitchFamily="18" charset="0"/>
                <a:cs typeface="Times New Roman" panose="02020603050405020304" pitchFamily="18" charset="0"/>
              </a:rPr>
              <a:t>Methods to assess skeletal maturity using hand wrist radiographs</a:t>
            </a:r>
            <a:endParaRPr lang="en-US" sz="2200" dirty="0">
              <a:solidFill>
                <a:prstClr val="black">
                  <a:lumMod val="75000"/>
                  <a:lumOff val="25000"/>
                </a:prstClr>
              </a:solidFill>
              <a:latin typeface="Times New Roman" panose="02020603050405020304" pitchFamily="18" charset="0"/>
              <a:cs typeface="Times New Roman" panose="02020603050405020304" pitchFamily="18" charset="0"/>
            </a:endParaRPr>
          </a:p>
          <a:p>
            <a:pPr marL="514350" lvl="0" indent="-514350">
              <a:buClr>
                <a:prstClr val="black"/>
              </a:buClr>
              <a:buFont typeface="+mj-lt"/>
              <a:buAutoNum type="romanUcPeriod"/>
            </a:pPr>
            <a:r>
              <a:rPr lang="en-US" sz="2200" dirty="0">
                <a:solidFill>
                  <a:prstClr val="black">
                    <a:lumMod val="75000"/>
                    <a:lumOff val="25000"/>
                  </a:prstClr>
                </a:solidFill>
                <a:latin typeface="Times New Roman" panose="02020603050405020304" pitchFamily="18" charset="0"/>
                <a:cs typeface="Times New Roman" panose="02020603050405020304" pitchFamily="18" charset="0"/>
              </a:rPr>
              <a:t> Method by </a:t>
            </a:r>
            <a:r>
              <a:rPr lang="en-US" sz="2200" dirty="0" err="1">
                <a:solidFill>
                  <a:prstClr val="black">
                    <a:lumMod val="75000"/>
                    <a:lumOff val="25000"/>
                  </a:prstClr>
                </a:solidFill>
                <a:latin typeface="Times New Roman" panose="02020603050405020304" pitchFamily="18" charset="0"/>
                <a:cs typeface="Times New Roman" panose="02020603050405020304" pitchFamily="18" charset="0"/>
              </a:rPr>
              <a:t>Greulich</a:t>
            </a:r>
            <a:r>
              <a:rPr lang="en-US" sz="2200" dirty="0">
                <a:solidFill>
                  <a:prstClr val="black">
                    <a:lumMod val="75000"/>
                    <a:lumOff val="25000"/>
                  </a:prstClr>
                </a:solidFill>
                <a:latin typeface="Times New Roman" panose="02020603050405020304" pitchFamily="18" charset="0"/>
                <a:cs typeface="Times New Roman" panose="02020603050405020304" pitchFamily="18" charset="0"/>
              </a:rPr>
              <a:t> and Pyle.</a:t>
            </a:r>
            <a:endParaRPr lang="en-US" sz="2200" dirty="0">
              <a:solidFill>
                <a:prstClr val="black">
                  <a:lumMod val="75000"/>
                  <a:lumOff val="25000"/>
                </a:prstClr>
              </a:solidFill>
              <a:latin typeface="Times New Roman" panose="02020603050405020304" pitchFamily="18" charset="0"/>
              <a:cs typeface="Times New Roman" panose="02020603050405020304" pitchFamily="18" charset="0"/>
            </a:endParaRPr>
          </a:p>
          <a:p>
            <a:pPr marL="514350" lvl="0" indent="-514350">
              <a:buClr>
                <a:prstClr val="black"/>
              </a:buClr>
              <a:buFont typeface="+mj-lt"/>
              <a:buAutoNum type="romanUcPeriod"/>
            </a:pPr>
            <a:r>
              <a:rPr lang="en-US" sz="2200" dirty="0" smtClean="0">
                <a:solidFill>
                  <a:prstClr val="black">
                    <a:lumMod val="75000"/>
                    <a:lumOff val="25000"/>
                  </a:prstClr>
                </a:solidFill>
                <a:latin typeface="Times New Roman" panose="02020603050405020304" pitchFamily="18" charset="0"/>
                <a:cs typeface="Times New Roman" panose="02020603050405020304" pitchFamily="18" charset="0"/>
              </a:rPr>
              <a:t>Bjork</a:t>
            </a:r>
            <a:r>
              <a:rPr lang="en-US" sz="2200" dirty="0">
                <a:solidFill>
                  <a:prstClr val="black">
                    <a:lumMod val="75000"/>
                    <a:lumOff val="25000"/>
                  </a:prstClr>
                </a:solidFill>
                <a:latin typeface="Times New Roman" panose="02020603050405020304" pitchFamily="18" charset="0"/>
                <a:cs typeface="Times New Roman" panose="02020603050405020304" pitchFamily="18" charset="0"/>
              </a:rPr>
              <a:t>, Grave and Brown Method modified by </a:t>
            </a:r>
            <a:r>
              <a:rPr lang="en-US" sz="2200" dirty="0" err="1">
                <a:solidFill>
                  <a:prstClr val="black">
                    <a:lumMod val="75000"/>
                    <a:lumOff val="25000"/>
                  </a:prstClr>
                </a:solidFill>
                <a:latin typeface="Times New Roman" panose="02020603050405020304" pitchFamily="18" charset="0"/>
                <a:cs typeface="Times New Roman" panose="02020603050405020304" pitchFamily="18" charset="0"/>
              </a:rPr>
              <a:t>Schopf</a:t>
            </a:r>
            <a:r>
              <a:rPr lang="en-US" sz="2200" dirty="0">
                <a:solidFill>
                  <a:prstClr val="black">
                    <a:lumMod val="75000"/>
                    <a:lumOff val="25000"/>
                  </a:prstClr>
                </a:solidFill>
                <a:latin typeface="Times New Roman" panose="02020603050405020304" pitchFamily="18" charset="0"/>
                <a:cs typeface="Times New Roman" panose="02020603050405020304" pitchFamily="18" charset="0"/>
              </a:rPr>
              <a:t> in 1978.</a:t>
            </a:r>
            <a:endParaRPr lang="en-US" sz="2200" dirty="0">
              <a:solidFill>
                <a:prstClr val="black">
                  <a:lumMod val="75000"/>
                  <a:lumOff val="25000"/>
                </a:prstClr>
              </a:solidFill>
              <a:latin typeface="Times New Roman" panose="02020603050405020304" pitchFamily="18" charset="0"/>
              <a:cs typeface="Times New Roman" panose="02020603050405020304" pitchFamily="18" charset="0"/>
            </a:endParaRPr>
          </a:p>
          <a:p>
            <a:pPr marL="514350" lvl="0" indent="-514350">
              <a:buClr>
                <a:prstClr val="black"/>
              </a:buClr>
              <a:buFont typeface="+mj-lt"/>
              <a:buAutoNum type="romanUcPeriod"/>
            </a:pPr>
            <a:r>
              <a:rPr lang="en-US" sz="2200" dirty="0">
                <a:solidFill>
                  <a:prstClr val="black">
                    <a:lumMod val="75000"/>
                    <a:lumOff val="25000"/>
                  </a:prstClr>
                </a:solidFill>
                <a:latin typeface="Times New Roman" panose="02020603050405020304" pitchFamily="18" charset="0"/>
                <a:cs typeface="Times New Roman" panose="02020603050405020304" pitchFamily="18" charset="0"/>
              </a:rPr>
              <a:t>Fishman's skeletal maturity indicators.</a:t>
            </a:r>
            <a:endParaRPr lang="en-US" sz="2200" dirty="0">
              <a:solidFill>
                <a:prstClr val="black">
                  <a:lumMod val="75000"/>
                  <a:lumOff val="25000"/>
                </a:prstClr>
              </a:solidFill>
              <a:latin typeface="Times New Roman" panose="02020603050405020304" pitchFamily="18" charset="0"/>
              <a:cs typeface="Times New Roman" panose="02020603050405020304" pitchFamily="18" charset="0"/>
            </a:endParaRPr>
          </a:p>
          <a:p>
            <a:pPr marL="514350" lvl="0" indent="-514350">
              <a:buClr>
                <a:prstClr val="black"/>
              </a:buClr>
              <a:buFont typeface="+mj-lt"/>
              <a:buAutoNum type="romanUcPeriod"/>
            </a:pPr>
            <a:r>
              <a:rPr lang="en-US" sz="2200" dirty="0" err="1">
                <a:solidFill>
                  <a:prstClr val="black">
                    <a:lumMod val="75000"/>
                    <a:lumOff val="25000"/>
                  </a:prstClr>
                </a:solidFill>
                <a:latin typeface="Times New Roman" panose="02020603050405020304" pitchFamily="18" charset="0"/>
                <a:cs typeface="Times New Roman" panose="02020603050405020304" pitchFamily="18" charset="0"/>
              </a:rPr>
              <a:t>Hδgg</a:t>
            </a:r>
            <a:r>
              <a:rPr lang="en-US" sz="2200" dirty="0">
                <a:solidFill>
                  <a:prstClr val="black">
                    <a:lumMod val="75000"/>
                    <a:lumOff val="25000"/>
                  </a:prstClr>
                </a:solidFill>
                <a:latin typeface="Times New Roman" panose="02020603050405020304" pitchFamily="18" charset="0"/>
                <a:cs typeface="Times New Roman" panose="02020603050405020304" pitchFamily="18" charset="0"/>
              </a:rPr>
              <a:t> and </a:t>
            </a:r>
            <a:r>
              <a:rPr lang="en-US" sz="2200" dirty="0" err="1">
                <a:solidFill>
                  <a:prstClr val="black">
                    <a:lumMod val="75000"/>
                    <a:lumOff val="25000"/>
                  </a:prstClr>
                </a:solidFill>
                <a:latin typeface="Times New Roman" panose="02020603050405020304" pitchFamily="18" charset="0"/>
                <a:cs typeface="Times New Roman" panose="02020603050405020304" pitchFamily="18" charset="0"/>
              </a:rPr>
              <a:t>Taranger</a:t>
            </a:r>
            <a:r>
              <a:rPr lang="en-US" sz="2200" dirty="0">
                <a:solidFill>
                  <a:prstClr val="black">
                    <a:lumMod val="75000"/>
                    <a:lumOff val="25000"/>
                  </a:prstClr>
                </a:solidFill>
                <a:latin typeface="Times New Roman" panose="02020603050405020304" pitchFamily="18" charset="0"/>
                <a:cs typeface="Times New Roman" panose="02020603050405020304" pitchFamily="18" charset="0"/>
              </a:rPr>
              <a:t> Method</a:t>
            </a:r>
            <a:r>
              <a:rPr lang="en-US" sz="2200" dirty="0" smtClean="0">
                <a:solidFill>
                  <a:prstClr val="black">
                    <a:lumMod val="75000"/>
                    <a:lumOff val="25000"/>
                  </a:prstClr>
                </a:solidFill>
                <a:latin typeface="Times New Roman" panose="02020603050405020304" pitchFamily="18" charset="0"/>
                <a:cs typeface="Times New Roman" panose="02020603050405020304" pitchFamily="18" charset="0"/>
              </a:rPr>
              <a:t>.</a:t>
            </a:r>
            <a:endParaRPr lang="en-IN" sz="2200" dirty="0">
              <a:solidFill>
                <a:prstClr val="black">
                  <a:lumMod val="75000"/>
                  <a:lumOff val="25000"/>
                </a:prstClr>
              </a:solidFill>
              <a:latin typeface="Times New Roman" panose="02020603050405020304" pitchFamily="18" charset="0"/>
              <a:cs typeface="Times New Roman" panose="02020603050405020304" pitchFamily="18" charset="0"/>
            </a:endParaRPr>
          </a:p>
          <a:p>
            <a:endParaRPr lang="en-IN"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8783</Words>
  <Application>WPS Presentation</Application>
  <PresentationFormat>Widescreen</PresentationFormat>
  <Paragraphs>231</Paragraphs>
  <Slides>34</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34</vt:i4>
      </vt:variant>
    </vt:vector>
  </HeadingPairs>
  <TitlesOfParts>
    <vt:vector size="45" baseType="lpstr">
      <vt:lpstr>Arial</vt:lpstr>
      <vt:lpstr>SimSun</vt:lpstr>
      <vt:lpstr>Wingdings</vt:lpstr>
      <vt:lpstr>Wingdings 3</vt:lpstr>
      <vt:lpstr>Arial</vt:lpstr>
      <vt:lpstr>Times New Roman</vt:lpstr>
      <vt:lpstr>Trebuchet MS</vt:lpstr>
      <vt:lpstr>Microsoft YaHei</vt:lpstr>
      <vt:lpstr>Arial Unicode MS</vt:lpstr>
      <vt:lpstr>Calibri</vt:lpstr>
      <vt:lpstr>Facet</vt:lpstr>
      <vt:lpstr>SKELETAL MATURITY INDICATOR</vt:lpstr>
      <vt:lpstr>CONTENT</vt:lpstr>
      <vt:lpstr>Introduction </vt:lpstr>
      <vt:lpstr>PowerPoint 演示文稿</vt:lpstr>
      <vt:lpstr> Importance of Pubertal/Adolescent Growth Spurt</vt:lpstr>
      <vt:lpstr>Methods to assess skeletal maturity </vt:lpstr>
      <vt:lpstr>Hand wrist radiographs</vt:lpstr>
      <vt:lpstr>ANATOMY OF HAND WRIST RADIOGRAPH</vt:lpstr>
      <vt:lpstr>PowerPoint 演示文稿</vt:lpstr>
      <vt:lpstr>Atlas Method by Greulich and Pyle</vt:lpstr>
      <vt:lpstr>Bjork Grave and Brown [1976]</vt:lpstr>
      <vt:lpstr>PowerPoint 演示文稿</vt:lpstr>
      <vt:lpstr>PowerPoint 演示文稿</vt:lpstr>
      <vt:lpstr>PowerPoint 演示文稿</vt:lpstr>
      <vt:lpstr>PowerPoint 演示文稿</vt:lpstr>
      <vt:lpstr>FISHMAN’S SKELETAL MATURITY INDICATORS</vt:lpstr>
      <vt:lpstr>PowerPoint 演示文稿</vt:lpstr>
      <vt:lpstr>PowerPoint 演示文稿</vt:lpstr>
      <vt:lpstr>PowerPoint 演示文稿</vt:lpstr>
      <vt:lpstr>PowerPoint 演示文稿</vt:lpstr>
      <vt:lpstr>PowerPoint 演示文稿</vt:lpstr>
      <vt:lpstr>PowerPoint 演示文稿</vt:lpstr>
      <vt:lpstr>SKELATAL MATURATION EVALUATION USING CERVICAL VERTEBRAE</vt:lpstr>
      <vt:lpstr>PowerPoint 演示文稿</vt:lpstr>
      <vt:lpstr>PowerPoint 演示文稿</vt:lpstr>
      <vt:lpstr>PowerPoint 演示文稿</vt:lpstr>
      <vt:lpstr>INTRAORAL RADIOGRAPHS AND OPG</vt:lpstr>
      <vt:lpstr>DEMERJIAN’S STAGES OF DENTAL CALCIFICATION (1973)</vt:lpstr>
      <vt:lpstr>Biochemical</vt:lpstr>
      <vt:lpstr>GH  AND IGF-1 </vt:lpstr>
      <vt:lpstr> Alkaline Phosphatase</vt:lpstr>
      <vt:lpstr> Osteocalcin</vt:lpstr>
      <vt:lpstr>APPLICATION TO DENTOFACIAL ORTHOPAEDICS</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SKELETAL MATURITY INDICATOR</dc:title>
  <dc:creator>acer</dc:creator>
  <cp:lastModifiedBy>Dr.Archit Bahadur</cp:lastModifiedBy>
  <cp:revision>46</cp:revision>
  <dcterms:created xsi:type="dcterms:W3CDTF">2022-05-24T17:12:00Z</dcterms:created>
  <dcterms:modified xsi:type="dcterms:W3CDTF">2022-09-21T11:03:32Z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854BC8051F8A4A219C20FAD9A65464BD</vt:lpwstr>
  </property>
  <property fmtid="{D5CDD505-2E9C-101B-9397-08002B2CF9AE}" pid="3" name="KSOProductBuildVer">
    <vt:lpwstr>1033-11.2.0.11130</vt:lpwstr>
  </property>
</Properties>
</file>