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sldIdLst>
    <p:sldId id="256" r:id="rId3"/>
    <p:sldId id="257" r:id="rId4"/>
    <p:sldId id="258" r:id="rId5"/>
    <p:sldId id="260" r:id="rId6"/>
    <p:sldId id="323" r:id="rId7"/>
    <p:sldId id="259" r:id="rId8"/>
    <p:sldId id="261" r:id="rId9"/>
    <p:sldId id="263" r:id="rId10"/>
    <p:sldId id="262" r:id="rId11"/>
    <p:sldId id="265" r:id="rId12"/>
    <p:sldId id="266"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326" r:id="rId30"/>
    <p:sldId id="327" r:id="rId31"/>
    <p:sldId id="325" r:id="rId32"/>
    <p:sldId id="333" r:id="rId33"/>
    <p:sldId id="478" r:id="rId34"/>
    <p:sldId id="479" r:id="rId35"/>
    <p:sldId id="480" r:id="rId36"/>
    <p:sldId id="481" r:id="rId37"/>
    <p:sldId id="482" r:id="rId38"/>
    <p:sldId id="284" r:id="rId39"/>
    <p:sldId id="285" r:id="rId40"/>
    <p:sldId id="286" r:id="rId41"/>
    <p:sldId id="394" r:id="rId42"/>
    <p:sldId id="292" r:id="rId43"/>
    <p:sldId id="293" r:id="rId44"/>
    <p:sldId id="471" r:id="rId45"/>
    <p:sldId id="294" r:id="rId46"/>
    <p:sldId id="295" r:id="rId47"/>
    <p:sldId id="296" r:id="rId48"/>
    <p:sldId id="297" r:id="rId49"/>
    <p:sldId id="298" r:id="rId50"/>
    <p:sldId id="439" r:id="rId51"/>
    <p:sldId id="299" r:id="rId52"/>
    <p:sldId id="300" r:id="rId53"/>
    <p:sldId id="301" r:id="rId54"/>
    <p:sldId id="302" r:id="rId55"/>
    <p:sldId id="304" r:id="rId56"/>
    <p:sldId id="305" r:id="rId57"/>
    <p:sldId id="307" r:id="rId58"/>
    <p:sldId id="308" r:id="rId59"/>
    <p:sldId id="474" r:id="rId60"/>
    <p:sldId id="475" r:id="rId61"/>
    <p:sldId id="395" r:id="rId62"/>
    <p:sldId id="477" r:id="rId63"/>
    <p:sldId id="393" r:id="rId64"/>
    <p:sldId id="309" r:id="rId65"/>
    <p:sldId id="310" r:id="rId66"/>
    <p:sldId id="312" r:id="rId67"/>
    <p:sldId id="313" r:id="rId68"/>
    <p:sldId id="314" r:id="rId69"/>
    <p:sldId id="315" r:id="rId70"/>
    <p:sldId id="318" r:id="rId71"/>
    <p:sldId id="523" r:id="rId72"/>
    <p:sldId id="524" r:id="rId73"/>
    <p:sldId id="525" r:id="rId74"/>
    <p:sldId id="526" r:id="rId75"/>
    <p:sldId id="527" r:id="rId76"/>
    <p:sldId id="540" r:id="rId77"/>
    <p:sldId id="529" r:id="rId78"/>
    <p:sldId id="530" r:id="rId79"/>
    <p:sldId id="531" r:id="rId80"/>
    <p:sldId id="532" r:id="rId81"/>
    <p:sldId id="533" r:id="rId82"/>
    <p:sldId id="543" r:id="rId83"/>
    <p:sldId id="544" r:id="rId84"/>
    <p:sldId id="548" r:id="rId85"/>
    <p:sldId id="545" r:id="rId86"/>
    <p:sldId id="483" r:id="rId87"/>
    <p:sldId id="54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2" Type="http://schemas.openxmlformats.org/officeDocument/2006/relationships/tableStyles" Target="tableStyles.xml"/><Relationship Id="rId91" Type="http://schemas.openxmlformats.org/officeDocument/2006/relationships/viewProps" Target="viewProps.xml"/><Relationship Id="rId90" Type="http://schemas.openxmlformats.org/officeDocument/2006/relationships/presProps" Target="presProps.xml"/><Relationship Id="rId9" Type="http://schemas.openxmlformats.org/officeDocument/2006/relationships/slide" Target="slides/slide7.xml"/><Relationship Id="rId89" Type="http://schemas.openxmlformats.org/officeDocument/2006/relationships/notesMaster" Target="notesMasters/notesMaster1.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fld>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fld>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png"/><Relationship Id="rId1"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png"/><Relationship Id="rId1"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 y="799465"/>
            <a:ext cx="11718925" cy="1470025"/>
          </a:xfrm>
        </p:spPr>
        <p:txBody>
          <a:bodyPr/>
          <a:lstStyle/>
          <a:p>
            <a:r>
              <a:rPr lang="en-IN" u="sng" dirty="0">
                <a:latin typeface="Algerian" panose="04020705040A02060702" pitchFamily="82" charset="0"/>
                <a:sym typeface="+mn-ea"/>
              </a:rPr>
              <a:t>DEPARTMENT OF ORTHODONTICS</a:t>
            </a:r>
            <a:br>
              <a:rPr lang="en-IN" u="sng" dirty="0">
                <a:latin typeface="Algerian" panose="04020705040A02060702" pitchFamily="82" charset="0"/>
                <a:sym typeface="+mn-ea"/>
              </a:rPr>
            </a:br>
            <a:br>
              <a:rPr lang="en-IN" u="sng" dirty="0">
                <a:latin typeface="Algerian" panose="04020705040A02060702" pitchFamily="82" charset="0"/>
                <a:sym typeface="+mn-ea"/>
              </a:rPr>
            </a:br>
            <a:r>
              <a:rPr lang="en-IN" u="sng" dirty="0">
                <a:latin typeface="Algerian" panose="04020705040A02060702" pitchFamily="82" charset="0"/>
                <a:sym typeface="+mn-ea"/>
              </a:rPr>
              <a:t>DEVELOPMENT OF DENTITION AND ITS ORTHODONTIC APPLICATION</a:t>
            </a:r>
            <a:br>
              <a:rPr lang="en-IN" dirty="0">
                <a:solidFill>
                  <a:schemeClr val="accent1">
                    <a:lumMod val="50000"/>
                  </a:schemeClr>
                </a:solidFill>
                <a:latin typeface="Algerian" panose="04020705040A02060702" pitchFamily="82" charset="0"/>
              </a:rPr>
            </a:br>
            <a:endParaRPr lang="en-US" dirty="0"/>
          </a:p>
        </p:txBody>
      </p:sp>
      <p:sp>
        <p:nvSpPr>
          <p:cNvPr id="4" name="Subtitle 3"/>
          <p:cNvSpPr/>
          <p:nvPr>
            <p:ph type="subTitle" idx="1"/>
          </p:nvPr>
        </p:nvSpPr>
        <p:spPr/>
        <p:txBody>
          <a:bodyPr/>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17402" t="21717" r="41548" b="4938"/>
          <a:stretch>
            <a:fillRect/>
          </a:stretch>
        </p:blipFill>
        <p:spPr>
          <a:xfrm>
            <a:off x="2070735" y="379095"/>
            <a:ext cx="8049895" cy="618426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BELL STAGE</a:t>
            </a:r>
            <a:endParaRPr lang="en-IN" altLang="en-US"/>
          </a:p>
        </p:txBody>
      </p:sp>
      <p:sp>
        <p:nvSpPr>
          <p:cNvPr id="3" name="Content Placeholder 2"/>
          <p:cNvSpPr>
            <a:spLocks noGrp="1"/>
          </p:cNvSpPr>
          <p:nvPr>
            <p:ph sz="half" idx="1"/>
          </p:nvPr>
        </p:nvSpPr>
        <p:spPr/>
        <p:txBody>
          <a:bodyPr/>
          <a:p>
            <a:r>
              <a:rPr lang="en-US">
                <a:latin typeface="Times New Roman" panose="02020603050405020304" charset="0"/>
                <a:cs typeface="Times New Roman" panose="02020603050405020304" charset="0"/>
              </a:rPr>
              <a:t>This stage is further divided into:</a:t>
            </a:r>
            <a:endParaRPr lang="en-US">
              <a:latin typeface="Times New Roman" panose="02020603050405020304" charset="0"/>
              <a:cs typeface="Times New Roman" panose="02020603050405020304" charset="0"/>
            </a:endParaRPr>
          </a:p>
          <a:p>
            <a:pPr marL="514350" indent="-514350">
              <a:buFont typeface="+mj-lt"/>
              <a:buAutoNum type="alphaLcParenR"/>
            </a:pPr>
            <a:r>
              <a:rPr lang="en-US">
                <a:latin typeface="Times New Roman" panose="02020603050405020304" charset="0"/>
                <a:cs typeface="Times New Roman" panose="02020603050405020304" charset="0"/>
              </a:rPr>
              <a:t>Early Bell Stage </a:t>
            </a:r>
            <a:endParaRPr lang="en-US">
              <a:latin typeface="Times New Roman" panose="02020603050405020304" charset="0"/>
              <a:cs typeface="Times New Roman" panose="02020603050405020304" charset="0"/>
            </a:endParaRPr>
          </a:p>
          <a:p>
            <a:pPr marL="514350" indent="-514350">
              <a:buFont typeface="+mj-lt"/>
              <a:buAutoNum type="alphaLcParenR"/>
            </a:pPr>
            <a:r>
              <a:rPr lang="en-US">
                <a:latin typeface="Times New Roman" panose="02020603050405020304" charset="0"/>
                <a:cs typeface="Times New Roman" panose="02020603050405020304" charset="0"/>
              </a:rPr>
              <a:t>Advanced Bell stage</a:t>
            </a:r>
            <a:endParaRPr lang="en-US">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36894" t="45062" r="34054" b="12598"/>
          <a:stretch>
            <a:fillRect/>
          </a:stretch>
        </p:blipFill>
        <p:spPr>
          <a:xfrm>
            <a:off x="6197600" y="1807210"/>
            <a:ext cx="5384800" cy="471614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138748"/>
            <a:ext cx="10972800" cy="1143000"/>
          </a:xfrm>
        </p:spPr>
        <p:txBody>
          <a:bodyPr/>
          <a:p>
            <a:r>
              <a:rPr lang="en-IN" altLang="en-US"/>
              <a:t>EARLY BELL STAGE</a:t>
            </a:r>
            <a:endParaRPr lang="en-IN" altLang="en-US"/>
          </a:p>
        </p:txBody>
      </p:sp>
      <p:sp>
        <p:nvSpPr>
          <p:cNvPr id="7" name="Content Placeholder 6"/>
          <p:cNvSpPr/>
          <p:nvPr>
            <p:ph idx="1"/>
          </p:nvPr>
        </p:nvSpPr>
        <p:spPr>
          <a:xfrm>
            <a:off x="609600" y="1282065"/>
            <a:ext cx="10972800" cy="4525963"/>
          </a:xfrm>
        </p:spPr>
        <p:txBody>
          <a:bodyPr/>
          <a:p>
            <a:r>
              <a:rPr lang="en-US" sz="2600">
                <a:latin typeface="Times New Roman" panose="02020603050405020304" charset="0"/>
                <a:cs typeface="Times New Roman" panose="02020603050405020304" charset="0"/>
              </a:rPr>
              <a:t>Continued uneven growth - bell shape</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Layers: </a:t>
            </a:r>
            <a:endParaRPr lang="en-US" sz="2600">
              <a:latin typeface="Times New Roman" panose="02020603050405020304" charset="0"/>
              <a:cs typeface="Times New Roman" panose="02020603050405020304" charset="0"/>
            </a:endParaRPr>
          </a:p>
          <a:p>
            <a:pPr marL="514350" indent="-514350">
              <a:buAutoNum type="arabicPeriod"/>
            </a:pPr>
            <a:r>
              <a:rPr lang="en-US" sz="2600">
                <a:latin typeface="Times New Roman" panose="02020603050405020304" charset="0"/>
                <a:cs typeface="Times New Roman" panose="02020603050405020304" charset="0"/>
              </a:rPr>
              <a:t> Inner Enamel epithelium</a:t>
            </a:r>
            <a:endParaRPr lang="en-US" sz="2600">
              <a:latin typeface="Times New Roman" panose="02020603050405020304" charset="0"/>
              <a:cs typeface="Times New Roman" panose="02020603050405020304" charset="0"/>
            </a:endParaRPr>
          </a:p>
          <a:p>
            <a:pPr marL="514350" indent="-514350">
              <a:buAutoNum type="arabicPeriod"/>
            </a:pPr>
            <a:r>
              <a:rPr lang="en-US" sz="2600">
                <a:latin typeface="Times New Roman" panose="02020603050405020304" charset="0"/>
                <a:cs typeface="Times New Roman" panose="02020603050405020304" charset="0"/>
              </a:rPr>
              <a:t>Stratum Intermedium</a:t>
            </a:r>
            <a:endParaRPr lang="en-US" sz="2600">
              <a:latin typeface="Times New Roman" panose="02020603050405020304" charset="0"/>
              <a:cs typeface="Times New Roman" panose="02020603050405020304" charset="0"/>
            </a:endParaRPr>
          </a:p>
          <a:p>
            <a:pPr marL="514350" indent="-514350">
              <a:buAutoNum type="arabicPeriod"/>
            </a:pPr>
            <a:r>
              <a:rPr lang="en-US" sz="2600">
                <a:latin typeface="Times New Roman" panose="02020603050405020304" charset="0"/>
                <a:cs typeface="Times New Roman" panose="02020603050405020304" charset="0"/>
              </a:rPr>
              <a:t>Stellate Reticulum</a:t>
            </a:r>
            <a:endParaRPr lang="en-US" sz="2600">
              <a:latin typeface="Times New Roman" panose="02020603050405020304" charset="0"/>
              <a:cs typeface="Times New Roman" panose="02020603050405020304" charset="0"/>
            </a:endParaRPr>
          </a:p>
          <a:p>
            <a:pPr marL="514350" indent="-514350">
              <a:buAutoNum type="arabicPeriod"/>
            </a:pPr>
            <a:r>
              <a:rPr lang="en-US" sz="2600">
                <a:latin typeface="Times New Roman" panose="02020603050405020304" charset="0"/>
                <a:cs typeface="Times New Roman" panose="02020603050405020304" charset="0"/>
              </a:rPr>
              <a:t>Outer Enamel Epithelium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It was thought that the shape of the crown is due to pressure exerted by the growing dental papilla cells on the inner enamel epithelium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This pressure however was shown to be opposed equally by the pressure exerted by fluid present in the stellate reticulum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The folding of enamel organ to cause different crown shapes is shown to be due to different rates of mitosis &amp; difference in cell differentiation time</a:t>
            </a:r>
            <a:endParaRPr lang="en-US" sz="2600">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18522" t="24719" r="33864" b="6930"/>
          <a:stretch>
            <a:fillRect/>
          </a:stretch>
        </p:blipFill>
        <p:spPr>
          <a:xfrm>
            <a:off x="2070735" y="274955"/>
            <a:ext cx="8049895" cy="628904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609600" y="528955"/>
            <a:ext cx="10972800" cy="5597525"/>
          </a:xfrm>
        </p:spPr>
        <p:txBody>
          <a:bodyPr/>
          <a:p>
            <a:pPr marL="0" indent="0">
              <a:buNone/>
            </a:pPr>
            <a:r>
              <a:rPr lang="en-IN" altLang="en-US" sz="2600">
                <a:latin typeface="Times New Roman" panose="02020603050405020304" charset="0"/>
                <a:cs typeface="Times New Roman" panose="02020603050405020304" charset="0"/>
              </a:rPr>
              <a:t>1. </a:t>
            </a:r>
            <a:r>
              <a:rPr lang="en-US" sz="2600">
                <a:latin typeface="Times New Roman" panose="02020603050405020304" charset="0"/>
                <a:cs typeface="Times New Roman" panose="02020603050405020304" charset="0"/>
              </a:rPr>
              <a:t>INNER ENAMEL EPITHELIUM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Single layer of cells - tall columnar cells - Ameloblasts</a:t>
            </a:r>
            <a:endParaRPr lang="en-US" sz="2600">
              <a:latin typeface="Times New Roman" panose="02020603050405020304" charset="0"/>
              <a:cs typeface="Times New Roman" panose="02020603050405020304" charset="0"/>
            </a:endParaRPr>
          </a:p>
          <a:p>
            <a:pPr marL="0" indent="0">
              <a:buNone/>
            </a:pPr>
            <a:r>
              <a:rPr lang="en-IN" altLang="en-US" sz="2600">
                <a:latin typeface="Times New Roman" panose="02020603050405020304" charset="0"/>
                <a:cs typeface="Times New Roman" panose="02020603050405020304" charset="0"/>
              </a:rPr>
              <a:t>2.</a:t>
            </a:r>
            <a:r>
              <a:rPr lang="en-US" sz="2600">
                <a:latin typeface="Times New Roman" panose="02020603050405020304" charset="0"/>
                <a:cs typeface="Times New Roman" panose="02020603050405020304" charset="0"/>
              </a:rPr>
              <a:t> STRATUM INTERMEDIUM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A few layers of squamous cells between the IEE &amp;   Stellate Reticulum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Essential to enamel formation </a:t>
            </a:r>
            <a:endParaRPr lang="en-US" sz="2600">
              <a:latin typeface="Times New Roman" panose="02020603050405020304" charset="0"/>
              <a:cs typeface="Times New Roman" panose="02020603050405020304" charset="0"/>
            </a:endParaRPr>
          </a:p>
          <a:p>
            <a:pPr marL="0" indent="0">
              <a:buNone/>
            </a:pPr>
            <a:r>
              <a:rPr lang="en-IN" altLang="en-US" sz="2600">
                <a:latin typeface="Times New Roman" panose="02020603050405020304" charset="0"/>
                <a:cs typeface="Times New Roman" panose="02020603050405020304" charset="0"/>
              </a:rPr>
              <a:t>3.</a:t>
            </a:r>
            <a:r>
              <a:rPr lang="en-US" sz="2600">
                <a:latin typeface="Times New Roman" panose="02020603050405020304" charset="0"/>
                <a:cs typeface="Times New Roman" panose="02020603050405020304" charset="0"/>
              </a:rPr>
              <a:t>STELLATE RETICULUM</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Expands further - </a:t>
            </a:r>
            <a:endParaRPr lang="en-US" sz="2600">
              <a:latin typeface="Times New Roman" panose="02020603050405020304" charset="0"/>
              <a:cs typeface="Times New Roman" panose="02020603050405020304" charset="0"/>
            </a:endParaRPr>
          </a:p>
          <a:p>
            <a:pPr marL="0" indent="0">
              <a:buNone/>
            </a:pPr>
            <a:r>
              <a:rPr lang="en-US" sz="2600">
                <a:latin typeface="Times New Roman" panose="02020603050405020304" charset="0"/>
                <a:cs typeface="Times New Roman" panose="02020603050405020304" charset="0"/>
              </a:rPr>
              <a:t>continued accumulation of intracellular fluid</a:t>
            </a:r>
            <a:endParaRPr lang="en-US" sz="2600">
              <a:latin typeface="Times New Roman" panose="02020603050405020304" charset="0"/>
              <a:cs typeface="Times New Roman" panose="02020603050405020304" charset="0"/>
            </a:endParaRPr>
          </a:p>
        </p:txBody>
      </p:sp>
      <p:pic>
        <p:nvPicPr>
          <p:cNvPr id="4" name="Content Placeholder 3"/>
          <p:cNvPicPr>
            <a:picLocks noChangeAspect="1"/>
          </p:cNvPicPr>
          <p:nvPr>
            <p:ph sz="half" idx="2"/>
          </p:nvPr>
        </p:nvPicPr>
        <p:blipFill>
          <a:blip r:embed="rId1"/>
          <a:srcRect l="36704" t="35396" r="35174" b="27932"/>
          <a:stretch>
            <a:fillRect/>
          </a:stretch>
        </p:blipFill>
        <p:spPr>
          <a:xfrm>
            <a:off x="6802120" y="2635885"/>
            <a:ext cx="5187950" cy="403669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ADVANCED BELL STAGE</a:t>
            </a:r>
            <a:endParaRPr lang="en-IN" altLang="en-US"/>
          </a:p>
        </p:txBody>
      </p:sp>
      <p:sp>
        <p:nvSpPr>
          <p:cNvPr id="5" name="Content Placeholder 4"/>
          <p:cNvSpPr/>
          <p:nvPr>
            <p:ph idx="1"/>
          </p:nvPr>
        </p:nvSpPr>
        <p:spPr/>
        <p:txBody>
          <a:bodyPr/>
          <a:p>
            <a:pPr>
              <a:buFont typeface="Wingdings" panose="05000000000000000000" charset="0"/>
              <a:buChar char="Ø"/>
            </a:pPr>
            <a:r>
              <a:rPr lang="en-IN" altLang="en-US"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Characterized: commencement of  Mineralization &amp; Root Formation</a:t>
            </a:r>
            <a:endParaRPr lang="en-US" sz="3000">
              <a:latin typeface="Times New Roman" panose="02020603050405020304" charset="0"/>
              <a:cs typeface="Times New Roman" panose="02020603050405020304" charset="0"/>
            </a:endParaRPr>
          </a:p>
          <a:p>
            <a:pPr>
              <a:buFont typeface="Wingdings" panose="05000000000000000000" charset="0"/>
              <a:buChar char="Ø"/>
            </a:pPr>
            <a:r>
              <a:rPr lang="en-US" sz="3000">
                <a:latin typeface="Times New Roman" panose="02020603050405020304" charset="0"/>
                <a:cs typeface="Times New Roman" panose="02020603050405020304" charset="0"/>
              </a:rPr>
              <a:t> Formation of dentin:</a:t>
            </a:r>
            <a:endParaRPr lang="en-US" sz="3000">
              <a:latin typeface="Times New Roman" panose="02020603050405020304" charset="0"/>
              <a:cs typeface="Times New Roman" panose="02020603050405020304" charset="0"/>
            </a:endParaRPr>
          </a:p>
          <a:p>
            <a:pPr>
              <a:buFont typeface="Wingdings" panose="05000000000000000000" charset="0"/>
              <a:buChar char="Ø"/>
            </a:pPr>
            <a:r>
              <a:rPr lang="en-US" sz="3000">
                <a:latin typeface="Times New Roman" panose="02020603050405020304" charset="0"/>
                <a:cs typeface="Times New Roman" panose="02020603050405020304" charset="0"/>
              </a:rPr>
              <a:t> Enamel over the dentin in the future incisal &amp; cuspal areas</a:t>
            </a:r>
            <a:endParaRPr lang="en-US" sz="3000">
              <a:latin typeface="Times New Roman" panose="02020603050405020304" charset="0"/>
              <a:cs typeface="Times New Roman" panose="02020603050405020304" charset="0"/>
            </a:endParaRPr>
          </a:p>
          <a:p>
            <a:pPr>
              <a:buFont typeface="Wingdings" panose="05000000000000000000" charset="0"/>
              <a:buChar char="Ø"/>
            </a:pPr>
            <a:r>
              <a:rPr lang="en-US" sz="3000">
                <a:latin typeface="Times New Roman" panose="02020603050405020304" charset="0"/>
                <a:cs typeface="Times New Roman" panose="02020603050405020304" charset="0"/>
              </a:rPr>
              <a:t>The cervical portion of enamel organ – </a:t>
            </a:r>
            <a:endParaRPr lang="en-US" sz="3000">
              <a:latin typeface="Times New Roman" panose="02020603050405020304" charset="0"/>
              <a:cs typeface="Times New Roman" panose="02020603050405020304" charset="0"/>
            </a:endParaRPr>
          </a:p>
          <a:p>
            <a:pPr>
              <a:buFont typeface="Arial" panose="020B0604020202020204" pitchFamily="34" charset="0"/>
              <a:buChar char="•"/>
            </a:pPr>
            <a:r>
              <a:rPr lang="en-US" sz="3000">
                <a:latin typeface="Times New Roman" panose="02020603050405020304" charset="0"/>
                <a:cs typeface="Times New Roman" panose="02020603050405020304" charset="0"/>
              </a:rPr>
              <a:t>Hertwig’s Epithelial Root Sheath (HERS) which outlines the future root (size, shape , length &amp; number of roots)</a:t>
            </a:r>
            <a:endParaRPr lang="en-US" sz="30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20210" t="23723" r="34614" b="8600"/>
          <a:stretch>
            <a:fillRect/>
          </a:stretch>
        </p:blipFill>
        <p:spPr>
          <a:xfrm>
            <a:off x="2070735" y="274955"/>
            <a:ext cx="8049895" cy="630364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ROOT FORMATION</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Root development begins after the dentin and enamel formation reaches the future cemento-enamel junction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outer and inner enamel epithelium join and form a sheath that helps in moulding the shape of the root</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This sheath is called the “</a:t>
            </a:r>
            <a:r>
              <a:rPr lang="en-US" b="1" u="sng">
                <a:latin typeface="Times New Roman" panose="02020603050405020304" charset="0"/>
                <a:cs typeface="Times New Roman" panose="02020603050405020304" charset="0"/>
              </a:rPr>
              <a:t>Hertwig’s Epithelial Root Sheath”</a:t>
            </a:r>
            <a:endParaRPr lang="en-US" b="1" u="sng">
              <a:latin typeface="Times New Roman" panose="02020603050405020304" charset="0"/>
              <a:cs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Content Placeholder 8"/>
          <p:cNvPicPr>
            <a:picLocks noChangeAspect="1"/>
          </p:cNvPicPr>
          <p:nvPr>
            <p:ph idx="1"/>
          </p:nvPr>
        </p:nvPicPr>
        <p:blipFill>
          <a:blip r:embed="rId1"/>
          <a:srcRect l="17402" t="23723" r="34803" b="14941"/>
          <a:stretch>
            <a:fillRect/>
          </a:stretch>
        </p:blipFill>
        <p:spPr>
          <a:xfrm>
            <a:off x="2070735" y="182245"/>
            <a:ext cx="8049895" cy="647128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PERIODS OF OCCLUSION DEVELOPMENT</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Occlusal development can be divided into the following developmental periods:</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Pre- dental period </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The deciduous dentition period </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The mixed dentition period</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The permanent dentition period</a:t>
            </a:r>
            <a:endParaRPr lang="en-US">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665480"/>
            <a:ext cx="10972800" cy="5461000"/>
          </a:xfrm>
        </p:spPr>
        <p:txBody>
          <a:bodyPr/>
          <a:p>
            <a:r>
              <a:rPr lang="en-US" sz="3600">
                <a:latin typeface="Times New Roman" panose="02020603050405020304" charset="0"/>
                <a:cs typeface="Times New Roman" panose="02020603050405020304" charset="0"/>
              </a:rPr>
              <a:t>What is “occlusion” ?</a:t>
            </a:r>
            <a:endParaRPr lang="en-US" sz="3600">
              <a:latin typeface="Times New Roman" panose="02020603050405020304" charset="0"/>
              <a:cs typeface="Times New Roman" panose="02020603050405020304" charset="0"/>
            </a:endParaRPr>
          </a:p>
          <a:p>
            <a:r>
              <a:rPr lang="en-US" sz="3600">
                <a:latin typeface="Times New Roman" panose="02020603050405020304" charset="0"/>
                <a:cs typeface="Times New Roman" panose="02020603050405020304" charset="0"/>
              </a:rPr>
              <a:t> Mosby’s dental dictionary (Zwemer;1998) defines occlusion as ”a static morphological tooth contact relationship”</a:t>
            </a:r>
            <a:endParaRPr lang="en-US" sz="3600">
              <a:latin typeface="Times New Roman" panose="02020603050405020304" charset="0"/>
              <a:cs typeface="Times New Roman" panose="02020603050405020304" charset="0"/>
            </a:endParaRPr>
          </a:p>
          <a:p>
            <a:r>
              <a:rPr lang="en-US" sz="3600">
                <a:latin typeface="Times New Roman" panose="02020603050405020304" charset="0"/>
                <a:cs typeface="Times New Roman" panose="02020603050405020304" charset="0"/>
              </a:rPr>
              <a:t> Acc. to Ash and Ramfjord , occlusion may be defined as ”the contact relationship of the teeth in function or para function”.</a:t>
            </a:r>
            <a:endParaRPr lang="en-US" sz="3600">
              <a:latin typeface="Times New Roman" panose="02020603050405020304" charset="0"/>
              <a:cs typeface="Times New Roman" panose="02020603050405020304" charset="0"/>
            </a:endParaRPr>
          </a:p>
          <a:p>
            <a:r>
              <a:rPr lang="en-US" sz="3600">
                <a:latin typeface="Times New Roman" panose="02020603050405020304" charset="0"/>
                <a:cs typeface="Times New Roman" panose="02020603050405020304" charset="0"/>
              </a:rPr>
              <a:t> Acc. to Angle, occlusion is “the normal relation of the occlusal inclined planes of the teeth when the jaws are closed”.</a:t>
            </a:r>
            <a:endParaRPr lang="en-US" sz="3600">
              <a:latin typeface="Times New Roman" panose="02020603050405020304" charset="0"/>
              <a:cs typeface="Times New Roman" panose="020206030504050203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PRE-DENTAL PERIOD</a:t>
            </a:r>
            <a:endParaRPr lang="en-IN" altLang="en-US"/>
          </a:p>
        </p:txBody>
      </p:sp>
      <p:sp>
        <p:nvSpPr>
          <p:cNvPr id="3" name="Content Placeholder 2"/>
          <p:cNvSpPr>
            <a:spLocks noGrp="1"/>
          </p:cNvSpPr>
          <p:nvPr>
            <p:ph idx="1"/>
          </p:nvPr>
        </p:nvSpPr>
        <p:spPr/>
        <p:txBody>
          <a:bodyPr/>
          <a:p>
            <a:r>
              <a:rPr lang="en-US"/>
              <a:t>This is the period after birth during which the neonate does not have any teeth. </a:t>
            </a:r>
            <a:endParaRPr lang="en-US"/>
          </a:p>
          <a:p>
            <a:r>
              <a:rPr lang="en-US"/>
              <a:t>It usually lasts for 6 months after birth.</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GUM PADS</a:t>
            </a:r>
            <a:endParaRPr lang="en-IN" altLang="en-US"/>
          </a:p>
        </p:txBody>
      </p:sp>
      <p:sp>
        <p:nvSpPr>
          <p:cNvPr id="3" name="Content Placeholder 2"/>
          <p:cNvSpPr>
            <a:spLocks noGrp="1"/>
          </p:cNvSpPr>
          <p:nvPr>
            <p:ph idx="1"/>
          </p:nvPr>
        </p:nvSpPr>
        <p:spPr/>
        <p:txBody>
          <a:bodyPr/>
          <a:p>
            <a:r>
              <a:rPr lang="en-US" sz="3000">
                <a:latin typeface="Times New Roman" panose="02020603050405020304" charset="0"/>
                <a:cs typeface="Times New Roman" panose="02020603050405020304" charset="0"/>
              </a:rPr>
              <a:t>The alveolar processes at the time of birth are known as gum pads.</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The gum pads are pink, firm and are covered by a dense layer of fibrous periosteum.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They are horse shoe shaped and develop in two parts.</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They are the labio-buccal portion &amp; the lingual portion.</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The two portions of the gum pads are separated from each other by a groove called the dental groove.</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The gum pads are divided into ten segments by certain grooves called transverse grooves.</a:t>
            </a:r>
            <a:endParaRPr lang="en-US" sz="3000">
              <a:latin typeface="Times New Roman" panose="02020603050405020304" charset="0"/>
              <a:cs typeface="Times New Roman" panose="02020603050405020304" charset="0"/>
            </a:endParaRPr>
          </a:p>
          <a:p>
            <a:endParaRPr lang="en-US" sz="3000">
              <a:latin typeface="Times New Roman" panose="02020603050405020304" charset="0"/>
              <a:cs typeface="Times New Roman" panose="020206030504050203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18522" t="24060" r="33864" b="3942"/>
          <a:stretch>
            <a:fillRect/>
          </a:stretch>
        </p:blipFill>
        <p:spPr>
          <a:xfrm>
            <a:off x="2070735" y="274955"/>
            <a:ext cx="8049895" cy="628904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1222375"/>
            <a:ext cx="10972800" cy="4904105"/>
          </a:xfrm>
        </p:spPr>
        <p:txBody>
          <a:bodyPr/>
          <a:p>
            <a:r>
              <a:rPr lang="en-US">
                <a:latin typeface="Times New Roman" panose="02020603050405020304" charset="0"/>
                <a:cs typeface="Times New Roman" panose="02020603050405020304" charset="0"/>
              </a:rPr>
              <a:t>The gingival groove separates the gum pad from the palate and floor of the mouth.</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transverse groove between the canine and first deciduous molar segment is called the lateral sulcus.</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lateral sulci are useful in judging the inter-arch relationship at a very early stage.</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lateral sulcus of the mandibular arch is normally more distal to that of the maxillary arch.</a:t>
            </a:r>
            <a:endParaRPr lang="en-US">
              <a:latin typeface="Times New Roman" panose="02020603050405020304" charset="0"/>
              <a:cs typeface="Times New Roman" panose="020206030504050203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951230"/>
            <a:ext cx="10972800" cy="5175250"/>
          </a:xfrm>
        </p:spPr>
        <p:txBody>
          <a:bodyPr/>
          <a:p>
            <a:pPr>
              <a:lnSpc>
                <a:spcPct val="110000"/>
              </a:lnSpc>
            </a:pPr>
            <a:r>
              <a:rPr lang="en-US">
                <a:latin typeface="Times New Roman" panose="02020603050405020304" charset="0"/>
                <a:cs typeface="Times New Roman" panose="02020603050405020304" charset="0"/>
              </a:rPr>
              <a:t>The upper and lower gum pads are almost similar to each other. </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The upper gum pad is both wider as well as longer than the mandibular gum pad.</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Thus when the upper and lower gum pads are approximated, there is a complete overjet all around.</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The only contact that occurs is around the molar region while space exists in anterior region.</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This is called infantile open bite, which is considered normal and helpful during suckling. </a:t>
            </a:r>
            <a:endParaRPr lang="en-US">
              <a:latin typeface="Times New Roman" panose="02020603050405020304" charset="0"/>
              <a:cs typeface="Times New Roman" panose="02020603050405020304" charset="0"/>
            </a:endParaRPr>
          </a:p>
          <a:p>
            <a:pPr>
              <a:lnSpc>
                <a:spcPct val="110000"/>
              </a:lnSpc>
            </a:pPr>
            <a:endParaRPr lang="en-US">
              <a:latin typeface="Times New Roman" panose="02020603050405020304" charset="0"/>
              <a:cs typeface="Times New Roman" panose="020206030504050203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17212" t="23723" r="34803" b="8263"/>
          <a:stretch>
            <a:fillRect/>
          </a:stretch>
        </p:blipFill>
        <p:spPr>
          <a:xfrm>
            <a:off x="2070735" y="318135"/>
            <a:ext cx="8049895" cy="630555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579120" y="332740"/>
            <a:ext cx="11254105" cy="4526280"/>
          </a:xfrm>
        </p:spPr>
        <p:txBody>
          <a:bodyPr/>
          <a:p>
            <a:r>
              <a:rPr lang="en-US" sz="2600">
                <a:latin typeface="Times New Roman" panose="02020603050405020304" charset="0"/>
                <a:cs typeface="Times New Roman" panose="02020603050405020304" charset="0"/>
              </a:rPr>
              <a:t>During the first year of life the gum pads grow rapidly permitting the incisors to erupt in good alignment.</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Very rarely teeth are found to have erupted at the time of birth. Such teeth that are present at the time of birth are called natal teeth.</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Sometimes teeth erupt at an early age. Teeth that erupt during the first month of age are called neonatal teeth.</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The natal and neonatal teeth are mostly located in the mandibular incisor region.</a:t>
            </a:r>
            <a:endParaRPr lang="en-US" sz="2600">
              <a:latin typeface="Times New Roman" panose="02020603050405020304" charset="0"/>
              <a:cs typeface="Times New Roman" panose="02020603050405020304" charset="0"/>
            </a:endParaRPr>
          </a:p>
          <a:p>
            <a:pPr>
              <a:buFont typeface="Wingdings" panose="05000000000000000000" charset="0"/>
              <a:buChar char="Ø"/>
            </a:pPr>
            <a:r>
              <a:rPr lang="en-US" sz="2600" b="1" u="sng">
                <a:latin typeface="Times New Roman" panose="02020603050405020304" charset="0"/>
                <a:cs typeface="Times New Roman" panose="02020603050405020304" charset="0"/>
              </a:rPr>
              <a:t>Etiology </a:t>
            </a:r>
            <a:endParaRPr lang="en-US" sz="2600" b="1" u="sng">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Superficial position of tooth germ </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Febrile incidents, hormonal stimulation, heredity </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Increased rate of eruption </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Associated with syndromes</a:t>
            </a:r>
            <a:r>
              <a:rPr lang="en-IN" altLang="en-US"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Chondro-ectodermal dysplasia </a:t>
            </a:r>
            <a:endParaRPr lang="en-US" sz="2600">
              <a:latin typeface="Times New Roman" panose="02020603050405020304" charset="0"/>
              <a:cs typeface="Times New Roman" panose="02020603050405020304" charset="0"/>
            </a:endParaRPr>
          </a:p>
        </p:txBody>
      </p:sp>
      <p:pic>
        <p:nvPicPr>
          <p:cNvPr id="7" name="Content Placeholder 3"/>
          <p:cNvPicPr>
            <a:picLocks noChangeAspect="1"/>
          </p:cNvPicPr>
          <p:nvPr>
            <p:ph sz="half" idx="2"/>
          </p:nvPr>
        </p:nvPicPr>
        <p:blipFill>
          <a:blip r:embed="rId1"/>
          <a:srcRect l="18900" t="51066" r="33864" b="17270"/>
          <a:stretch>
            <a:fillRect/>
          </a:stretch>
        </p:blipFill>
        <p:spPr>
          <a:xfrm>
            <a:off x="2772410" y="1233170"/>
            <a:ext cx="7127240" cy="4006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SELF CORRECTING ANOMALIES</a:t>
            </a:r>
            <a:endParaRPr lang="en-IN" altLang="en-US"/>
          </a:p>
        </p:txBody>
      </p:sp>
      <p:sp>
        <p:nvSpPr>
          <p:cNvPr id="7" name="Content Placeholder 6"/>
          <p:cNvSpPr/>
          <p:nvPr>
            <p:ph idx="1"/>
          </p:nvPr>
        </p:nvSpPr>
        <p:spPr/>
        <p:txBody>
          <a:bodyPr/>
          <a:p>
            <a:pPr>
              <a:buFont typeface="Wingdings" panose="05000000000000000000" charset="0"/>
              <a:buChar char="Ø"/>
            </a:pPr>
            <a:r>
              <a:rPr lang="en-IN" altLang="en-US">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Retrognathic mandible</a:t>
            </a:r>
            <a:endParaRPr lang="en-US" b="1" u="sng">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Differential and forward growth  </a:t>
            </a:r>
            <a:endParaRPr lang="en-US" sz="2800">
              <a:latin typeface="Times New Roman" panose="02020603050405020304" charset="0"/>
              <a:cs typeface="Times New Roman" panose="02020603050405020304" charset="0"/>
            </a:endParaRPr>
          </a:p>
          <a:p>
            <a:pPr>
              <a:buFont typeface="Wingdings" panose="05000000000000000000" charset="0"/>
              <a:buChar char="Ø"/>
            </a:pPr>
            <a:r>
              <a:rPr lang="en-US" sz="2800" b="1" u="sng">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Anterior open bite</a:t>
            </a:r>
            <a:endParaRPr lang="en-US" b="1" u="sng">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Eruption of primary incisors </a:t>
            </a:r>
            <a:endParaRPr lang="en-US" u="sng">
              <a:latin typeface="Times New Roman" panose="02020603050405020304" charset="0"/>
              <a:cs typeface="Times New Roman" panose="02020603050405020304" charset="0"/>
            </a:endParaRPr>
          </a:p>
          <a:p>
            <a:pPr>
              <a:buFont typeface="Wingdings" panose="05000000000000000000" charset="0"/>
              <a:buChar char="Ø"/>
            </a:pPr>
            <a:r>
              <a:rPr lang="en-US" u="sng">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Infantile swallowing pattern</a:t>
            </a:r>
            <a:endParaRPr lang="en-US" b="1">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Introduction of solid food in diet </a:t>
            </a:r>
            <a:endParaRPr lang="en-US" sz="2800">
              <a:latin typeface="Times New Roman" panose="02020603050405020304" charset="0"/>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ERUPTION OF TEETH</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 It is a developmental process that moves a tooth from it’s crypt position through the alveolar process into the oral cavity and to occlusion with it’s antagonist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Physiologic tooth movements leading to tooth eruption can be divided into 3 phases</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Pre - eruptive phase </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Eruptive phase </a:t>
            </a:r>
            <a:endParaRPr lang="en-US">
              <a:latin typeface="Times New Roman" panose="02020603050405020304" charset="0"/>
              <a:cs typeface="Times New Roman" panose="02020603050405020304" charset="0"/>
            </a:endParaRPr>
          </a:p>
          <a:p>
            <a:pPr marL="514350" indent="-514350">
              <a:buAutoNum type="arabicPeriod"/>
            </a:pPr>
            <a:r>
              <a:rPr lang="en-US">
                <a:latin typeface="Times New Roman" panose="02020603050405020304" charset="0"/>
                <a:cs typeface="Times New Roman" panose="02020603050405020304" charset="0"/>
              </a:rPr>
              <a:t>Post - eruptive phase </a:t>
            </a:r>
            <a:endParaRPr lang="en-US">
              <a:latin typeface="Times New Roman" panose="02020603050405020304" charset="0"/>
              <a:cs typeface="Times New Roman" panose="020206030504050203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383540" y="332740"/>
            <a:ext cx="10972800" cy="4525963"/>
          </a:xfrm>
        </p:spPr>
        <p:txBody>
          <a:bodyPr/>
          <a:p>
            <a:pPr>
              <a:buFont typeface="Wingdings" panose="05000000000000000000" charset="0"/>
              <a:buChar char="Ø"/>
            </a:pPr>
            <a:r>
              <a:rPr lang="en-IN" altLang="en-US" b="1">
                <a:latin typeface="Times New Roman" panose="02020603050405020304" charset="0"/>
                <a:cs typeface="Times New Roman" panose="02020603050405020304" charset="0"/>
                <a:sym typeface="+mn-ea"/>
              </a:rPr>
              <a:t> </a:t>
            </a:r>
            <a:r>
              <a:rPr lang="en-US" b="1" u="sng">
                <a:latin typeface="Times New Roman" panose="02020603050405020304" charset="0"/>
                <a:cs typeface="Times New Roman" panose="02020603050405020304" charset="0"/>
                <a:sym typeface="+mn-ea"/>
              </a:rPr>
              <a:t>PRE - ERUPTIVE PHASE</a:t>
            </a:r>
            <a:endParaRPr lang="en-US" b="1" u="sng">
              <a:latin typeface="Times New Roman" panose="02020603050405020304" charset="0"/>
              <a:cs typeface="Times New Roman" panose="02020603050405020304" charset="0"/>
              <a:sym typeface="+mn-ea"/>
            </a:endParaRPr>
          </a:p>
          <a:p>
            <a:r>
              <a:rPr lang="en-US" sz="2800">
                <a:latin typeface="Times New Roman" panose="02020603050405020304" charset="0"/>
                <a:cs typeface="Times New Roman" panose="02020603050405020304" charset="0"/>
                <a:sym typeface="+mn-ea"/>
              </a:rPr>
              <a:t> Consists of the movements of the developing tooth germs within the alveolar process before root formation.</a:t>
            </a:r>
            <a:endParaRPr lang="en-US" sz="2800">
              <a:latin typeface="Times New Roman" panose="02020603050405020304" charset="0"/>
              <a:cs typeface="Times New Roman" panose="02020603050405020304" charset="0"/>
              <a:sym typeface="+mn-ea"/>
            </a:endParaRPr>
          </a:p>
          <a:p>
            <a:r>
              <a:rPr lang="en-US" sz="2800">
                <a:latin typeface="Times New Roman" panose="02020603050405020304" charset="0"/>
                <a:cs typeface="Times New Roman" panose="02020603050405020304" charset="0"/>
                <a:sym typeface="+mn-ea"/>
              </a:rPr>
              <a:t> During this phase, the growing teeth move in various directions to maintain their position in the expanding jaws. </a:t>
            </a:r>
            <a:endParaRPr lang="en-US" sz="2800">
              <a:latin typeface="Times New Roman" panose="02020603050405020304" charset="0"/>
              <a:cs typeface="Times New Roman" panose="02020603050405020304" charset="0"/>
            </a:endParaRPr>
          </a:p>
          <a:p>
            <a:pPr>
              <a:buFont typeface="Wingdings" panose="05000000000000000000" charset="0"/>
              <a:buChar char="Ø"/>
            </a:pPr>
            <a:r>
              <a:rPr lang="en-US">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ERUPTIVE PHASE</a:t>
            </a:r>
            <a:endParaRPr lang="en-US" b="1" u="sng">
              <a:latin typeface="Times New Roman" panose="02020603050405020304" charset="0"/>
              <a:cs typeface="Times New Roman" panose="02020603050405020304" charset="0"/>
            </a:endParaRPr>
          </a:p>
          <a:p>
            <a:pPr>
              <a:buFont typeface="Arial" panose="020B0604020202020204" pitchFamily="34" charset="0"/>
              <a:buChar char="•"/>
            </a:pPr>
            <a:r>
              <a:rPr lang="en-US" sz="2800">
                <a:latin typeface="Times New Roman" panose="02020603050405020304" charset="0"/>
                <a:cs typeface="Times New Roman" panose="02020603050405020304" charset="0"/>
              </a:rPr>
              <a:t> Begins with the root formation and the tooth moves from its position within the jaw bones to its functional position in occlusion. </a:t>
            </a:r>
            <a:endParaRPr lang="en-US" sz="2800">
              <a:latin typeface="Times New Roman" panose="02020603050405020304" charset="0"/>
              <a:cs typeface="Times New Roman" panose="02020603050405020304" charset="0"/>
            </a:endParaRPr>
          </a:p>
          <a:p>
            <a:pPr>
              <a:buFont typeface="Arial" panose="020B0604020202020204" pitchFamily="34" charset="0"/>
              <a:buChar char="•"/>
            </a:pPr>
            <a:r>
              <a:rPr lang="en-US" sz="2800">
                <a:latin typeface="Times New Roman" panose="02020603050405020304" charset="0"/>
                <a:cs typeface="Times New Roman" panose="02020603050405020304" charset="0"/>
              </a:rPr>
              <a:t>The principal direction of movement is occlusal. </a:t>
            </a:r>
            <a:endParaRPr lang="en-US" sz="2800">
              <a:latin typeface="Times New Roman" panose="02020603050405020304" charset="0"/>
              <a:cs typeface="Times New Roman" panose="02020603050405020304" charset="0"/>
            </a:endParaRPr>
          </a:p>
          <a:p>
            <a:pPr>
              <a:buFont typeface="Wingdings" panose="05000000000000000000" charset="0"/>
              <a:buChar char="Ø"/>
            </a:pPr>
            <a:r>
              <a:rPr lang="en-US" b="1" u="sng">
                <a:latin typeface="Times New Roman" panose="02020603050405020304" charset="0"/>
                <a:cs typeface="Times New Roman" panose="02020603050405020304" charset="0"/>
              </a:rPr>
              <a:t> POST - ERUPTIVE PHASE</a:t>
            </a:r>
            <a:endParaRPr lang="en-US" b="1" u="sng">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Consists of tooth movements which </a:t>
            </a:r>
            <a:r>
              <a:rPr lang="en-IN" altLang="en-US" sz="2800">
                <a:latin typeface="Times New Roman" panose="02020603050405020304" charset="0"/>
                <a:cs typeface="Times New Roman" panose="02020603050405020304" charset="0"/>
              </a:rPr>
              <a:t>m</a:t>
            </a:r>
            <a:r>
              <a:rPr lang="en-US" sz="2800">
                <a:latin typeface="Times New Roman" panose="02020603050405020304" charset="0"/>
                <a:cs typeface="Times New Roman" panose="02020603050405020304" charset="0"/>
              </a:rPr>
              <a:t>aintain the position of the erupted teeth while the jaws continue to grow </a:t>
            </a:r>
            <a:r>
              <a:rPr lang="en-IN" altLang="en-US" sz="2800">
                <a:latin typeface="Times New Roman" panose="02020603050405020304" charset="0"/>
                <a:cs typeface="Times New Roman" panose="02020603050405020304" charset="0"/>
              </a:rPr>
              <a:t>c</a:t>
            </a:r>
            <a:r>
              <a:rPr lang="en-US" sz="2800">
                <a:latin typeface="Times New Roman" panose="02020603050405020304" charset="0"/>
                <a:cs typeface="Times New Roman" panose="02020603050405020304" charset="0"/>
              </a:rPr>
              <a:t>ompensate for occlusal and proximal wear</a:t>
            </a:r>
            <a:endParaRPr lang="en-US" sz="28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PRE NATAL DENTAL DEVELOPMENT</a:t>
            </a:r>
            <a:endParaRPr lang="en-IN" altLang="en-US"/>
          </a:p>
        </p:txBody>
      </p:sp>
      <p:sp>
        <p:nvSpPr>
          <p:cNvPr id="3" name="Content Placeholder 2"/>
          <p:cNvSpPr>
            <a:spLocks noGrp="1"/>
          </p:cNvSpPr>
          <p:nvPr>
            <p:ph sz="half" idx="1"/>
          </p:nvPr>
        </p:nvSpPr>
        <p:spPr>
          <a:xfrm>
            <a:off x="609600" y="1417955"/>
            <a:ext cx="11194415" cy="4708525"/>
          </a:xfrm>
        </p:spPr>
        <p:txBody>
          <a:bodyPr/>
          <a:p>
            <a:r>
              <a:rPr lang="en-US" sz="2600">
                <a:latin typeface="Times New Roman" panose="02020603050405020304" charset="0"/>
                <a:cs typeface="Times New Roman" panose="02020603050405020304" charset="0"/>
              </a:rPr>
              <a:t>Initiation Of Odontogenesis</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First sign of tooth development - third embryonic week – thickening of epithelial lining </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Dental development usually begins in the 5th to 6th week of prenatal life</a:t>
            </a:r>
            <a:endParaRPr lang="en-US"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At sixth week - Epithelial thickenings coalesce - Dental lamina</a:t>
            </a:r>
            <a:endParaRPr lang="en-US" sz="2600">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20825" t="54835" r="52559" b="15272"/>
          <a:stretch>
            <a:fillRect/>
          </a:stretch>
        </p:blipFill>
        <p:spPr>
          <a:xfrm>
            <a:off x="3345180" y="3904615"/>
            <a:ext cx="4766310" cy="262699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THEORIES OF ERUPTION</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Root </a:t>
            </a:r>
            <a:r>
              <a:rPr lang="en-IN" altLang="en-US">
                <a:latin typeface="Times New Roman" panose="02020603050405020304" charset="0"/>
                <a:cs typeface="Times New Roman" panose="02020603050405020304" charset="0"/>
              </a:rPr>
              <a:t>elongation</a:t>
            </a:r>
            <a:r>
              <a:rPr lang="en-US">
                <a:latin typeface="Times New Roman" panose="02020603050405020304" charset="0"/>
                <a:cs typeface="Times New Roman" panose="02020603050405020304" charset="0"/>
              </a:rPr>
              <a:t> theory</a:t>
            </a:r>
            <a:endParaRPr lang="en-US">
              <a:latin typeface="Times New Roman" panose="02020603050405020304" charset="0"/>
              <a:cs typeface="Times New Roman" panose="02020603050405020304" charset="0"/>
            </a:endParaRPr>
          </a:p>
          <a:p>
            <a:r>
              <a:rPr lang="en-IN" altLang="en-US">
                <a:latin typeface="Times New Roman" panose="02020603050405020304" charset="0"/>
                <a:cs typeface="Times New Roman" panose="02020603050405020304" charset="0"/>
              </a:rPr>
              <a:t>Pulp c</a:t>
            </a:r>
            <a:r>
              <a:rPr lang="en-US">
                <a:latin typeface="Times New Roman" panose="02020603050405020304" charset="0"/>
                <a:cs typeface="Times New Roman" panose="02020603050405020304" charset="0"/>
              </a:rPr>
              <a:t>onstriction </a:t>
            </a:r>
            <a:r>
              <a:rPr lang="en-IN" altLang="en-US">
                <a:latin typeface="Times New Roman" panose="02020603050405020304" charset="0"/>
                <a:cs typeface="Times New Roman" panose="02020603050405020304" charset="0"/>
              </a:rPr>
              <a:t>theory</a:t>
            </a:r>
            <a:endParaRPr lang="en-US">
              <a:latin typeface="Times New Roman" panose="02020603050405020304" charset="0"/>
              <a:cs typeface="Times New Roman" panose="02020603050405020304" charset="0"/>
            </a:endParaRPr>
          </a:p>
          <a:p>
            <a:r>
              <a:rPr lang="en-IN" altLang="en-US">
                <a:latin typeface="Times New Roman" panose="02020603050405020304" charset="0"/>
                <a:cs typeface="Times New Roman" panose="02020603050405020304" charset="0"/>
              </a:rPr>
              <a:t>Hydrostatic pressure theory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Bone </a:t>
            </a:r>
            <a:r>
              <a:rPr lang="en-IN" altLang="en-US">
                <a:latin typeface="Times New Roman" panose="02020603050405020304" charset="0"/>
                <a:cs typeface="Times New Roman" panose="02020603050405020304" charset="0"/>
              </a:rPr>
              <a:t>remodelling theory</a:t>
            </a:r>
            <a:endParaRPr lang="en-US">
              <a:latin typeface="Times New Roman" panose="02020603050405020304" charset="0"/>
              <a:cs typeface="Times New Roman" panose="02020603050405020304" charset="0"/>
            </a:endParaRPr>
          </a:p>
          <a:p>
            <a:r>
              <a:rPr lang="en-IN" altLang="en-US">
                <a:latin typeface="Times New Roman" panose="02020603050405020304" charset="0"/>
                <a:cs typeface="Times New Roman" panose="02020603050405020304" charset="0"/>
              </a:rPr>
              <a:t>Periodontal ligament traction theory</a:t>
            </a:r>
            <a:endParaRPr lang="en-IN" altLang="en-US">
              <a:latin typeface="Times New Roman" panose="02020603050405020304" charset="0"/>
              <a:cs typeface="Times New Roman" panose="02020603050405020304" charset="0"/>
            </a:endParaRPr>
          </a:p>
          <a:p>
            <a:pPr marL="0" indent="0">
              <a:buNone/>
            </a:pPr>
            <a:endParaRPr lang="en-US">
              <a:latin typeface="Times New Roman" panose="02020603050405020304" charset="0"/>
              <a:cs typeface="Times New Roman" panose="0202060305040502030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FACTORS AFFECTING ERUPTION </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Heredity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Racial differences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Nutritional influence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Mechanical disturbance</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Localised pathosis</a:t>
            </a:r>
            <a:endParaRPr lang="en-US">
              <a:latin typeface="Times New Roman" panose="02020603050405020304" charset="0"/>
              <a:cs typeface="Times New Roman" panose="020206030504050203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93065"/>
            <a:ext cx="10972800" cy="5733415"/>
          </a:xfrm>
        </p:spPr>
        <p:txBody>
          <a:bodyPr/>
          <a:p>
            <a:pPr>
              <a:buFont typeface="Wingdings" panose="05000000000000000000" charset="0"/>
              <a:buChar char="Ø"/>
            </a:pPr>
            <a:r>
              <a:rPr lang="en-IN" altLang="en-US" b="1" u="sng">
                <a:latin typeface="Times New Roman" panose="02020603050405020304" charset="0"/>
                <a:cs typeface="Times New Roman" panose="02020603050405020304" charset="0"/>
              </a:rPr>
              <a:t>Development anomalies</a:t>
            </a:r>
            <a:endParaRPr lang="en-IN" altLang="en-US" b="1" u="sng">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less frequent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fewer than 1% incidence of congenitally missing teeth. </a:t>
            </a:r>
            <a:endParaRPr lang="en-US" sz="2800">
              <a:latin typeface="Times New Roman" panose="02020603050405020304" charset="0"/>
              <a:cs typeface="Times New Roman" panose="02020603050405020304" charset="0"/>
            </a:endParaRPr>
          </a:p>
          <a:p>
            <a:pPr>
              <a:buFont typeface="Wingdings" panose="05000000000000000000" charset="0"/>
              <a:buChar char="Ø"/>
            </a:pPr>
            <a:endParaRPr lang="en-US" b="1" u="sng">
              <a:latin typeface="Times New Roman" panose="02020603050405020304" charset="0"/>
              <a:cs typeface="Times New Roman" panose="02020603050405020304" charset="0"/>
            </a:endParaRPr>
          </a:p>
          <a:p>
            <a:pPr>
              <a:buFont typeface="Wingdings" panose="05000000000000000000" charset="0"/>
              <a:buChar char="Ø"/>
            </a:pPr>
            <a:r>
              <a:rPr lang="en-US" b="1" u="sng">
                <a:latin typeface="Times New Roman" panose="02020603050405020304" charset="0"/>
                <a:cs typeface="Times New Roman" panose="02020603050405020304" charset="0"/>
              </a:rPr>
              <a:t>Primary tooth resorption </a:t>
            </a:r>
            <a:endParaRPr lang="en-US" b="1" u="sng">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I</a:t>
            </a:r>
            <a:r>
              <a:rPr lang="en-US" sz="2800">
                <a:latin typeface="Times New Roman" panose="02020603050405020304" charset="0"/>
                <a:cs typeface="Times New Roman" panose="02020603050405020304" charset="0"/>
              </a:rPr>
              <a:t>mportant contribution to permanent tooth eruption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Due to pressure from the erupting permanent successor though it may occur even its absence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Hastened by inflammation and occlusal trauma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Delayed by splinting and absence of permanent successor </a:t>
            </a:r>
            <a:endParaRPr lang="en-US" sz="2800">
              <a:latin typeface="Times New Roman" panose="02020603050405020304" charset="0"/>
              <a:cs typeface="Times New Roman" panose="0202060305040502030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A</a:t>
            </a:r>
            <a:r>
              <a:rPr lang="en-IN" altLang="en-US">
                <a:sym typeface="+mn-ea"/>
              </a:rPr>
              <a:t>NKYLOSIS</a:t>
            </a:r>
            <a:endParaRPr lang="en-US"/>
          </a:p>
        </p:txBody>
      </p:sp>
      <p:sp>
        <p:nvSpPr>
          <p:cNvPr id="3" name="Content Placeholder 2"/>
          <p:cNvSpPr>
            <a:spLocks noGrp="1"/>
          </p:cNvSpPr>
          <p:nvPr>
            <p:ph sz="half" idx="1"/>
          </p:nvPr>
        </p:nvSpPr>
        <p:spPr>
          <a:xfrm>
            <a:off x="609600" y="1600200"/>
            <a:ext cx="11374120" cy="4526280"/>
          </a:xfrm>
        </p:spPr>
        <p:txBody>
          <a:bodyPr/>
          <a:p>
            <a:r>
              <a:rPr lang="en-US" sz="3000">
                <a:latin typeface="Times New Roman" panose="02020603050405020304" charset="0"/>
                <a:cs typeface="Times New Roman" panose="02020603050405020304" charset="0"/>
              </a:rPr>
              <a:t> Primary teeth more likely to be involved as compared to permanent</a:t>
            </a:r>
            <a:r>
              <a:rPr lang="en-IN" altLang="en-US" sz="3000">
                <a:latin typeface="Times New Roman" panose="02020603050405020304" charset="0"/>
                <a:cs typeface="Times New Roman" panose="02020603050405020304" charset="0"/>
              </a:rPr>
              <a:t>.</a:t>
            </a:r>
            <a:endParaRPr lang="en-IN" alt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Teeth fused to alveolar bone and their eruption prevented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Particularly molars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Lower teeth twice as upper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Often bilaterally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Trauma or excessive pressure said to be the cause</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Osseous bridging and fusion of bone occuring during rest periods of resorption of dentin </a:t>
            </a:r>
            <a:endParaRPr lang="en-US" sz="3000">
              <a:latin typeface="Times New Roman" panose="02020603050405020304" charset="0"/>
              <a:cs typeface="Times New Roman" panose="02020603050405020304" charset="0"/>
            </a:endParaRPr>
          </a:p>
          <a:p>
            <a:r>
              <a:rPr lang="en-US" sz="3000">
                <a:latin typeface="Times New Roman" panose="02020603050405020304" charset="0"/>
                <a:cs typeface="Times New Roman" panose="02020603050405020304" charset="0"/>
              </a:rPr>
              <a:t>Posterior open bite due to involved tooth being “submerged ”.</a:t>
            </a:r>
            <a:endParaRPr lang="en-US" sz="3000">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24880" t="70398" r="34440" b="10943"/>
          <a:stretch>
            <a:fillRect/>
          </a:stretch>
        </p:blipFill>
        <p:spPr>
          <a:xfrm>
            <a:off x="1958340" y="1252220"/>
            <a:ext cx="7139940" cy="40138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A</a:t>
            </a:r>
            <a:r>
              <a:rPr lang="en-IN" altLang="en-US">
                <a:sym typeface="+mn-ea"/>
              </a:rPr>
              <a:t>RCH FORM</a:t>
            </a:r>
            <a:endParaRPr lang="en-US"/>
          </a:p>
        </p:txBody>
      </p:sp>
      <p:sp>
        <p:nvSpPr>
          <p:cNvPr id="7" name="Content Placeholder 6"/>
          <p:cNvSpPr/>
          <p:nvPr>
            <p:ph sz="half" idx="1"/>
          </p:nvPr>
        </p:nvSpPr>
        <p:spPr/>
        <p:txBody>
          <a:bodyPr/>
          <a:p>
            <a:pPr>
              <a:buFont typeface="Wingdings" panose="05000000000000000000" charset="0"/>
              <a:buChar char="Ø"/>
            </a:pPr>
            <a:r>
              <a:rPr lang="en-IN" altLang="en-US" sz="3600" b="1">
                <a:latin typeface="Times New Roman" panose="02020603050405020304" charset="0"/>
                <a:cs typeface="Times New Roman" panose="02020603050405020304" charset="0"/>
              </a:rPr>
              <a:t> </a:t>
            </a:r>
            <a:r>
              <a:rPr lang="en-US" sz="3600" b="1" u="sng">
                <a:latin typeface="Times New Roman" panose="02020603050405020304" charset="0"/>
                <a:cs typeface="Times New Roman" panose="02020603050405020304" charset="0"/>
              </a:rPr>
              <a:t>In maxilla</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Ovoid in shape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Increased intercanine width by 6 mm between 3-13 yrs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Increased Intermolar width of 2 mm between 3-5 yr</a:t>
            </a:r>
            <a:endParaRPr lang="en-US">
              <a:latin typeface="Times New Roman" panose="02020603050405020304" charset="0"/>
              <a:cs typeface="Times New Roman" panose="02020603050405020304" charset="0"/>
            </a:endParaRPr>
          </a:p>
        </p:txBody>
      </p:sp>
      <p:pic>
        <p:nvPicPr>
          <p:cNvPr id="8" name="Content Placeholder 3"/>
          <p:cNvPicPr>
            <a:picLocks noChangeAspect="1"/>
          </p:cNvPicPr>
          <p:nvPr>
            <p:ph sz="half" idx="2"/>
          </p:nvPr>
        </p:nvPicPr>
        <p:blipFill>
          <a:blip r:embed="rId1"/>
          <a:srcRect l="46249" t="37388" r="31253" b="38608"/>
          <a:stretch>
            <a:fillRect/>
          </a:stretch>
        </p:blipFill>
        <p:spPr>
          <a:xfrm>
            <a:off x="6197600" y="1599565"/>
            <a:ext cx="5384800" cy="3776980"/>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Content Placeholder 8"/>
          <p:cNvSpPr/>
          <p:nvPr>
            <p:ph sz="half" idx="1"/>
          </p:nvPr>
        </p:nvSpPr>
        <p:spPr/>
        <p:txBody>
          <a:bodyPr/>
          <a:p>
            <a:r>
              <a:rPr lang="en-US" sz="3600" b="1" u="sng">
                <a:latin typeface="Times New Roman" panose="02020603050405020304" charset="0"/>
                <a:cs typeface="Times New Roman" panose="02020603050405020304" charset="0"/>
              </a:rPr>
              <a:t>In mandible</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Ovoid shape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Increased intercanine width by 3.7 mm between 3-13 yrs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Increased Intermolar width of 1.5 mm between 3-5 yr</a:t>
            </a:r>
            <a:endParaRPr lang="en-US">
              <a:latin typeface="Times New Roman" panose="02020603050405020304" charset="0"/>
              <a:cs typeface="Times New Roman" panose="02020603050405020304" charset="0"/>
            </a:endParaRPr>
          </a:p>
        </p:txBody>
      </p:sp>
      <p:pic>
        <p:nvPicPr>
          <p:cNvPr id="10" name="Content Placeholder 7"/>
          <p:cNvPicPr>
            <a:picLocks noChangeAspect="1"/>
          </p:cNvPicPr>
          <p:nvPr>
            <p:ph sz="half" idx="2"/>
          </p:nvPr>
        </p:nvPicPr>
        <p:blipFill>
          <a:blip r:embed="rId1"/>
          <a:srcRect l="52994" t="43392" r="30693" b="31944"/>
          <a:stretch>
            <a:fillRect/>
          </a:stretch>
        </p:blipFill>
        <p:spPr>
          <a:xfrm>
            <a:off x="6197600" y="1974850"/>
            <a:ext cx="5384800" cy="377698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ontent Placeholder 3"/>
          <p:cNvSpPr/>
          <p:nvPr>
            <p:ph sz="half" idx="1"/>
          </p:nvPr>
        </p:nvSpPr>
        <p:spPr/>
        <p:txBody>
          <a:bodyPr/>
          <a:p>
            <a:pPr>
              <a:buFont typeface="Wingdings" panose="05000000000000000000" charset="0"/>
              <a:buChar char="Ø"/>
            </a:pPr>
            <a:r>
              <a:rPr lang="en-IN" altLang="en-US">
                <a:latin typeface="Times New Roman" panose="02020603050405020304" charset="0"/>
                <a:cs typeface="Times New Roman" panose="02020603050405020304" charset="0"/>
              </a:rPr>
              <a:t> </a:t>
            </a:r>
            <a:r>
              <a:rPr lang="en-US" sz="3600" b="1" u="sng">
                <a:latin typeface="Times New Roman" panose="02020603050405020304" charset="0"/>
                <a:cs typeface="Times New Roman" panose="02020603050405020304" charset="0"/>
              </a:rPr>
              <a:t>Arch length and circumference </a:t>
            </a:r>
            <a:endParaRPr lang="en-US" sz="3600" b="1" u="sng">
              <a:latin typeface="Times New Roman" panose="02020603050405020304" charset="0"/>
              <a:cs typeface="Times New Roman" panose="02020603050405020304" charset="0"/>
            </a:endParaRPr>
          </a:p>
          <a:p>
            <a:pPr>
              <a:buFont typeface="Wingdings" panose="05000000000000000000" charset="0"/>
              <a:buChar char="q"/>
            </a:pPr>
            <a:r>
              <a:rPr lang="en-US">
                <a:latin typeface="Times New Roman" panose="02020603050405020304" charset="0"/>
                <a:cs typeface="Times New Roman" panose="02020603050405020304" charset="0"/>
              </a:rPr>
              <a:t> Small amount of decrease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mesial migration of second primary molars during eruption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proximal caries</a:t>
            </a:r>
            <a:endParaRPr lang="en-US">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55431" t="43056" r="29384" b="27932"/>
          <a:stretch>
            <a:fillRect/>
          </a:stretch>
        </p:blipFill>
        <p:spPr>
          <a:xfrm>
            <a:off x="6197600" y="1731010"/>
            <a:ext cx="5384800" cy="3645535"/>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DECIDUOUS DENTITION PERIOD</a:t>
            </a:r>
            <a:endParaRPr lang="en-IN" altLang="en-US"/>
          </a:p>
        </p:txBody>
      </p:sp>
      <p:sp>
        <p:nvSpPr>
          <p:cNvPr id="5" name="Content Placeholder 4"/>
          <p:cNvSpPr/>
          <p:nvPr>
            <p:ph idx="1"/>
          </p:nvPr>
        </p:nvSpPr>
        <p:spPr>
          <a:xfrm>
            <a:off x="609600" y="1585595"/>
            <a:ext cx="10972800" cy="4525963"/>
          </a:xfrm>
        </p:spPr>
        <p:txBody>
          <a:bodyPr/>
          <a:p>
            <a:r>
              <a:rPr lang="en-US">
                <a:latin typeface="Times New Roman" panose="02020603050405020304" charset="0"/>
                <a:cs typeface="Times New Roman" panose="02020603050405020304" charset="0"/>
              </a:rPr>
              <a:t>The initiation of primary teeth occurs during first six weeks of intra-uterine life and the first primary tooth erupts at the age of six months.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individual variations apart, it takes around 2½-3½ years for all primary teeth to establish their occlusion.</a:t>
            </a:r>
            <a:endParaRPr lang="en-US">
              <a:latin typeface="Times New Roman" panose="02020603050405020304" charset="0"/>
              <a:cs typeface="Times New Roman" panose="020206030504050203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33375"/>
            <a:ext cx="10972800" cy="5793105"/>
          </a:xfrm>
        </p:spPr>
        <p:txBody>
          <a:bodyPr/>
          <a:p>
            <a:pPr>
              <a:buFont typeface="Wingdings" panose="05000000000000000000" charset="0"/>
              <a:buChar char="Ø"/>
            </a:pP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Some of the characteristic clinical features of deciduous dentition are:</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1. Both the dental arches are half round in shape or ovoid.</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2. Almost no curve of Spee is present.</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3. Shallow cuspal interdigitation.</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4. Slight overjet.</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5. Deep bite.</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6. Vertical inclination of the incisors.</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7. Spaced dentition.</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8. Different maxillo-mandibular relations like flush, mesial &amp; distal terminal planes.</a:t>
            </a:r>
            <a:endParaRPr lang="en-US">
              <a:latin typeface="Times New Roman" panose="02020603050405020304" charset="0"/>
              <a:cs typeface="Times New Roman" panose="0202060305040502030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D</a:t>
            </a:r>
            <a:r>
              <a:rPr lang="en-IN" altLang="en-US">
                <a:sym typeface="+mn-ea"/>
              </a:rPr>
              <a:t>EVELOPMENT OF PRIMARY TEETH</a:t>
            </a:r>
            <a:endParaRPr lang="en-US"/>
          </a:p>
        </p:txBody>
      </p:sp>
      <p:sp>
        <p:nvSpPr>
          <p:cNvPr id="3" name="Content Placeholder 2"/>
          <p:cNvSpPr>
            <a:spLocks noGrp="1"/>
          </p:cNvSpPr>
          <p:nvPr>
            <p:ph idx="1"/>
          </p:nvPr>
        </p:nvSpPr>
        <p:spPr/>
        <p:txBody>
          <a:bodyPr/>
          <a:p>
            <a:pPr>
              <a:buFont typeface="Wingdings" panose="05000000000000000000" charset="0"/>
              <a:buChar char="Ø"/>
            </a:pPr>
            <a:r>
              <a:rPr lang="en-US">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Calcification</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Central incisor- 14 week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1st molar- 15 </a:t>
            </a:r>
            <a:r>
              <a:rPr lang="en-US" sz="2800" baseline="30000">
                <a:latin typeface="Times New Roman" panose="02020603050405020304" charset="0"/>
                <a:cs typeface="Times New Roman" panose="02020603050405020304" charset="0"/>
              </a:rPr>
              <a:t>1/2</a:t>
            </a:r>
            <a:r>
              <a:rPr lang="en-US" sz="2800">
                <a:latin typeface="Times New Roman" panose="02020603050405020304" charset="0"/>
                <a:cs typeface="Times New Roman" panose="02020603050405020304" charset="0"/>
              </a:rPr>
              <a:t> weeks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Lateral incisor- 16 week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Canine- 17 week</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2nd molar- 18 week </a:t>
            </a:r>
            <a:endParaRPr lang="en-US" sz="2800">
              <a:latin typeface="Times New Roman" panose="02020603050405020304" charset="0"/>
              <a:cs typeface="Times New Roman" panose="02020603050405020304" charset="0"/>
            </a:endParaRPr>
          </a:p>
          <a:p>
            <a:pPr>
              <a:buFont typeface="Wingdings" panose="05000000000000000000" charset="0"/>
              <a:buChar char="Ø"/>
            </a:pPr>
            <a:r>
              <a:rPr lang="en-US">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Genetic control </a:t>
            </a:r>
            <a:endParaRPr lang="en-US" b="1" u="sng">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Morphology, rate and sequence of growth, pattern of calcification, mineral content of teeth </a:t>
            </a:r>
            <a:endParaRPr lang="en-US" sz="2800">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488315" y="850265"/>
            <a:ext cx="11450320" cy="4526280"/>
          </a:xfrm>
        </p:spPr>
        <p:txBody>
          <a:bodyPr/>
          <a:p>
            <a:r>
              <a:rPr lang="en-US">
                <a:latin typeface="Times New Roman" panose="02020603050405020304" charset="0"/>
                <a:cs typeface="Times New Roman" panose="02020603050405020304" charset="0"/>
              </a:rPr>
              <a:t>The infero-lateral border of the maxillary arch &amp; </a:t>
            </a:r>
            <a:r>
              <a:rPr lang="en-IN" altLang="en-US">
                <a:latin typeface="Times New Roman" panose="02020603050405020304" charset="0"/>
                <a:cs typeface="Times New Roman" panose="02020603050405020304" charset="0"/>
              </a:rPr>
              <a:t>t</a:t>
            </a:r>
            <a:r>
              <a:rPr lang="en-US">
                <a:latin typeface="Times New Roman" panose="02020603050405020304" charset="0"/>
                <a:cs typeface="Times New Roman" panose="02020603050405020304" charset="0"/>
              </a:rPr>
              <a:t>he supero-lateral border of the mandibular arch show </a:t>
            </a:r>
            <a:r>
              <a:rPr lang="en-IN" altLang="en-US">
                <a:latin typeface="Times New Roman" panose="02020603050405020304" charset="0"/>
                <a:cs typeface="Times New Roman" panose="02020603050405020304" charset="0"/>
              </a:rPr>
              <a:t>l</a:t>
            </a:r>
            <a:r>
              <a:rPr lang="en-US">
                <a:latin typeface="Times New Roman" panose="02020603050405020304" charset="0"/>
                <a:cs typeface="Times New Roman" panose="02020603050405020304" charset="0"/>
              </a:rPr>
              <a:t>ocalized </a:t>
            </a:r>
            <a:r>
              <a:rPr lang="en-IN" altLang="en-US">
                <a:latin typeface="Times New Roman" panose="02020603050405020304" charset="0"/>
                <a:cs typeface="Times New Roman" panose="02020603050405020304" charset="0"/>
              </a:rPr>
              <a:t>p</a:t>
            </a:r>
            <a:r>
              <a:rPr lang="en-US">
                <a:latin typeface="Times New Roman" panose="02020603050405020304" charset="0"/>
                <a:cs typeface="Times New Roman" panose="02020603050405020304" charset="0"/>
              </a:rPr>
              <a:t>roliferation </a:t>
            </a:r>
            <a:r>
              <a:rPr lang="en-IN" altLang="en-US">
                <a:latin typeface="Times New Roman" panose="02020603050405020304" charset="0"/>
                <a:cs typeface="Times New Roman" panose="02020603050405020304" charset="0"/>
              </a:rPr>
              <a:t>r</a:t>
            </a:r>
            <a:r>
              <a:rPr lang="en-US">
                <a:latin typeface="Times New Roman" panose="02020603050405020304" charset="0"/>
                <a:cs typeface="Times New Roman" panose="02020603050405020304" charset="0"/>
              </a:rPr>
              <a:t>esulting in the Horse shoe shaped formation of band of tissue</a:t>
            </a:r>
            <a:r>
              <a:rPr lang="en-IN" altLang="en-US">
                <a:latin typeface="Times New Roman" panose="02020603050405020304" charset="0"/>
                <a:cs typeface="Times New Roman" panose="02020603050405020304" charset="0"/>
              </a:rPr>
              <a:t>.</a:t>
            </a:r>
            <a:endParaRPr lang="en-IN" altLang="en-US">
              <a:latin typeface="Times New Roman" panose="02020603050405020304" charset="0"/>
              <a:cs typeface="Times New Roman" panose="02020603050405020304" charset="0"/>
            </a:endParaRPr>
          </a:p>
        </p:txBody>
      </p:sp>
      <p:pic>
        <p:nvPicPr>
          <p:cNvPr id="7" name="Content Placeholder 3"/>
          <p:cNvPicPr>
            <a:picLocks noChangeAspect="1"/>
          </p:cNvPicPr>
          <p:nvPr>
            <p:ph sz="half" idx="2"/>
          </p:nvPr>
        </p:nvPicPr>
        <p:blipFill>
          <a:blip r:embed="rId1"/>
          <a:srcRect l="55076" t="55065" r="33864" b="15937"/>
          <a:stretch>
            <a:fillRect/>
          </a:stretch>
        </p:blipFill>
        <p:spPr>
          <a:xfrm>
            <a:off x="3403600" y="3148965"/>
            <a:ext cx="5384800" cy="3027045"/>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ontent Placeholder 2"/>
          <p:cNvPicPr>
            <a:picLocks noChangeAspect="1"/>
          </p:cNvPicPr>
          <p:nvPr>
            <p:ph idx="1"/>
          </p:nvPr>
        </p:nvPicPr>
        <p:blipFill>
          <a:blip r:embed="rId1"/>
          <a:stretch>
            <a:fillRect/>
          </a:stretch>
        </p:blipFill>
        <p:spPr>
          <a:xfrm>
            <a:off x="2124710" y="270510"/>
            <a:ext cx="8484235" cy="63169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SPACING</a:t>
            </a:r>
            <a:endParaRPr lang="en-IN" altLang="en-US"/>
          </a:p>
        </p:txBody>
      </p:sp>
      <p:sp>
        <p:nvSpPr>
          <p:cNvPr id="7" name="Content Placeholder 6"/>
          <p:cNvSpPr/>
          <p:nvPr>
            <p:ph idx="1"/>
          </p:nvPr>
        </p:nvSpPr>
        <p:spPr/>
        <p:txBody>
          <a:bodyPr/>
          <a:p>
            <a:r>
              <a:rPr lang="en-US">
                <a:latin typeface="Times New Roman" panose="02020603050405020304" charset="0"/>
                <a:cs typeface="Times New Roman" panose="02020603050405020304" charset="0"/>
              </a:rPr>
              <a:t>Delabarre in 1918 was the first to describe inter-dental spacing in primary dentition.</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Baume in 1950 divided the primary dentition into two parts </a:t>
            </a:r>
            <a:endParaRPr lang="en-US">
              <a:latin typeface="Times New Roman" panose="02020603050405020304" charset="0"/>
              <a:cs typeface="Times New Roman" panose="02020603050405020304" charset="0"/>
            </a:endParaRPr>
          </a:p>
          <a:p>
            <a:pPr marL="0" indent="0">
              <a:buFont typeface="+mj-lt"/>
              <a:buNone/>
            </a:pPr>
            <a:r>
              <a:rPr lang="en-IN" altLang="en-US">
                <a:latin typeface="Times New Roman" panose="02020603050405020304" charset="0"/>
                <a:cs typeface="Times New Roman" panose="02020603050405020304" charset="0"/>
              </a:rPr>
              <a:t>a.) </a:t>
            </a:r>
            <a:r>
              <a:rPr lang="en-US">
                <a:latin typeface="Times New Roman" panose="02020603050405020304" charset="0"/>
                <a:cs typeface="Times New Roman" panose="02020603050405020304" charset="0"/>
              </a:rPr>
              <a:t>Spaced</a:t>
            </a:r>
            <a:endParaRPr lang="en-US">
              <a:latin typeface="Times New Roman" panose="02020603050405020304" charset="0"/>
              <a:cs typeface="Times New Roman" panose="02020603050405020304" charset="0"/>
            </a:endParaRPr>
          </a:p>
          <a:p>
            <a:pPr marL="514350" indent="-514350">
              <a:buFont typeface="+mj-lt"/>
              <a:buAutoNum type="romanLcPeriod"/>
            </a:pPr>
            <a:r>
              <a:rPr lang="en-US">
                <a:latin typeface="Times New Roman" panose="02020603050405020304" charset="0"/>
                <a:cs typeface="Times New Roman" panose="02020603050405020304" charset="0"/>
              </a:rPr>
              <a:t>Generalized- Physiologic Pressure from the tongue (Barber) </a:t>
            </a:r>
            <a:endParaRPr lang="en-US">
              <a:latin typeface="Times New Roman" panose="02020603050405020304" charset="0"/>
              <a:cs typeface="Times New Roman" panose="02020603050405020304" charset="0"/>
            </a:endParaRPr>
          </a:p>
          <a:p>
            <a:pPr marL="514350" indent="-514350">
              <a:buFont typeface="+mj-lt"/>
              <a:buAutoNum type="romanLcPeriod"/>
            </a:pPr>
            <a:r>
              <a:rPr lang="en-US">
                <a:latin typeface="Times New Roman" panose="02020603050405020304" charset="0"/>
                <a:cs typeface="Times New Roman" panose="02020603050405020304" charset="0"/>
              </a:rPr>
              <a:t>Localized – Primate spaces (anthropoid/ simian spaces)  </a:t>
            </a:r>
            <a:endParaRPr lang="en-US">
              <a:latin typeface="Times New Roman" panose="02020603050405020304" charset="0"/>
              <a:cs typeface="Times New Roman" panose="02020603050405020304" charset="0"/>
            </a:endParaRPr>
          </a:p>
          <a:p>
            <a:pPr marL="0" indent="0">
              <a:buFont typeface="+mj-lt"/>
              <a:buNone/>
            </a:pPr>
            <a:r>
              <a:rPr lang="en-IN" altLang="en-US">
                <a:latin typeface="Times New Roman" panose="02020603050405020304" charset="0"/>
                <a:cs typeface="Times New Roman" panose="02020603050405020304" charset="0"/>
              </a:rPr>
              <a:t>b.) </a:t>
            </a:r>
            <a:r>
              <a:rPr lang="en-US">
                <a:latin typeface="Times New Roman" panose="02020603050405020304" charset="0"/>
                <a:cs typeface="Times New Roman" panose="02020603050405020304" charset="0"/>
              </a:rPr>
              <a:t>Non-Spaced.</a:t>
            </a:r>
            <a:endParaRPr lang="en-US">
              <a:latin typeface="Times New Roman" panose="02020603050405020304" charset="0"/>
              <a:cs typeface="Times New Roman" panose="02020603050405020304" charset="0"/>
            </a:endParaRPr>
          </a:p>
        </p:txBody>
      </p:sp>
      <p:pic>
        <p:nvPicPr>
          <p:cNvPr id="8" name="Content Placeholder 3"/>
          <p:cNvPicPr>
            <a:picLocks noChangeAspect="1"/>
          </p:cNvPicPr>
          <p:nvPr/>
        </p:nvPicPr>
        <p:blipFill>
          <a:blip r:embed="rId1"/>
          <a:srcRect l="58247" t="37065" r="29384" b="46942"/>
          <a:stretch>
            <a:fillRect/>
          </a:stretch>
        </p:blipFill>
        <p:spPr>
          <a:xfrm>
            <a:off x="624205" y="2349500"/>
            <a:ext cx="5384800" cy="3027045"/>
          </a:xfrm>
          <a:prstGeom prst="rect">
            <a:avLst/>
          </a:prstGeom>
          <a:noFill/>
          <a:ln w="9525">
            <a:noFill/>
          </a:ln>
        </p:spPr>
      </p:pic>
      <p:pic>
        <p:nvPicPr>
          <p:cNvPr id="10" name="Content Placeholder 6"/>
          <p:cNvPicPr>
            <a:picLocks noChangeAspect="1"/>
          </p:cNvPicPr>
          <p:nvPr>
            <p:ph sz="half" idx="2"/>
          </p:nvPr>
        </p:nvPicPr>
        <p:blipFill>
          <a:blip r:embed="rId2"/>
          <a:srcRect l="58349" t="63059" r="29599" b="21984"/>
          <a:stretch>
            <a:fillRect/>
          </a:stretch>
        </p:blipFill>
        <p:spPr>
          <a:xfrm>
            <a:off x="6197600" y="2349500"/>
            <a:ext cx="5384800" cy="30270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Content Placeholder 13"/>
          <p:cNvSpPr>
            <a:spLocks noGrp="1"/>
          </p:cNvSpPr>
          <p:nvPr>
            <p:ph sz="half" idx="1"/>
          </p:nvPr>
        </p:nvSpPr>
        <p:spPr>
          <a:xfrm>
            <a:off x="179705" y="393065"/>
            <a:ext cx="7073900" cy="6186170"/>
          </a:xfrm>
        </p:spPr>
        <p:txBody>
          <a:bodyPr/>
          <a:p>
            <a:pPr>
              <a:lnSpc>
                <a:spcPct val="100000"/>
              </a:lnSpc>
              <a:buFont typeface="Wingdings" panose="05000000000000000000" charset="0"/>
              <a:buChar char="Ø"/>
            </a:pPr>
            <a:r>
              <a:rPr lang="en-IN" altLang="en-US" sz="2800">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Spaced dentition:</a:t>
            </a:r>
            <a:r>
              <a:rPr lang="en-US" sz="2800">
                <a:latin typeface="Times New Roman" panose="02020603050405020304" charset="0"/>
                <a:cs typeface="Times New Roman" panose="02020603050405020304" charset="0"/>
              </a:rPr>
              <a:t> </a:t>
            </a:r>
            <a:endParaRPr lang="en-US" sz="2800">
              <a:latin typeface="Times New Roman" panose="02020603050405020304" charset="0"/>
              <a:cs typeface="Times New Roman" panose="02020603050405020304" charset="0"/>
            </a:endParaRPr>
          </a:p>
          <a:p>
            <a:pPr>
              <a:lnSpc>
                <a:spcPct val="100000"/>
              </a:lnSpc>
              <a:buFont typeface="Arial" panose="020B0604020202020204" pitchFamily="34" charset="0"/>
              <a:buChar char="•"/>
            </a:pPr>
            <a:r>
              <a:rPr lang="en-US" sz="2800">
                <a:latin typeface="Times New Roman" panose="02020603050405020304" charset="0"/>
                <a:cs typeface="Times New Roman" panose="02020603050405020304" charset="0"/>
              </a:rPr>
              <a:t>It is supposed to be good, as spaces in between the teeth can be utilized for adjustment of permanent successors, which are always larger in size compared to the deciduous teeth. The spaces present are of two types-</a:t>
            </a:r>
            <a:endParaRPr lang="en-US" sz="2800">
              <a:latin typeface="Times New Roman" panose="02020603050405020304" charset="0"/>
              <a:cs typeface="Times New Roman" panose="02020603050405020304" charset="0"/>
            </a:endParaRPr>
          </a:p>
          <a:p>
            <a:pPr marL="0" indent="0">
              <a:lnSpc>
                <a:spcPct val="100000"/>
              </a:lnSpc>
              <a:buNone/>
            </a:pPr>
            <a:r>
              <a:rPr lang="en-US" sz="2800">
                <a:latin typeface="Times New Roman" panose="02020603050405020304" charset="0"/>
                <a:cs typeface="Times New Roman" panose="02020603050405020304" charset="0"/>
              </a:rPr>
              <a:t>a) Primate spaces </a:t>
            </a:r>
            <a:r>
              <a:rPr lang="en-IN" altLang="en-US" sz="2800">
                <a:latin typeface="Times New Roman" panose="02020603050405020304" charset="0"/>
                <a:cs typeface="Times New Roman" panose="02020603050405020304" charset="0"/>
              </a:rPr>
              <a:t>(simian/anthropoid)</a:t>
            </a:r>
            <a:r>
              <a:rPr lang="en-US" sz="2800">
                <a:latin typeface="Times New Roman" panose="02020603050405020304" charset="0"/>
                <a:cs typeface="Times New Roman" panose="02020603050405020304" charset="0"/>
              </a:rPr>
              <a:t>- Exist between the upper lateral incisors and the canines and lower canines and first deciduous molars.</a:t>
            </a:r>
            <a:endParaRPr lang="en-US" sz="2800">
              <a:latin typeface="Times New Roman" panose="02020603050405020304" charset="0"/>
              <a:cs typeface="Times New Roman" panose="02020603050405020304" charset="0"/>
            </a:endParaRPr>
          </a:p>
          <a:p>
            <a:pPr marL="0" indent="0">
              <a:lnSpc>
                <a:spcPct val="100000"/>
              </a:lnSpc>
              <a:buNone/>
            </a:pPr>
            <a:r>
              <a:rPr lang="en-IN" altLang="en-US" sz="2800">
                <a:latin typeface="Times New Roman" panose="02020603050405020304" charset="0"/>
                <a:cs typeface="Times New Roman" panose="02020603050405020304" charset="0"/>
              </a:rPr>
              <a:t>These spaces helps in the placement of canine cusps of the opposing arch</a:t>
            </a:r>
            <a:endParaRPr lang="en-US" sz="2800">
              <a:latin typeface="Times New Roman" panose="02020603050405020304" charset="0"/>
              <a:cs typeface="Times New Roman" panose="02020603050405020304" charset="0"/>
            </a:endParaRPr>
          </a:p>
          <a:p>
            <a:pPr marL="0" indent="0">
              <a:lnSpc>
                <a:spcPct val="100000"/>
              </a:lnSpc>
              <a:buNone/>
            </a:pPr>
            <a:endParaRPr lang="en-US" sz="2800">
              <a:latin typeface="Times New Roman" panose="02020603050405020304" charset="0"/>
              <a:cs typeface="Times New Roman" panose="02020603050405020304" charset="0"/>
            </a:endParaRPr>
          </a:p>
        </p:txBody>
      </p:sp>
      <p:pic>
        <p:nvPicPr>
          <p:cNvPr id="4" name="Content Placeholder 3"/>
          <p:cNvPicPr>
            <a:picLocks noChangeAspect="1"/>
          </p:cNvPicPr>
          <p:nvPr>
            <p:ph sz="half" idx="2"/>
          </p:nvPr>
        </p:nvPicPr>
        <p:blipFill>
          <a:blip r:embed="rId1"/>
          <a:srcRect l="24690" t="46731" r="50943" b="16274"/>
          <a:stretch>
            <a:fillRect/>
          </a:stretch>
        </p:blipFill>
        <p:spPr>
          <a:xfrm>
            <a:off x="7675245" y="2349500"/>
            <a:ext cx="4284345" cy="3027045"/>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891540"/>
            <a:ext cx="10972800" cy="5234940"/>
          </a:xfrm>
        </p:spPr>
        <p:txBody>
          <a:bodyPr/>
          <a:p>
            <a:pPr marL="0" indent="0">
              <a:buFont typeface="Wingdings" panose="05000000000000000000" charset="0"/>
              <a:buNone/>
            </a:pPr>
            <a:r>
              <a:rPr lang="en-US">
                <a:latin typeface="Times New Roman" panose="02020603050405020304" charset="0"/>
                <a:cs typeface="Times New Roman" panose="02020603050405020304" charset="0"/>
                <a:sym typeface="+mn-ea"/>
              </a:rPr>
              <a:t>b) Physiologic spaces- Present in between the primary teeth and play an important role in normal development of the permanent dentition.</a:t>
            </a:r>
            <a:endParaRPr lang="en-US">
              <a:latin typeface="Times New Roman" panose="02020603050405020304" charset="0"/>
              <a:cs typeface="Times New Roman" panose="02020603050405020304" charset="0"/>
            </a:endParaRPr>
          </a:p>
          <a:p>
            <a:pPr marL="0" indent="0">
              <a:buFont typeface="Wingdings" panose="05000000000000000000" charset="0"/>
              <a:buNone/>
            </a:pPr>
            <a:endParaRPr lang="en-US">
              <a:latin typeface="Times New Roman" panose="02020603050405020304" charset="0"/>
              <a:cs typeface="Times New Roman" panose="02020603050405020304" charset="0"/>
              <a:sym typeface="+mn-ea"/>
            </a:endParaRPr>
          </a:p>
          <a:p>
            <a:pPr>
              <a:buFont typeface="Wingdings" panose="05000000000000000000" charset="0"/>
              <a:buChar char="Ø"/>
            </a:pPr>
            <a:r>
              <a:rPr lang="en-US" b="1" u="sng">
                <a:latin typeface="Times New Roman" panose="02020603050405020304" charset="0"/>
                <a:cs typeface="Times New Roman" panose="02020603050405020304" charset="0"/>
                <a:sym typeface="+mn-ea"/>
              </a:rPr>
              <a:t>Non-Spaced dentition:</a:t>
            </a:r>
            <a:r>
              <a:rPr lang="en-US">
                <a:latin typeface="Times New Roman" panose="02020603050405020304" charset="0"/>
                <a:cs typeface="Times New Roman" panose="02020603050405020304" charset="0"/>
                <a:sym typeface="+mn-ea"/>
              </a:rPr>
              <a:t> </a:t>
            </a:r>
            <a:endParaRPr lang="en-US">
              <a:latin typeface="Times New Roman" panose="02020603050405020304" charset="0"/>
              <a:cs typeface="Times New Roman" panose="02020603050405020304" charset="0"/>
            </a:endParaRPr>
          </a:p>
          <a:p>
            <a:pPr>
              <a:buFont typeface="Arial" panose="020B0604020202020204" pitchFamily="34" charset="0"/>
              <a:buChar char="•"/>
            </a:pPr>
            <a:r>
              <a:rPr lang="en-US">
                <a:latin typeface="Times New Roman" panose="02020603050405020304" charset="0"/>
                <a:cs typeface="Times New Roman" panose="02020603050405020304" charset="0"/>
                <a:sym typeface="+mn-ea"/>
              </a:rPr>
              <a:t>Lack of space between primary teeth either due to small jaw or larger teeth. This type of dentition usually indicates to crowding in developing permanent dentition.</a:t>
            </a:r>
            <a:endParaRPr lang="en-US">
              <a:latin typeface="Times New Roman" panose="02020603050405020304" charset="0"/>
              <a:cs typeface="Times New Roman" panose="02020603050405020304" charset="0"/>
            </a:endParaRPr>
          </a:p>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DEEP BITE</a:t>
            </a:r>
            <a:endParaRPr lang="en-IN" altLang="en-US"/>
          </a:p>
        </p:txBody>
      </p:sp>
      <p:sp>
        <p:nvSpPr>
          <p:cNvPr id="3" name="Content Placeholder 2"/>
          <p:cNvSpPr>
            <a:spLocks noGrp="1"/>
          </p:cNvSpPr>
          <p:nvPr>
            <p:ph sz="half" idx="1"/>
          </p:nvPr>
        </p:nvSpPr>
        <p:spPr>
          <a:xfrm>
            <a:off x="609600" y="1600200"/>
            <a:ext cx="7232015" cy="4526280"/>
          </a:xfrm>
        </p:spPr>
        <p:txBody>
          <a:bodyPr/>
          <a:p>
            <a:r>
              <a:rPr lang="en-US">
                <a:latin typeface="Times New Roman" panose="02020603050405020304" charset="0"/>
                <a:cs typeface="Times New Roman" panose="02020603050405020304" charset="0"/>
              </a:rPr>
              <a:t>This occurs during initial stages of development and is accentuated because the deciduous incisors are more upright than their successors.</a:t>
            </a:r>
            <a:endParaRPr lang="en-US">
              <a:latin typeface="Times New Roman" panose="02020603050405020304" charset="0"/>
              <a:cs typeface="Times New Roman" panose="02020603050405020304" charset="0"/>
            </a:endParaRPr>
          </a:p>
          <a:p>
            <a:r>
              <a:rPr lang="en-IN" altLang="en-US">
                <a:latin typeface="Times New Roman" panose="02020603050405020304" charset="0"/>
                <a:cs typeface="Times New Roman" panose="02020603050405020304" charset="0"/>
              </a:rPr>
              <a:t>This is later reduced:</a:t>
            </a:r>
            <a:endParaRPr lang="en-IN" altLang="en-US">
              <a:latin typeface="Times New Roman" panose="02020603050405020304" charset="0"/>
              <a:cs typeface="Times New Roman" panose="02020603050405020304" charset="0"/>
            </a:endParaRPr>
          </a:p>
          <a:p>
            <a:pPr marL="514350" indent="-514350">
              <a:buAutoNum type="arabicPeriod"/>
            </a:pPr>
            <a:r>
              <a:rPr lang="en-IN" altLang="en-US">
                <a:latin typeface="Times New Roman" panose="02020603050405020304" charset="0"/>
                <a:cs typeface="Times New Roman" panose="02020603050405020304" charset="0"/>
              </a:rPr>
              <a:t>eruption of deciduous molars</a:t>
            </a:r>
            <a:endParaRPr lang="en-IN" altLang="en-US">
              <a:latin typeface="Times New Roman" panose="02020603050405020304" charset="0"/>
              <a:cs typeface="Times New Roman" panose="02020603050405020304" charset="0"/>
            </a:endParaRPr>
          </a:p>
          <a:p>
            <a:pPr marL="514350" indent="-514350">
              <a:buAutoNum type="arabicPeriod"/>
            </a:pPr>
            <a:r>
              <a:rPr lang="en-IN" altLang="en-US">
                <a:latin typeface="Times New Roman" panose="02020603050405020304" charset="0"/>
                <a:cs typeface="Times New Roman" panose="02020603050405020304" charset="0"/>
              </a:rPr>
              <a:t>attrition of incisors</a:t>
            </a:r>
            <a:endParaRPr lang="en-IN" altLang="en-US">
              <a:latin typeface="Times New Roman" panose="02020603050405020304" charset="0"/>
              <a:cs typeface="Times New Roman" panose="02020603050405020304" charset="0"/>
            </a:endParaRPr>
          </a:p>
          <a:p>
            <a:pPr marL="514350" indent="-514350">
              <a:buAutoNum type="arabicPeriod"/>
            </a:pPr>
            <a:r>
              <a:rPr lang="en-IN" altLang="en-US">
                <a:latin typeface="Times New Roman" panose="02020603050405020304" charset="0"/>
                <a:cs typeface="Times New Roman" panose="02020603050405020304" charset="0"/>
              </a:rPr>
              <a:t>forward movement of the mandible due to growth</a:t>
            </a:r>
            <a:endParaRPr lang="en-IN" altLang="en-US">
              <a:latin typeface="Times New Roman" panose="02020603050405020304" charset="0"/>
              <a:cs typeface="Times New Roman" panose="02020603050405020304" charset="0"/>
            </a:endParaRPr>
          </a:p>
        </p:txBody>
      </p:sp>
      <p:pic>
        <p:nvPicPr>
          <p:cNvPr id="7" name="Content Placeholder 4"/>
          <p:cNvPicPr>
            <a:picLocks noChangeAspect="1"/>
          </p:cNvPicPr>
          <p:nvPr>
            <p:ph sz="half" idx="2"/>
          </p:nvPr>
        </p:nvPicPr>
        <p:blipFill>
          <a:blip r:embed="rId1"/>
          <a:srcRect l="75259" t="31152" r="5413" b="18985"/>
          <a:stretch>
            <a:fillRect/>
          </a:stretch>
        </p:blipFill>
        <p:spPr>
          <a:xfrm>
            <a:off x="8038465" y="1417955"/>
            <a:ext cx="3543935" cy="5075555"/>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TERMINAL PLANES</a:t>
            </a:r>
            <a:endParaRPr lang="en-IN" altLang="en-US"/>
          </a:p>
        </p:txBody>
      </p:sp>
      <p:sp>
        <p:nvSpPr>
          <p:cNvPr id="7" name="Content Placeholder 6"/>
          <p:cNvSpPr/>
          <p:nvPr>
            <p:ph idx="1"/>
          </p:nvPr>
        </p:nvSpPr>
        <p:spPr/>
        <p:txBody>
          <a:bodyPr/>
          <a:p>
            <a:r>
              <a:rPr lang="en-US">
                <a:latin typeface="Times New Roman" panose="02020603050405020304" charset="0"/>
                <a:cs typeface="Times New Roman" panose="02020603050405020304" charset="0"/>
              </a:rPr>
              <a:t>The mesio-distal relation between the distal surface of the maxillary &amp; mandibular 2</a:t>
            </a:r>
            <a:r>
              <a:rPr lang="en-US" baseline="30000">
                <a:latin typeface="Times New Roman" panose="02020603050405020304" charset="0"/>
                <a:cs typeface="Times New Roman" panose="02020603050405020304" charset="0"/>
              </a:rPr>
              <a:t>nd</a:t>
            </a:r>
            <a:r>
              <a:rPr lang="en-US">
                <a:latin typeface="Times New Roman" panose="02020603050405020304" charset="0"/>
                <a:cs typeface="Times New Roman" panose="02020603050405020304" charset="0"/>
              </a:rPr>
              <a:t> deciduous molars is called as terminal plane.</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This is of three types-</a:t>
            </a:r>
            <a:endParaRPr lang="en-US">
              <a:latin typeface="Times New Roman" panose="02020603050405020304" charset="0"/>
              <a:cs typeface="Times New Roman" panose="02020603050405020304" charset="0"/>
            </a:endParaRPr>
          </a:p>
          <a:p>
            <a:pPr marL="514350" indent="-514350">
              <a:buFont typeface="+mj-lt"/>
              <a:buAutoNum type="alphaLcPeriod"/>
            </a:pPr>
            <a:r>
              <a:rPr lang="en-US">
                <a:latin typeface="Times New Roman" panose="02020603050405020304" charset="0"/>
                <a:cs typeface="Times New Roman" panose="02020603050405020304" charset="0"/>
              </a:rPr>
              <a:t>Flush Terminal Plane</a:t>
            </a:r>
            <a:endParaRPr lang="en-US">
              <a:latin typeface="Times New Roman" panose="02020603050405020304" charset="0"/>
              <a:cs typeface="Times New Roman" panose="02020603050405020304" charset="0"/>
            </a:endParaRPr>
          </a:p>
          <a:p>
            <a:pPr marL="514350" indent="-514350">
              <a:buFont typeface="+mj-lt"/>
              <a:buAutoNum type="alphaLcPeriod"/>
            </a:pPr>
            <a:r>
              <a:rPr lang="en-US">
                <a:latin typeface="Times New Roman" panose="02020603050405020304" charset="0"/>
                <a:cs typeface="Times New Roman" panose="02020603050405020304" charset="0"/>
              </a:rPr>
              <a:t>Mesial step terminal plane</a:t>
            </a:r>
            <a:endParaRPr lang="en-US">
              <a:latin typeface="Times New Roman" panose="02020603050405020304" charset="0"/>
              <a:cs typeface="Times New Roman" panose="02020603050405020304" charset="0"/>
            </a:endParaRPr>
          </a:p>
          <a:p>
            <a:pPr marL="514350" indent="-514350">
              <a:buFont typeface="+mj-lt"/>
              <a:buAutoNum type="alphaLcPeriod"/>
            </a:pPr>
            <a:r>
              <a:rPr lang="en-US">
                <a:latin typeface="Times New Roman" panose="02020603050405020304" charset="0"/>
                <a:cs typeface="Times New Roman" panose="02020603050405020304" charset="0"/>
              </a:rPr>
              <a:t>Distal step terminal plane</a:t>
            </a:r>
            <a:endParaRPr lang="en-US">
              <a:latin typeface="Times New Roman" panose="02020603050405020304" charset="0"/>
              <a:cs typeface="Times New Roman" panose="020206030504050203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579120" y="332740"/>
            <a:ext cx="11330305" cy="4526280"/>
          </a:xfrm>
        </p:spPr>
        <p:txBody>
          <a:bodyPr/>
          <a:p>
            <a:pPr>
              <a:buFont typeface="Wingdings" panose="05000000000000000000" charset="0"/>
              <a:buChar char="q"/>
            </a:pPr>
            <a:r>
              <a:rPr lang="en-IN" altLang="en-US"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Flush Terminal Plane (74%)- </a:t>
            </a:r>
            <a:endParaRPr lang="en-US" sz="2800">
              <a:latin typeface="Times New Roman" panose="02020603050405020304" charset="0"/>
              <a:cs typeface="Times New Roman" panose="02020603050405020304" charset="0"/>
            </a:endParaRPr>
          </a:p>
          <a:p>
            <a:pPr>
              <a:buFont typeface="Arial" panose="020B0604020202020204" pitchFamily="34" charset="0"/>
              <a:buChar char="•"/>
            </a:pPr>
            <a:r>
              <a:rPr lang="en-IN" altLang="en-US" sz="2800">
                <a:latin typeface="Times New Roman" panose="02020603050405020304" charset="0"/>
                <a:cs typeface="Times New Roman" panose="02020603050405020304" charset="0"/>
              </a:rPr>
              <a:t>T</a:t>
            </a:r>
            <a:r>
              <a:rPr lang="en-US" sz="2800">
                <a:latin typeface="Times New Roman" panose="02020603050405020304" charset="0"/>
                <a:cs typeface="Times New Roman" panose="02020603050405020304" charset="0"/>
              </a:rPr>
              <a:t>he distal surfaces of the upper and lower teeth are in straight plane and therefore situated on the same vertical plane. </a:t>
            </a:r>
            <a:endParaRPr lang="en-US" sz="2800">
              <a:latin typeface="Times New Roman" panose="02020603050405020304" charset="0"/>
              <a:cs typeface="Times New Roman" panose="02020603050405020304" charset="0"/>
            </a:endParaRPr>
          </a:p>
          <a:p>
            <a:pPr>
              <a:buFont typeface="Arial" panose="020B0604020202020204" pitchFamily="34" charset="0"/>
              <a:buChar char="•"/>
            </a:pPr>
            <a:r>
              <a:rPr lang="en-US" sz="2800">
                <a:latin typeface="Times New Roman" panose="02020603050405020304" charset="0"/>
                <a:cs typeface="Times New Roman" panose="02020603050405020304" charset="0"/>
              </a:rPr>
              <a:t>It is usually the most favorable relationship to guide the permanent molars into class I.</a:t>
            </a:r>
            <a:endParaRPr lang="en-US" sz="2800">
              <a:latin typeface="Times New Roman" panose="02020603050405020304" charset="0"/>
              <a:cs typeface="Times New Roman" panose="02020603050405020304" charset="0"/>
            </a:endParaRPr>
          </a:p>
        </p:txBody>
      </p:sp>
      <p:pic>
        <p:nvPicPr>
          <p:cNvPr id="4" name="Content Placeholder 3"/>
          <p:cNvPicPr>
            <a:picLocks noChangeAspect="1"/>
          </p:cNvPicPr>
          <p:nvPr>
            <p:ph sz="half" idx="2"/>
          </p:nvPr>
        </p:nvPicPr>
        <p:blipFill>
          <a:blip r:embed="rId1"/>
          <a:srcRect l="23941" t="48387" r="64061" b="18266"/>
          <a:stretch>
            <a:fillRect/>
          </a:stretch>
        </p:blipFill>
        <p:spPr>
          <a:xfrm>
            <a:off x="2466340" y="3014345"/>
            <a:ext cx="2282190" cy="3147060"/>
          </a:xfrm>
          <a:prstGeom prst="rect">
            <a:avLst/>
          </a:prstGeom>
          <a:noFill/>
          <a:ln w="9525">
            <a:noFill/>
          </a:ln>
        </p:spPr>
      </p:pic>
      <p:pic>
        <p:nvPicPr>
          <p:cNvPr id="7" name="Content Placeholder 6"/>
          <p:cNvPicPr>
            <a:picLocks noChangeAspect="1"/>
          </p:cNvPicPr>
          <p:nvPr/>
        </p:nvPicPr>
        <p:blipFill>
          <a:blip r:embed="rId2"/>
          <a:srcRect l="52465" t="44239" r="30801" b="28467"/>
          <a:stretch>
            <a:fillRect/>
          </a:stretch>
        </p:blipFill>
        <p:spPr>
          <a:xfrm>
            <a:off x="7013575" y="3255010"/>
            <a:ext cx="3664585" cy="3027045"/>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Content Placeholder 17"/>
          <p:cNvSpPr>
            <a:spLocks noGrp="1"/>
          </p:cNvSpPr>
          <p:nvPr>
            <p:ph sz="half" idx="1"/>
          </p:nvPr>
        </p:nvSpPr>
        <p:spPr>
          <a:xfrm>
            <a:off x="484505" y="483235"/>
            <a:ext cx="11223625" cy="4526280"/>
          </a:xfrm>
        </p:spPr>
        <p:txBody>
          <a:bodyPr/>
          <a:p>
            <a:pPr>
              <a:buFont typeface="Wingdings" panose="05000000000000000000" charset="0"/>
              <a:buChar char="q"/>
            </a:pP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Mesial step terminal plane (14%)- </a:t>
            </a:r>
            <a:endParaRPr lang="en-US">
              <a:latin typeface="Times New Roman" panose="02020603050405020304" charset="0"/>
              <a:cs typeface="Times New Roman" panose="02020603050405020304" charset="0"/>
            </a:endParaRPr>
          </a:p>
          <a:p>
            <a:r>
              <a:rPr lang="en-IN" altLang="en-US">
                <a:latin typeface="Times New Roman" panose="02020603050405020304" charset="0"/>
                <a:cs typeface="Times New Roman" panose="02020603050405020304" charset="0"/>
              </a:rPr>
              <a:t>T</a:t>
            </a:r>
            <a:r>
              <a:rPr lang="en-US">
                <a:latin typeface="Times New Roman" panose="02020603050405020304" charset="0"/>
                <a:cs typeface="Times New Roman" panose="02020603050405020304" charset="0"/>
              </a:rPr>
              <a:t>he distal surface of the lower molar is more mesial to that of the upper molar.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Invariably, this guides the permanent molars into a class I relationship.</a:t>
            </a:r>
            <a:endParaRPr lang="en-US">
              <a:latin typeface="Times New Roman" panose="02020603050405020304" charset="0"/>
              <a:cs typeface="Times New Roman" panose="02020603050405020304" charset="0"/>
            </a:endParaRPr>
          </a:p>
        </p:txBody>
      </p:sp>
      <p:pic>
        <p:nvPicPr>
          <p:cNvPr id="21" name="Content Placeholder 10"/>
          <p:cNvPicPr>
            <a:picLocks noChangeAspect="1"/>
          </p:cNvPicPr>
          <p:nvPr/>
        </p:nvPicPr>
        <p:blipFill>
          <a:blip r:embed="rId1"/>
          <a:srcRect l="52994" t="33389" r="30883" b="44599"/>
          <a:stretch>
            <a:fillRect/>
          </a:stretch>
        </p:blipFill>
        <p:spPr>
          <a:xfrm>
            <a:off x="6597015" y="3285490"/>
            <a:ext cx="4488815" cy="2926715"/>
          </a:xfrm>
          <a:prstGeom prst="rect">
            <a:avLst/>
          </a:prstGeom>
          <a:noFill/>
          <a:ln w="9525">
            <a:noFill/>
          </a:ln>
        </p:spPr>
      </p:pic>
      <p:pic>
        <p:nvPicPr>
          <p:cNvPr id="7" name="Content Placeholder 4"/>
          <p:cNvPicPr>
            <a:picLocks noChangeAspect="1"/>
          </p:cNvPicPr>
          <p:nvPr>
            <p:ph sz="half" idx="2"/>
          </p:nvPr>
        </p:nvPicPr>
        <p:blipFill>
          <a:blip r:embed="rId2"/>
          <a:srcRect l="50601" t="33774" r="34894" b="31613"/>
          <a:stretch>
            <a:fillRect/>
          </a:stretch>
        </p:blipFill>
        <p:spPr>
          <a:xfrm>
            <a:off x="2113915" y="3285490"/>
            <a:ext cx="2489835" cy="3027045"/>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Content Placeholder 13"/>
          <p:cNvSpPr/>
          <p:nvPr>
            <p:ph sz="half" idx="1"/>
          </p:nvPr>
        </p:nvSpPr>
        <p:spPr>
          <a:xfrm>
            <a:off x="685165" y="393065"/>
            <a:ext cx="11254105" cy="4526280"/>
          </a:xfrm>
        </p:spPr>
        <p:txBody>
          <a:bodyPr/>
          <a:p>
            <a:pPr>
              <a:buFont typeface="Wingdings" panose="05000000000000000000" charset="0"/>
              <a:buChar char="q"/>
            </a:pP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Distal step terminal plane (10%)</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 The distal surface of the lower molar is more distal to that of the upper </a:t>
            </a:r>
            <a:r>
              <a:rPr lang="en-IN" altLang="en-US">
                <a:latin typeface="Times New Roman" panose="02020603050405020304" charset="0"/>
                <a:cs typeface="Times New Roman" panose="02020603050405020304" charset="0"/>
              </a:rPr>
              <a:t>m</a:t>
            </a:r>
            <a:r>
              <a:rPr lang="en-US">
                <a:latin typeface="Times New Roman" panose="02020603050405020304" charset="0"/>
                <a:cs typeface="Times New Roman" panose="02020603050405020304" charset="0"/>
              </a:rPr>
              <a:t>olar.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This relationship is unfavorable as it guides the permanent, molars into distal occlusion.</a:t>
            </a:r>
            <a:endParaRPr lang="en-US">
              <a:latin typeface="Times New Roman" panose="02020603050405020304" charset="0"/>
              <a:cs typeface="Times New Roman" panose="02020603050405020304" charset="0"/>
            </a:endParaRPr>
          </a:p>
        </p:txBody>
      </p:sp>
      <p:pic>
        <p:nvPicPr>
          <p:cNvPr id="15" name="Content Placeholder 3"/>
          <p:cNvPicPr>
            <a:picLocks noChangeAspect="1"/>
          </p:cNvPicPr>
          <p:nvPr>
            <p:ph sz="half" idx="2"/>
          </p:nvPr>
        </p:nvPicPr>
        <p:blipFill>
          <a:blip r:embed="rId1"/>
          <a:srcRect l="35568" t="47391" r="50004" b="18266"/>
          <a:stretch>
            <a:fillRect/>
          </a:stretch>
        </p:blipFill>
        <p:spPr>
          <a:xfrm>
            <a:off x="685165" y="3366770"/>
            <a:ext cx="2864485" cy="3193415"/>
          </a:xfrm>
          <a:prstGeom prst="rect">
            <a:avLst/>
          </a:prstGeom>
          <a:noFill/>
          <a:ln w="9525">
            <a:noFill/>
          </a:ln>
        </p:spPr>
      </p:pic>
      <p:pic>
        <p:nvPicPr>
          <p:cNvPr id="19" name="Picture 18"/>
          <p:cNvPicPr>
            <a:picLocks noChangeAspect="1"/>
          </p:cNvPicPr>
          <p:nvPr/>
        </p:nvPicPr>
        <p:blipFill>
          <a:blip r:embed="rId2"/>
          <a:srcRect l="54388" t="31632" r="32259" b="45677"/>
          <a:stretch>
            <a:fillRect/>
          </a:stretch>
        </p:blipFill>
        <p:spPr>
          <a:xfrm>
            <a:off x="6175375" y="3470910"/>
            <a:ext cx="4377690" cy="298513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Content Placeholder 4"/>
          <p:cNvPicPr>
            <a:picLocks noChangeAspect="1"/>
          </p:cNvPicPr>
          <p:nvPr>
            <p:ph sz="half" idx="1"/>
          </p:nvPr>
        </p:nvPicPr>
        <p:blipFill>
          <a:blip r:embed="rId1"/>
          <a:srcRect l="24739" t="22181" r="36257" b="13857"/>
          <a:stretch>
            <a:fillRect/>
          </a:stretch>
        </p:blipFill>
        <p:spPr>
          <a:xfrm>
            <a:off x="3238500" y="201295"/>
            <a:ext cx="5384800" cy="64547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r>
              <a:rPr lang="en-IN" altLang="en-US"/>
              <a:t>DENTAL LAMINA</a:t>
            </a:r>
            <a:endParaRPr lang="en-IN" altLang="en-US"/>
          </a:p>
        </p:txBody>
      </p:sp>
      <p:sp>
        <p:nvSpPr>
          <p:cNvPr id="6" name="Content Placeholder 5"/>
          <p:cNvSpPr>
            <a:spLocks noGrp="1"/>
          </p:cNvSpPr>
          <p:nvPr>
            <p:ph idx="1"/>
          </p:nvPr>
        </p:nvSpPr>
        <p:spPr/>
        <p:txBody>
          <a:bodyPr/>
          <a:p>
            <a:r>
              <a:rPr lang="en-US">
                <a:latin typeface="Times New Roman" panose="02020603050405020304" charset="0"/>
                <a:cs typeface="Times New Roman" panose="02020603050405020304" charset="0"/>
              </a:rPr>
              <a:t> Dental lamina plays an important role in the development of dentition.</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deciduous teeth are formed by direct proliferation.</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permanent molars develop as a result of its distal proliferation.</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other permanent teeth develop from the lingual extension of the dental lamina</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Thus, ALL T</a:t>
            </a:r>
            <a:r>
              <a:rPr lang="en-IN" altLang="en-US">
                <a:latin typeface="Times New Roman" panose="02020603050405020304" charset="0"/>
                <a:cs typeface="Times New Roman" panose="02020603050405020304" charset="0"/>
              </a:rPr>
              <a:t>E</a:t>
            </a:r>
            <a:r>
              <a:rPr lang="en-US">
                <a:latin typeface="Times New Roman" panose="02020603050405020304" charset="0"/>
                <a:cs typeface="Times New Roman" panose="02020603050405020304" charset="0"/>
              </a:rPr>
              <a:t>ETH ORIGINATE FROM THE DENTAL LAMINA</a:t>
            </a:r>
            <a:endParaRPr lang="en-US">
              <a:latin typeface="Times New Roman" panose="02020603050405020304" charset="0"/>
              <a:cs typeface="Times New Roman" panose="0202060305040502030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ANTERIOR TEETH RELATIONSHIP</a:t>
            </a:r>
            <a:endParaRPr lang="en-IN" altLang="en-US"/>
          </a:p>
        </p:txBody>
      </p:sp>
      <p:sp>
        <p:nvSpPr>
          <p:cNvPr id="7" name="Content Placeholder 6"/>
          <p:cNvSpPr/>
          <p:nvPr>
            <p:ph sz="half" idx="1"/>
          </p:nvPr>
        </p:nvSpPr>
        <p:spPr>
          <a:xfrm>
            <a:off x="609600" y="1600200"/>
            <a:ext cx="10696575" cy="4526280"/>
          </a:xfrm>
        </p:spPr>
        <p:txBody>
          <a:bodyPr/>
          <a:p>
            <a:pPr>
              <a:buFont typeface="Wingdings" panose="05000000000000000000" charset="0"/>
              <a:buChar char="q"/>
            </a:pP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Overbite</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It is the distance, which the incisal edge of the maxillary incisors overlaps vertically past the incisal edge of the mandibular incisors.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primary incisors erupt in a deep overbite which is corrected by eruption of posterior teeth around five years of age.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average overbite in the primary dentition is 2mm.</a:t>
            </a:r>
            <a:endParaRPr lang="en-US">
              <a:latin typeface="Times New Roman" panose="02020603050405020304" charset="0"/>
              <a:cs typeface="Times New Roman" panose="02020603050405020304" charset="0"/>
            </a:endParaRPr>
          </a:p>
        </p:txBody>
      </p:sp>
      <p:pic>
        <p:nvPicPr>
          <p:cNvPr id="10" name="Content Placeholder 3"/>
          <p:cNvPicPr>
            <a:picLocks noChangeAspect="1"/>
          </p:cNvPicPr>
          <p:nvPr>
            <p:ph sz="half" idx="2"/>
          </p:nvPr>
        </p:nvPicPr>
        <p:blipFill>
          <a:blip r:embed="rId1"/>
          <a:srcRect l="62005" t="43729" r="29944" b="36265"/>
          <a:stretch>
            <a:fillRect/>
          </a:stretch>
        </p:blipFill>
        <p:spPr>
          <a:xfrm>
            <a:off x="10241280" y="1600200"/>
            <a:ext cx="1839595" cy="275463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Content Placeholder 6"/>
          <p:cNvSpPr/>
          <p:nvPr>
            <p:ph idx="1"/>
          </p:nvPr>
        </p:nvSpPr>
        <p:spPr>
          <a:xfrm>
            <a:off x="723900" y="1902460"/>
            <a:ext cx="10972800" cy="4525963"/>
          </a:xfrm>
        </p:spPr>
        <p:txBody>
          <a:bodyPr/>
          <a:p>
            <a:pPr>
              <a:buFont typeface="Wingdings" panose="05000000000000000000" charset="0"/>
              <a:buChar char="q"/>
            </a:pP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Edge to edge bite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When the incisal edges of the two incisors are in the same plane.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This is also called as zero overbite.</a:t>
            </a:r>
            <a:endParaRPr lang="en-US">
              <a:latin typeface="Times New Roman" panose="02020603050405020304" charset="0"/>
              <a:cs typeface="Times New Roman" panose="0202060305040502030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812800" y="438150"/>
            <a:ext cx="11043285" cy="4526280"/>
          </a:xfrm>
        </p:spPr>
        <p:txBody>
          <a:bodyPr/>
          <a:p>
            <a:pPr>
              <a:buFont typeface="Wingdings" panose="05000000000000000000" charset="0"/>
              <a:buChar char="q"/>
            </a:pPr>
            <a:r>
              <a:rPr lang="en-IN" altLang="en-US">
                <a:latin typeface="Times New Roman" panose="02020603050405020304" charset="0"/>
                <a:cs typeface="Times New Roman" panose="02020603050405020304" charset="0"/>
                <a:sym typeface="+mn-ea"/>
              </a:rPr>
              <a:t> </a:t>
            </a:r>
            <a:r>
              <a:rPr lang="en-US">
                <a:latin typeface="Times New Roman" panose="02020603050405020304" charset="0"/>
                <a:cs typeface="Times New Roman" panose="02020603050405020304" charset="0"/>
                <a:sym typeface="+mn-ea"/>
              </a:rPr>
              <a:t>Overjet</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sym typeface="+mn-ea"/>
              </a:rPr>
              <a:t>It is the horizontal distance between the lingual aspect of the maxillary incisors and the labial aspect of the mandibular incisors when the teeth are in centric occlusion. </a:t>
            </a:r>
            <a:endParaRPr lang="en-US">
              <a:latin typeface="Times New Roman" panose="02020603050405020304" charset="0"/>
              <a:cs typeface="Times New Roman" panose="02020603050405020304" charset="0"/>
              <a:sym typeface="+mn-ea"/>
            </a:endParaRPr>
          </a:p>
          <a:p>
            <a:r>
              <a:rPr lang="en-US">
                <a:latin typeface="Times New Roman" panose="02020603050405020304" charset="0"/>
                <a:cs typeface="Times New Roman" panose="02020603050405020304" charset="0"/>
                <a:sym typeface="+mn-ea"/>
              </a:rPr>
              <a:t>The average in primary dentition is 1-2mm</a:t>
            </a:r>
            <a:endParaRPr lang="en-US">
              <a:latin typeface="Times New Roman" panose="02020603050405020304" charset="0"/>
              <a:cs typeface="Times New Roman" panose="02020603050405020304" charset="0"/>
            </a:endParaRPr>
          </a:p>
          <a:p>
            <a:endParaRPr lang="en-US">
              <a:latin typeface="Times New Roman" panose="02020603050405020304" charset="0"/>
              <a:cs typeface="Times New Roman" panose="02020603050405020304" charset="0"/>
            </a:endParaRPr>
          </a:p>
        </p:txBody>
      </p:sp>
      <p:pic>
        <p:nvPicPr>
          <p:cNvPr id="5" name="Content Placeholder 3"/>
          <p:cNvPicPr>
            <a:picLocks noChangeAspect="1"/>
          </p:cNvPicPr>
          <p:nvPr>
            <p:ph sz="half" idx="2"/>
          </p:nvPr>
        </p:nvPicPr>
        <p:blipFill>
          <a:blip r:embed="rId1"/>
          <a:srcRect l="24509" t="34386" r="43820" b="29938"/>
          <a:stretch>
            <a:fillRect/>
          </a:stretch>
        </p:blipFill>
        <p:spPr>
          <a:xfrm>
            <a:off x="3964305" y="3662045"/>
            <a:ext cx="5384800" cy="3027045"/>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S</a:t>
            </a:r>
            <a:r>
              <a:rPr lang="en-IN" altLang="en-US">
                <a:sym typeface="+mn-ea"/>
              </a:rPr>
              <a:t>ELF CORRECTING ANOMALIES OF DECIDUOUS DENTITION</a:t>
            </a:r>
            <a:endParaRPr lang="en-US"/>
          </a:p>
        </p:txBody>
      </p:sp>
      <p:sp>
        <p:nvSpPr>
          <p:cNvPr id="5" name="Content Placeholder 4"/>
          <p:cNvSpPr/>
          <p:nvPr>
            <p:ph sz="half" idx="1"/>
          </p:nvPr>
        </p:nvSpPr>
        <p:spPr/>
        <p:txBody>
          <a:bodyPr/>
          <a:p>
            <a:pPr>
              <a:buFont typeface="Wingdings" panose="05000000000000000000" charset="0"/>
              <a:buChar char="Ø"/>
            </a:pPr>
            <a:r>
              <a:rPr lang="en-IN" altLang="en-US">
                <a:latin typeface="Times New Roman" panose="02020603050405020304" charset="0"/>
                <a:cs typeface="Times New Roman" panose="02020603050405020304" charset="0"/>
              </a:rPr>
              <a:t> </a:t>
            </a:r>
            <a:r>
              <a:rPr lang="en-US" b="1" u="sng">
                <a:latin typeface="Times New Roman" panose="02020603050405020304" charset="0"/>
                <a:cs typeface="Times New Roman" panose="02020603050405020304" charset="0"/>
              </a:rPr>
              <a:t>Anterior deep bite </a:t>
            </a:r>
            <a:endParaRPr lang="en-US" b="1" u="sng">
              <a:latin typeface="Times New Roman" panose="02020603050405020304" charset="0"/>
              <a:cs typeface="Times New Roman" panose="02020603050405020304" charset="0"/>
            </a:endParaRPr>
          </a:p>
          <a:p>
            <a:pPr>
              <a:buFont typeface="Wingdings" panose="05000000000000000000" charset="0"/>
              <a:buChar char="q"/>
            </a:pPr>
            <a:r>
              <a:rPr lang="en-US">
                <a:latin typeface="Times New Roman" panose="02020603050405020304" charset="0"/>
                <a:cs typeface="Times New Roman" panose="02020603050405020304" charset="0"/>
              </a:rPr>
              <a:t> </a:t>
            </a:r>
            <a:r>
              <a:rPr lang="en-US" u="sng">
                <a:latin typeface="Times New Roman" panose="02020603050405020304" charset="0"/>
                <a:cs typeface="Times New Roman" panose="02020603050405020304" charset="0"/>
              </a:rPr>
              <a:t>Cause</a:t>
            </a:r>
            <a:r>
              <a:rPr lang="en-US">
                <a:latin typeface="Times New Roman" panose="02020603050405020304" charset="0"/>
                <a:cs typeface="Times New Roman" panose="02020603050405020304" charset="0"/>
              </a:rPr>
              <a:t> </a:t>
            </a:r>
            <a:r>
              <a:rPr lang="en-IN" altLang="en-US">
                <a:latin typeface="Times New Roman" panose="02020603050405020304" charset="0"/>
                <a:cs typeface="Times New Roman" panose="02020603050405020304" charset="0"/>
              </a:rPr>
              <a:t>:</a:t>
            </a:r>
            <a:endParaRPr lang="en-IN" altLang="en-US">
              <a:latin typeface="Times New Roman" panose="02020603050405020304" charset="0"/>
              <a:cs typeface="Times New Roman" panose="02020603050405020304" charset="0"/>
            </a:endParaRPr>
          </a:p>
          <a:p>
            <a:pPr>
              <a:buFont typeface="Arial" panose="020B0604020202020204" pitchFamily="34" charset="0"/>
              <a:buChar char="•"/>
            </a:pPr>
            <a:r>
              <a:rPr lang="en-US">
                <a:latin typeface="Times New Roman" panose="02020603050405020304" charset="0"/>
                <a:cs typeface="Times New Roman" panose="02020603050405020304" charset="0"/>
              </a:rPr>
              <a:t> Incisors more upright </a:t>
            </a:r>
            <a:endParaRPr lang="en-US">
              <a:latin typeface="Times New Roman" panose="02020603050405020304" charset="0"/>
              <a:cs typeface="Times New Roman" panose="02020603050405020304" charset="0"/>
            </a:endParaRPr>
          </a:p>
          <a:p>
            <a:pPr>
              <a:buFont typeface="Wingdings" panose="05000000000000000000" charset="0"/>
              <a:buChar char="q"/>
            </a:pPr>
            <a:r>
              <a:rPr lang="en-US">
                <a:latin typeface="Times New Roman" panose="02020603050405020304" charset="0"/>
                <a:cs typeface="Times New Roman" panose="02020603050405020304" charset="0"/>
              </a:rPr>
              <a:t> </a:t>
            </a:r>
            <a:r>
              <a:rPr lang="en-US" u="sng">
                <a:latin typeface="Times New Roman" panose="02020603050405020304" charset="0"/>
                <a:cs typeface="Times New Roman" panose="02020603050405020304" charset="0"/>
              </a:rPr>
              <a:t>Correction</a:t>
            </a:r>
            <a:r>
              <a:rPr lang="en-US">
                <a:latin typeface="Times New Roman" panose="02020603050405020304" charset="0"/>
                <a:cs typeface="Times New Roman" panose="02020603050405020304" charset="0"/>
              </a:rPr>
              <a:t> </a:t>
            </a:r>
            <a:r>
              <a:rPr lang="en-IN" altLang="en-US">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Forward and downward growth of mandible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Attrition of incisal edges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Eruption of permanent molars</a:t>
            </a:r>
            <a:endParaRPr lang="en-US">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50527" t="37668" r="32807" b="15657"/>
          <a:stretch>
            <a:fillRect/>
          </a:stretch>
        </p:blipFill>
        <p:spPr>
          <a:xfrm>
            <a:off x="6288405" y="1600200"/>
            <a:ext cx="5384800" cy="5058410"/>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MIXED DENTITION PERIOD</a:t>
            </a:r>
            <a:endParaRPr lang="en-IN" altLang="en-US"/>
          </a:p>
        </p:txBody>
      </p:sp>
      <p:sp>
        <p:nvSpPr>
          <p:cNvPr id="5" name="Content Placeholder 4"/>
          <p:cNvSpPr/>
          <p:nvPr>
            <p:ph idx="1"/>
          </p:nvPr>
        </p:nvSpPr>
        <p:spPr/>
        <p:txBody>
          <a:bodyPr/>
          <a:p>
            <a:r>
              <a:rPr lang="en-US">
                <a:latin typeface="Times New Roman" panose="02020603050405020304" charset="0"/>
                <a:cs typeface="Times New Roman" panose="02020603050405020304" charset="0"/>
                <a:sym typeface="+mn-ea"/>
              </a:rPr>
              <a:t>Period of both primary and permanent dentition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sym typeface="+mn-ea"/>
              </a:rPr>
              <a:t>Those permanent teeth that follow into place in the arch once held by a primary teeth are called SUCCESSIONAL TEETH - Incisors, cuspids and bicuspids)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sym typeface="+mn-ea"/>
              </a:rPr>
              <a:t>Those teeth that erupt posteriorly to the primary teeth are termed as ACCESSIONAL TEETH</a:t>
            </a:r>
            <a:endParaRPr lang="en-US">
              <a:latin typeface="Times New Roman" panose="02020603050405020304" charset="0"/>
              <a:cs typeface="Times New Roman" panose="02020603050405020304" charset="0"/>
            </a:endParaRPr>
          </a:p>
          <a:p>
            <a:endParaRPr lang="en-US">
              <a:latin typeface="Times New Roman" panose="02020603050405020304" charset="0"/>
              <a:cs typeface="Times New Roman" panose="0202060305040502030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sym typeface="+mn-ea"/>
              </a:rPr>
              <a:t>The mixed dentition period begins at approximately 6 years of age with eruption of the first molars.</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sym typeface="+mn-ea"/>
              </a:rPr>
              <a:t>The mixed dentition period can be classified into 3 phases:</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sym typeface="+mn-ea"/>
              </a:rPr>
              <a:t>1. First transitional period</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sym typeface="+mn-ea"/>
              </a:rPr>
              <a:t>2. Inter-transitional period</a:t>
            </a:r>
            <a:endParaRPr lang="en-US">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sym typeface="+mn-ea"/>
              </a:rPr>
              <a:t>3. Second transitional period</a:t>
            </a:r>
            <a:endParaRPr lang="en-US">
              <a:latin typeface="Times New Roman" panose="02020603050405020304" charset="0"/>
              <a:cs typeface="Times New Roman" panose="02020603050405020304" charset="0"/>
            </a:endParaRPr>
          </a:p>
          <a:p>
            <a:endParaRPr lang="en-US">
              <a:latin typeface="Times New Roman" panose="02020603050405020304" charset="0"/>
              <a:cs typeface="Times New Roman" panose="0202060305040502030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FIRST TRANSITIONAL PERIOD</a:t>
            </a:r>
            <a:endParaRPr lang="en-IN" altLang="en-US"/>
          </a:p>
        </p:txBody>
      </p:sp>
      <p:sp>
        <p:nvSpPr>
          <p:cNvPr id="3" name="Content Placeholder 2"/>
          <p:cNvSpPr>
            <a:spLocks noGrp="1"/>
          </p:cNvSpPr>
          <p:nvPr>
            <p:ph idx="1"/>
          </p:nvPr>
        </p:nvSpPr>
        <p:spPr>
          <a:xfrm>
            <a:off x="609600" y="1600200"/>
            <a:ext cx="10972800" cy="4993640"/>
          </a:xfrm>
        </p:spPr>
        <p:txBody>
          <a:bodyPr/>
          <a:p>
            <a:r>
              <a:rPr lang="en-US" sz="2900">
                <a:latin typeface="Times New Roman" panose="02020603050405020304" charset="0"/>
                <a:cs typeface="Times New Roman" panose="02020603050405020304" charset="0"/>
              </a:rPr>
              <a:t>The first transitional period is characterized by the emergence of the first permanent molars and the exchange of deciduous incisors with the permanent incisors.</a:t>
            </a:r>
            <a:endParaRPr lang="en-US" sz="2900">
              <a:latin typeface="Times New Roman" panose="02020603050405020304" charset="0"/>
              <a:cs typeface="Times New Roman" panose="02020603050405020304" charset="0"/>
            </a:endParaRPr>
          </a:p>
          <a:p>
            <a:pPr>
              <a:buFont typeface="Wingdings" panose="05000000000000000000" charset="0"/>
              <a:buChar char="q"/>
            </a:pPr>
            <a:r>
              <a:rPr lang="en-US" sz="2900" b="1">
                <a:latin typeface="Times New Roman" panose="02020603050405020304" charset="0"/>
                <a:cs typeface="Times New Roman" panose="02020603050405020304" charset="0"/>
              </a:rPr>
              <a:t> </a:t>
            </a:r>
            <a:r>
              <a:rPr lang="en-US" sz="2900" b="1" u="sng">
                <a:latin typeface="Times New Roman" panose="02020603050405020304" charset="0"/>
                <a:cs typeface="Times New Roman" panose="02020603050405020304" charset="0"/>
              </a:rPr>
              <a:t>Emergence of first permanent molars</a:t>
            </a:r>
            <a:endParaRPr lang="en-US" sz="2900" b="1" u="sng">
              <a:latin typeface="Times New Roman" panose="02020603050405020304" charset="0"/>
              <a:cs typeface="Times New Roman" panose="02020603050405020304" charset="0"/>
            </a:endParaRPr>
          </a:p>
          <a:p>
            <a:r>
              <a:rPr lang="en-US" sz="2900">
                <a:latin typeface="Times New Roman" panose="02020603050405020304" charset="0"/>
                <a:cs typeface="Times New Roman" panose="02020603050405020304" charset="0"/>
              </a:rPr>
              <a:t>The mandibular first molar is the first permanent tooth to erupt at around 6 years of age.</a:t>
            </a:r>
            <a:endParaRPr lang="en-US" sz="2900">
              <a:latin typeface="Times New Roman" panose="02020603050405020304" charset="0"/>
              <a:cs typeface="Times New Roman" panose="02020603050405020304" charset="0"/>
            </a:endParaRPr>
          </a:p>
          <a:p>
            <a:r>
              <a:rPr lang="en-US" sz="2900">
                <a:latin typeface="Times New Roman" panose="02020603050405020304" charset="0"/>
                <a:cs typeface="Times New Roman" panose="02020603050405020304" charset="0"/>
              </a:rPr>
              <a:t>The location and relationship of the first permanent molars depends much upon the distal surface relationship between the upper and the lower second deciduous molars.</a:t>
            </a:r>
            <a:endParaRPr lang="en-US" sz="2900">
              <a:latin typeface="Times New Roman" panose="02020603050405020304" charset="0"/>
              <a:cs typeface="Times New Roman" panose="0202060305040502030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609600" y="318135"/>
            <a:ext cx="5384800" cy="5808345"/>
          </a:xfrm>
        </p:spPr>
        <p:txBody>
          <a:bodyPr/>
          <a:p>
            <a:pPr>
              <a:lnSpc>
                <a:spcPct val="120000"/>
              </a:lnSpc>
            </a:pPr>
            <a:r>
              <a:rPr lang="en-US" sz="2800">
                <a:latin typeface="Times New Roman" panose="02020603050405020304" charset="0"/>
                <a:cs typeface="Times New Roman" panose="02020603050405020304" charset="0"/>
              </a:rPr>
              <a:t>The mesio-distal relation between the distal surfaces of the upper and lower second deciduous molars can be of 3 types:</a:t>
            </a:r>
            <a:endParaRPr lang="en-US" sz="2800">
              <a:latin typeface="Times New Roman" panose="02020603050405020304" charset="0"/>
              <a:cs typeface="Times New Roman" panose="02020603050405020304" charset="0"/>
            </a:endParaRPr>
          </a:p>
          <a:p>
            <a:pPr marL="0" indent="0">
              <a:lnSpc>
                <a:spcPct val="120000"/>
              </a:lnSpc>
              <a:buNone/>
            </a:pPr>
            <a:r>
              <a:rPr lang="en-US" sz="2800">
                <a:latin typeface="Times New Roman" panose="02020603050405020304" charset="0"/>
                <a:cs typeface="Times New Roman" panose="02020603050405020304" charset="0"/>
              </a:rPr>
              <a:t>A. Flush terminal plane</a:t>
            </a:r>
            <a:endParaRPr lang="en-US" sz="2800">
              <a:latin typeface="Times New Roman" panose="02020603050405020304" charset="0"/>
              <a:cs typeface="Times New Roman" panose="02020603050405020304" charset="0"/>
            </a:endParaRPr>
          </a:p>
          <a:p>
            <a:pPr marL="0" indent="0">
              <a:lnSpc>
                <a:spcPct val="120000"/>
              </a:lnSpc>
              <a:buNone/>
            </a:pPr>
            <a:r>
              <a:rPr lang="en-US" sz="2800">
                <a:latin typeface="Times New Roman" panose="02020603050405020304" charset="0"/>
                <a:cs typeface="Times New Roman" panose="02020603050405020304" charset="0"/>
              </a:rPr>
              <a:t>B. Mesial step terminal plane</a:t>
            </a:r>
            <a:endParaRPr lang="en-US" sz="2800">
              <a:latin typeface="Times New Roman" panose="02020603050405020304" charset="0"/>
              <a:cs typeface="Times New Roman" panose="02020603050405020304" charset="0"/>
            </a:endParaRPr>
          </a:p>
          <a:p>
            <a:pPr marL="0" indent="0">
              <a:lnSpc>
                <a:spcPct val="120000"/>
              </a:lnSpc>
              <a:buNone/>
            </a:pPr>
            <a:r>
              <a:rPr lang="en-US" sz="2800">
                <a:latin typeface="Times New Roman" panose="02020603050405020304" charset="0"/>
                <a:cs typeface="Times New Roman" panose="02020603050405020304" charset="0"/>
              </a:rPr>
              <a:t>C. Distal step terminal plane</a:t>
            </a:r>
            <a:endParaRPr lang="en-US" sz="2800">
              <a:latin typeface="Times New Roman" panose="02020603050405020304" charset="0"/>
              <a:cs typeface="Times New Roman" panose="02020603050405020304" charset="0"/>
            </a:endParaRPr>
          </a:p>
          <a:p>
            <a:pPr marL="0" indent="0">
              <a:lnSpc>
                <a:spcPct val="120000"/>
              </a:lnSpc>
              <a:buNone/>
            </a:pPr>
            <a:endParaRPr lang="en-US" sz="2800">
              <a:latin typeface="Times New Roman" panose="02020603050405020304" charset="0"/>
              <a:cs typeface="Times New Roman" panose="02020603050405020304" charset="0"/>
            </a:endParaRPr>
          </a:p>
          <a:p>
            <a:pPr>
              <a:lnSpc>
                <a:spcPct val="120000"/>
              </a:lnSpc>
              <a:buFont typeface="Wingdings" panose="05000000000000000000" charset="0"/>
              <a:buChar char="q"/>
            </a:pPr>
            <a:endParaRPr lang="en-US" sz="2800">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25258" t="20721" r="38195" b="10606"/>
          <a:stretch>
            <a:fillRect/>
          </a:stretch>
        </p:blipFill>
        <p:spPr>
          <a:xfrm>
            <a:off x="6197600" y="317500"/>
            <a:ext cx="5716270" cy="6039485"/>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rcRect l="45554" t="34655" r="25811" b="8034"/>
          <a:stretch>
            <a:fillRect/>
          </a:stretch>
        </p:blipFill>
        <p:spPr>
          <a:xfrm>
            <a:off x="7143750" y="2184400"/>
            <a:ext cx="4811395" cy="3027045"/>
          </a:xfrm>
          <a:prstGeom prst="rect">
            <a:avLst/>
          </a:prstGeom>
          <a:noFill/>
          <a:ln w="9525">
            <a:noFill/>
          </a:ln>
        </p:spPr>
      </p:pic>
      <p:sp>
        <p:nvSpPr>
          <p:cNvPr id="6" name="Content Placeholder 5"/>
          <p:cNvSpPr>
            <a:spLocks noGrp="1"/>
          </p:cNvSpPr>
          <p:nvPr>
            <p:ph sz="half" idx="2"/>
          </p:nvPr>
        </p:nvSpPr>
        <p:spPr>
          <a:xfrm>
            <a:off x="609600" y="529590"/>
            <a:ext cx="6259195" cy="5853430"/>
          </a:xfrm>
        </p:spPr>
        <p:txBody>
          <a:bodyPr/>
          <a:p>
            <a:pPr marL="0" indent="0">
              <a:buNone/>
            </a:pPr>
            <a:r>
              <a:rPr lang="en-IN" altLang="en-US" sz="2800">
                <a:latin typeface="Times New Roman" panose="02020603050405020304" charset="0"/>
                <a:cs typeface="Times New Roman" panose="02020603050405020304" charset="0"/>
              </a:rPr>
              <a:t>a. Flush terminal</a:t>
            </a:r>
            <a:endParaRPr lang="en-IN" altLang="en-US" sz="2800">
              <a:latin typeface="Times New Roman" panose="02020603050405020304" charset="0"/>
              <a:cs typeface="Times New Roman" panose="02020603050405020304" charset="0"/>
            </a:endParaRPr>
          </a:p>
          <a:p>
            <a:pPr>
              <a:buFont typeface="Wingdings" panose="05000000000000000000" charset="0"/>
              <a:buChar char="§"/>
            </a:pPr>
            <a:r>
              <a:rPr lang="en-IN" altLang="en-US" sz="2800">
                <a:latin typeface="Times New Roman" panose="02020603050405020304" charset="0"/>
                <a:cs typeface="Times New Roman" panose="02020603050405020304" charset="0"/>
              </a:rPr>
              <a:t>Erupting first molars will be in flush terminal or end on relationship</a:t>
            </a:r>
            <a:endParaRPr lang="en-IN" altLang="en-US" sz="2800">
              <a:latin typeface="Times New Roman" panose="02020603050405020304" charset="0"/>
              <a:cs typeface="Times New Roman" panose="02020603050405020304" charset="0"/>
            </a:endParaRPr>
          </a:p>
          <a:p>
            <a:pPr>
              <a:buFont typeface="Wingdings" panose="05000000000000000000" charset="0"/>
              <a:buChar char="§"/>
            </a:pPr>
            <a:r>
              <a:rPr lang="en-IN" altLang="en-US" sz="2800">
                <a:latin typeface="Times New Roman" panose="02020603050405020304" charset="0"/>
                <a:cs typeface="Times New Roman" panose="02020603050405020304" charset="0"/>
              </a:rPr>
              <a:t>For such transition to occur in class I MR, the lower molars have to move forward 3-5 mm relative to upper molars</a:t>
            </a:r>
            <a:endParaRPr lang="en-IN" altLang="en-US" sz="2800">
              <a:latin typeface="Times New Roman" panose="02020603050405020304" charset="0"/>
              <a:cs typeface="Times New Roman" panose="02020603050405020304" charset="0"/>
            </a:endParaRPr>
          </a:p>
          <a:p>
            <a:pPr>
              <a:buFont typeface="Wingdings" panose="05000000000000000000" charset="0"/>
              <a:buChar char="§"/>
            </a:pPr>
            <a:r>
              <a:rPr lang="en-IN" altLang="en-US" sz="2800">
                <a:latin typeface="Times New Roman" panose="02020603050405020304" charset="0"/>
                <a:cs typeface="Times New Roman" panose="02020603050405020304" charset="0"/>
              </a:rPr>
              <a:t>This occur by utilisation of physiological space and leeway space in the lower arch and by differential forward growth of mandible</a:t>
            </a:r>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Content Placeholder 5"/>
          <p:cNvSpPr>
            <a:spLocks noGrp="1"/>
          </p:cNvSpPr>
          <p:nvPr>
            <p:ph idx="1"/>
          </p:nvPr>
        </p:nvSpPr>
        <p:spPr>
          <a:xfrm>
            <a:off x="609600" y="454025"/>
            <a:ext cx="10972800" cy="5249545"/>
          </a:xfrm>
        </p:spPr>
        <p:txBody>
          <a:bodyPr/>
          <a:p>
            <a:pPr>
              <a:lnSpc>
                <a:spcPct val="110000"/>
              </a:lnSpc>
              <a:buFont typeface="Wingdings" panose="05000000000000000000" charset="0"/>
              <a:buChar char="o"/>
            </a:pPr>
            <a:r>
              <a:rPr lang="en-IN" altLang="en-US" sz="2800" b="1">
                <a:latin typeface="Times New Roman" panose="02020603050405020304" charset="0"/>
                <a:cs typeface="Times New Roman" panose="02020603050405020304" charset="0"/>
              </a:rPr>
              <a:t> </a:t>
            </a:r>
            <a:r>
              <a:rPr lang="en-IN" altLang="en-US" sz="2800" b="1" u="sng">
                <a:latin typeface="Times New Roman" panose="02020603050405020304" charset="0"/>
                <a:cs typeface="Times New Roman" panose="02020603050405020304" charset="0"/>
              </a:rPr>
              <a:t>Early mesial shift</a:t>
            </a:r>
            <a:r>
              <a:rPr lang="en-IN" altLang="en-US" sz="2800">
                <a:latin typeface="Times New Roman" panose="02020603050405020304" charset="0"/>
                <a:cs typeface="Times New Roman" panose="02020603050405020304" charset="0"/>
              </a:rPr>
              <a:t>: </a:t>
            </a:r>
            <a:endParaRPr lang="en-IN" altLang="en-US" sz="2800">
              <a:latin typeface="Times New Roman" panose="02020603050405020304" charset="0"/>
              <a:cs typeface="Times New Roman" panose="02020603050405020304" charset="0"/>
            </a:endParaRPr>
          </a:p>
          <a:p>
            <a:pPr>
              <a:lnSpc>
                <a:spcPct val="110000"/>
              </a:lnSpc>
              <a:buFont typeface="Wingdings" panose="05000000000000000000" charset="0"/>
              <a:buChar char="§"/>
            </a:pPr>
            <a:r>
              <a:rPr lang="en-IN" altLang="en-US" sz="2800">
                <a:latin typeface="Times New Roman" panose="02020603050405020304" charset="0"/>
                <a:cs typeface="Times New Roman" panose="02020603050405020304" charset="0"/>
              </a:rPr>
              <a:t>This occurs during mixed dentition period.</a:t>
            </a:r>
            <a:endParaRPr lang="en-IN" altLang="en-US" sz="2800">
              <a:latin typeface="Times New Roman" panose="02020603050405020304" charset="0"/>
              <a:cs typeface="Times New Roman" panose="02020603050405020304" charset="0"/>
            </a:endParaRPr>
          </a:p>
          <a:p>
            <a:pPr>
              <a:lnSpc>
                <a:spcPct val="110000"/>
              </a:lnSpc>
              <a:buFont typeface="Wingdings" panose="05000000000000000000" charset="0"/>
              <a:buChar char="§"/>
            </a:pPr>
            <a:r>
              <a:rPr lang="en-IN" altLang="en-US" sz="2800">
                <a:latin typeface="Times New Roman" panose="02020603050405020304" charset="0"/>
                <a:cs typeface="Times New Roman" panose="02020603050405020304" charset="0"/>
              </a:rPr>
              <a:t>the eruptive force of 1st permanent molar is enough to push the deciduous 1st and 2nd molar forward in the arch to close the primate spaces and thereby establishing class I MR. since this occur in early stage of mixed dentition hence called as early mesial shift.</a:t>
            </a:r>
            <a:endParaRPr lang="en-IN" altLang="en-US" sz="2800">
              <a:latin typeface="Times New Roman" panose="02020603050405020304" charset="0"/>
              <a:cs typeface="Times New Roman" panose="02020603050405020304" charset="0"/>
            </a:endParaRPr>
          </a:p>
          <a:p>
            <a:pPr>
              <a:lnSpc>
                <a:spcPct val="110000"/>
              </a:lnSpc>
              <a:buFont typeface="Wingdings" panose="05000000000000000000" charset="0"/>
              <a:buChar char="o"/>
            </a:pPr>
            <a:r>
              <a:rPr lang="en-IN" altLang="en-US" sz="2800">
                <a:latin typeface="Times New Roman" panose="02020603050405020304" charset="0"/>
                <a:cs typeface="Times New Roman" panose="02020603050405020304" charset="0"/>
              </a:rPr>
              <a:t> </a:t>
            </a:r>
            <a:r>
              <a:rPr lang="en-IN" altLang="en-US" sz="2800" b="1" u="sng">
                <a:latin typeface="Times New Roman" panose="02020603050405020304" charset="0"/>
                <a:cs typeface="Times New Roman" panose="02020603050405020304" charset="0"/>
              </a:rPr>
              <a:t>Late mesial shift</a:t>
            </a:r>
            <a:r>
              <a:rPr lang="en-IN" altLang="en-US" sz="2800">
                <a:latin typeface="Times New Roman" panose="02020603050405020304" charset="0"/>
                <a:cs typeface="Times New Roman" panose="02020603050405020304" charset="0"/>
              </a:rPr>
              <a:t>: </a:t>
            </a:r>
            <a:endParaRPr lang="en-IN" altLang="en-US" sz="2800">
              <a:latin typeface="Times New Roman" panose="02020603050405020304" charset="0"/>
              <a:cs typeface="Times New Roman" panose="02020603050405020304" charset="0"/>
            </a:endParaRPr>
          </a:p>
          <a:p>
            <a:pPr>
              <a:lnSpc>
                <a:spcPct val="110000"/>
              </a:lnSpc>
              <a:buFont typeface="Wingdings" panose="05000000000000000000" charset="0"/>
              <a:buChar char="§"/>
            </a:pPr>
            <a:r>
              <a:rPr lang="en-IN" altLang="en-US" sz="2800">
                <a:latin typeface="Times New Roman" panose="02020603050405020304" charset="0"/>
                <a:cs typeface="Times New Roman" panose="02020603050405020304" charset="0"/>
              </a:rPr>
              <a:t> In case primate space is not present the erupting  permanent molars are unable to move forward to Class I MR.</a:t>
            </a:r>
            <a:endParaRPr lang="en-IN" altLang="en-US" sz="2800">
              <a:latin typeface="Times New Roman" panose="02020603050405020304" charset="0"/>
              <a:cs typeface="Times New Roman" panose="02020603050405020304" charset="0"/>
            </a:endParaRPr>
          </a:p>
          <a:p>
            <a:pPr>
              <a:lnSpc>
                <a:spcPct val="110000"/>
              </a:lnSpc>
              <a:buFont typeface="Wingdings" panose="05000000000000000000" charset="0"/>
              <a:buChar char="§"/>
            </a:pPr>
            <a:r>
              <a:rPr lang="en-IN" altLang="en-US" sz="2800">
                <a:latin typeface="Times New Roman" panose="02020603050405020304" charset="0"/>
                <a:cs typeface="Times New Roman" panose="02020603050405020304" charset="0"/>
              </a:rPr>
              <a:t>In these cases, when the 2nd deciduous molars exfoliate the permanent 1st molar drift mesially utilising the leeway space. this occur in late mixed dentition period.</a:t>
            </a:r>
            <a:endParaRPr lang="en-IN" altLang="en-US" sz="2800">
              <a:latin typeface="Times New Roman" panose="02020603050405020304" charset="0"/>
              <a:cs typeface="Times New Roman" panose="02020603050405020304" charset="0"/>
            </a:endParaRPr>
          </a:p>
          <a:p>
            <a:pPr marL="0" indent="0">
              <a:lnSpc>
                <a:spcPct val="110000"/>
              </a:lnSpc>
              <a:buNone/>
            </a:pPr>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5"/>
          <p:cNvPicPr>
            <a:picLocks noChangeAspect="1"/>
          </p:cNvPicPr>
          <p:nvPr>
            <p:ph idx="1"/>
          </p:nvPr>
        </p:nvPicPr>
        <p:blipFill>
          <a:blip r:embed="rId1"/>
          <a:srcRect l="19082" t="36728" r="27491" b="14604"/>
          <a:stretch>
            <a:fillRect/>
          </a:stretch>
        </p:blipFill>
        <p:spPr>
          <a:xfrm>
            <a:off x="875030" y="1009015"/>
            <a:ext cx="10166350" cy="5716270"/>
          </a:xfrm>
          <a:prstGeom prst="rect">
            <a:avLst/>
          </a:prstGeom>
          <a:noFill/>
          <a:ln w="9525">
            <a:noFill/>
          </a:ln>
        </p:spPr>
      </p:pic>
      <p:sp>
        <p:nvSpPr>
          <p:cNvPr id="9" name="Text Box 8"/>
          <p:cNvSpPr txBox="1"/>
          <p:nvPr/>
        </p:nvSpPr>
        <p:spPr>
          <a:xfrm>
            <a:off x="2089785" y="214630"/>
            <a:ext cx="8012430" cy="583565"/>
          </a:xfrm>
          <a:prstGeom prst="rect">
            <a:avLst/>
          </a:prstGeom>
          <a:noFill/>
        </p:spPr>
        <p:txBody>
          <a:bodyPr wrap="square" rtlCol="0">
            <a:spAutoFit/>
          </a:bodyPr>
          <a:p>
            <a:r>
              <a:rPr lang="en-IN" altLang="en-US" sz="3200" b="1"/>
              <a:t>STAGES OF TOOTH DEVELOPMENT</a:t>
            </a:r>
            <a:endParaRPr lang="en-IN" altLang="en-US" sz="32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ontent Placeholder 1"/>
          <p:cNvSpPr/>
          <p:nvPr>
            <p:ph sz="half" idx="1"/>
          </p:nvPr>
        </p:nvSpPr>
        <p:spPr>
          <a:xfrm>
            <a:off x="609600" y="408940"/>
            <a:ext cx="7120255" cy="6304915"/>
          </a:xfrm>
        </p:spPr>
        <p:txBody>
          <a:bodyPr/>
          <a:p>
            <a:pPr marL="0" indent="0">
              <a:buNone/>
            </a:pPr>
            <a:r>
              <a:rPr lang="en-IN" altLang="en-US" sz="2800">
                <a:latin typeface="Times New Roman" panose="02020603050405020304" charset="0"/>
                <a:cs typeface="Times New Roman" panose="02020603050405020304" charset="0"/>
              </a:rPr>
              <a:t>b. Mesial terminal:</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In this the permanent molar erupts directly into Class I relationship.</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This type of mesial terminal plane most commonly occur due to forward growth of the mandible.</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If the differential growth of mandible persists, it can lead to Angle's Class II MR</a:t>
            </a:r>
            <a:endParaRPr lang="en-IN" altLang="en-US" sz="2800">
              <a:latin typeface="Times New Roman" panose="02020603050405020304" charset="0"/>
              <a:cs typeface="Times New Roman" panose="02020603050405020304" charset="0"/>
            </a:endParaRPr>
          </a:p>
          <a:p>
            <a:pPr marL="0" indent="0">
              <a:buNone/>
            </a:pPr>
            <a:endParaRPr lang="en-IN" altLang="en-US" sz="2800">
              <a:latin typeface="Times New Roman" panose="02020603050405020304" charset="0"/>
              <a:cs typeface="Times New Roman" panose="02020603050405020304" charset="0"/>
            </a:endParaRPr>
          </a:p>
        </p:txBody>
      </p:sp>
      <p:pic>
        <p:nvPicPr>
          <p:cNvPr id="9" name="Content Placeholder 8"/>
          <p:cNvPicPr>
            <a:picLocks noChangeAspect="1"/>
          </p:cNvPicPr>
          <p:nvPr>
            <p:ph sz="half" idx="2"/>
          </p:nvPr>
        </p:nvPicPr>
        <p:blipFill>
          <a:blip r:embed="rId1"/>
          <a:srcRect l="48538" t="26683" r="25672" b="6524"/>
          <a:stretch>
            <a:fillRect/>
          </a:stretch>
        </p:blipFill>
        <p:spPr>
          <a:xfrm>
            <a:off x="7947660" y="1153795"/>
            <a:ext cx="4072255" cy="4551045"/>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609600" y="2021840"/>
            <a:ext cx="5384800" cy="4104640"/>
          </a:xfrm>
        </p:spPr>
        <p:txBody>
          <a:bodyPr/>
          <a:p>
            <a:pPr marL="0" indent="0">
              <a:buNone/>
            </a:pPr>
            <a:r>
              <a:rPr lang="en-IN" altLang="en-US" sz="2800">
                <a:latin typeface="Times New Roman" panose="02020603050405020304" charset="0"/>
                <a:cs typeface="Times New Roman" panose="02020603050405020304" charset="0"/>
              </a:rPr>
              <a:t>c. Distal terminal:</a:t>
            </a:r>
            <a:endParaRPr lang="en-IN" altLang="en-US" sz="2800">
              <a:latin typeface="Times New Roman" panose="02020603050405020304" charset="0"/>
              <a:cs typeface="Times New Roman" panose="02020603050405020304" charset="0"/>
            </a:endParaRPr>
          </a:p>
          <a:p>
            <a:pPr>
              <a:buFont typeface="Wingdings" panose="05000000000000000000" charset="0"/>
              <a:buChar char="§"/>
            </a:pPr>
            <a:r>
              <a:rPr lang="en-IN" altLang="en-US" sz="2800">
                <a:latin typeface="Times New Roman" panose="02020603050405020304" charset="0"/>
                <a:cs typeface="Times New Roman" panose="02020603050405020304" charset="0"/>
              </a:rPr>
              <a:t>erupting molars may be in Angle's Class II occlusion.</a:t>
            </a:r>
            <a:endParaRPr lang="en-IN" altLang="en-US" sz="2800">
              <a:latin typeface="Times New Roman" panose="02020603050405020304" charset="0"/>
              <a:cs typeface="Times New Roman" panose="02020603050405020304" charset="0"/>
            </a:endParaRPr>
          </a:p>
        </p:txBody>
      </p:sp>
      <p:pic>
        <p:nvPicPr>
          <p:cNvPr id="11" name="Content Placeholder 10"/>
          <p:cNvPicPr>
            <a:picLocks noChangeAspect="1"/>
          </p:cNvPicPr>
          <p:nvPr>
            <p:ph sz="half" idx="2"/>
          </p:nvPr>
        </p:nvPicPr>
        <p:blipFill>
          <a:blip r:embed="rId1"/>
          <a:srcRect l="51722" t="22194" r="20814" b="9020"/>
          <a:stretch>
            <a:fillRect/>
          </a:stretch>
        </p:blipFill>
        <p:spPr>
          <a:xfrm>
            <a:off x="6906895" y="1191895"/>
            <a:ext cx="4675505" cy="4104640"/>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829945"/>
            <a:ext cx="10972800" cy="5296535"/>
          </a:xfrm>
        </p:spPr>
        <p:txBody>
          <a:bodyPr/>
          <a:p>
            <a:pPr>
              <a:lnSpc>
                <a:spcPct val="110000"/>
              </a:lnSpc>
              <a:buFont typeface="Wingdings" panose="05000000000000000000" charset="0"/>
              <a:buChar char="q"/>
            </a:pPr>
            <a:r>
              <a:rPr lang="en-US">
                <a:latin typeface="Times New Roman" panose="02020603050405020304" charset="0"/>
                <a:cs typeface="Times New Roman" panose="02020603050405020304" charset="0"/>
                <a:sym typeface="+mn-ea"/>
              </a:rPr>
              <a:t> </a:t>
            </a:r>
            <a:r>
              <a:rPr lang="en-US" b="1" u="sng">
                <a:latin typeface="Times New Roman" panose="02020603050405020304" charset="0"/>
                <a:cs typeface="Times New Roman" panose="02020603050405020304" charset="0"/>
                <a:sym typeface="+mn-ea"/>
              </a:rPr>
              <a:t>The exchange of incisors</a:t>
            </a:r>
            <a:endParaRPr lang="en-US" b="1" u="sng">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sym typeface="+mn-ea"/>
              </a:rPr>
              <a:t> During the first transitional period the deciduous incisors are replaced by the permanent incisors.</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sym typeface="+mn-ea"/>
              </a:rPr>
              <a:t>The mandibular central incisors are usually the first to erupt.</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sym typeface="+mn-ea"/>
              </a:rPr>
              <a:t>The permanent incisors are considerably larger than the deciduous teeth they replace. </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sym typeface="+mn-ea"/>
              </a:rPr>
              <a:t>This difference between the amount of space needed for the accommodation of the incisors and the amount of space available is called incisal liability.</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half" idx="1"/>
          </p:nvPr>
        </p:nvSpPr>
        <p:spPr>
          <a:xfrm>
            <a:off x="234950" y="559435"/>
            <a:ext cx="11722100" cy="4526280"/>
          </a:xfrm>
        </p:spPr>
        <p:txBody>
          <a:bodyPr/>
          <a:p>
            <a:r>
              <a:rPr lang="en-US" sz="2800">
                <a:latin typeface="Times New Roman" panose="02020603050405020304" charset="0"/>
                <a:cs typeface="Times New Roman" panose="02020603050405020304" charset="0"/>
              </a:rPr>
              <a:t>The incisal liability is overcome by the following factors:</a:t>
            </a:r>
            <a:endParaRPr lang="en-US" sz="2800">
              <a:latin typeface="Times New Roman" panose="02020603050405020304" charset="0"/>
              <a:cs typeface="Times New Roman" panose="02020603050405020304" charset="0"/>
            </a:endParaRPr>
          </a:p>
          <a:p>
            <a:pPr marL="0" lvl="0" indent="0" algn="l">
              <a:lnSpc>
                <a:spcPct val="100000"/>
              </a:lnSpc>
              <a:buNone/>
            </a:pPr>
            <a:r>
              <a:rPr lang="en-US" sz="2800">
                <a:latin typeface="Times New Roman" panose="02020603050405020304" charset="0"/>
                <a:cs typeface="Times New Roman" panose="02020603050405020304" charset="0"/>
              </a:rPr>
              <a:t>A. Utilization of interdental spaces seen in primary dentition</a:t>
            </a:r>
            <a:endParaRPr lang="en-US" sz="2800">
              <a:latin typeface="Times New Roman" panose="02020603050405020304" charset="0"/>
              <a:cs typeface="Times New Roman" panose="02020603050405020304" charset="0"/>
            </a:endParaRPr>
          </a:p>
          <a:p>
            <a:pPr marL="0" lvl="0" indent="0" algn="l">
              <a:lnSpc>
                <a:spcPct val="100000"/>
              </a:lnSpc>
              <a:buNone/>
            </a:pPr>
            <a:r>
              <a:rPr lang="en-US" sz="2800">
                <a:latin typeface="Times New Roman" panose="02020603050405020304" charset="0"/>
                <a:cs typeface="Times New Roman" panose="02020603050405020304" charset="0"/>
              </a:rPr>
              <a:t>B. Increase in inter-canine width</a:t>
            </a:r>
            <a:endParaRPr lang="en-US" sz="2800">
              <a:latin typeface="Times New Roman" panose="02020603050405020304" charset="0"/>
              <a:cs typeface="Times New Roman" panose="02020603050405020304" charset="0"/>
            </a:endParaRPr>
          </a:p>
          <a:p>
            <a:pPr marL="0" lvl="0" indent="0" algn="l">
              <a:lnSpc>
                <a:spcPct val="100000"/>
              </a:lnSpc>
              <a:buNone/>
            </a:pPr>
            <a:r>
              <a:rPr lang="en-US" sz="2800">
                <a:latin typeface="Times New Roman" panose="02020603050405020304" charset="0"/>
                <a:cs typeface="Times New Roman" panose="02020603050405020304" charset="0"/>
              </a:rPr>
              <a:t>C. Change in incisor inclination</a:t>
            </a:r>
            <a:endParaRPr lang="en-US" sz="2800">
              <a:latin typeface="Times New Roman" panose="02020603050405020304" charset="0"/>
              <a:cs typeface="Times New Roman" panose="02020603050405020304" charset="0"/>
            </a:endParaRPr>
          </a:p>
        </p:txBody>
      </p:sp>
      <p:pic>
        <p:nvPicPr>
          <p:cNvPr id="6" name="Content Placeholder 3"/>
          <p:cNvPicPr>
            <a:picLocks noChangeAspect="1"/>
          </p:cNvPicPr>
          <p:nvPr>
            <p:ph sz="half" idx="2"/>
          </p:nvPr>
        </p:nvPicPr>
        <p:blipFill>
          <a:blip r:embed="rId1"/>
          <a:srcRect l="20573" t="49060" r="34819" b="9596"/>
          <a:stretch>
            <a:fillRect/>
          </a:stretch>
        </p:blipFill>
        <p:spPr>
          <a:xfrm>
            <a:off x="3079115" y="3028950"/>
            <a:ext cx="6033770" cy="3392170"/>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INTER-TRANSITIONAL PERIOD</a:t>
            </a:r>
            <a:endParaRPr lang="en-IN" altLang="en-US"/>
          </a:p>
        </p:txBody>
      </p:sp>
      <p:sp>
        <p:nvSpPr>
          <p:cNvPr id="7" name="Content Placeholder 6"/>
          <p:cNvSpPr/>
          <p:nvPr>
            <p:ph idx="1"/>
          </p:nvPr>
        </p:nvSpPr>
        <p:spPr/>
        <p:txBody>
          <a:bodyPr/>
          <a:p>
            <a:r>
              <a:rPr lang="en-US"/>
              <a:t>In this period the maxillary and mandibular arches consist of sets of deciduous and permanent teeth.</a:t>
            </a:r>
            <a:endParaRPr lang="en-US"/>
          </a:p>
          <a:p>
            <a:r>
              <a:rPr lang="en-US"/>
              <a:t>Between the permanent incisors and the first permanent molars are the deciduous molars and canines.</a:t>
            </a:r>
            <a:endParaRPr lang="en-US"/>
          </a:p>
          <a:p>
            <a:r>
              <a:rPr lang="en-US"/>
              <a:t>This phase during the mixed dentition period is relatively stable and no change occurs. </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SECOND TRANSITIONAL PERIOD</a:t>
            </a:r>
            <a:endParaRPr lang="en-IN" altLang="en-US"/>
          </a:p>
        </p:txBody>
      </p:sp>
      <p:sp>
        <p:nvSpPr>
          <p:cNvPr id="3" name="Content Placeholder 2"/>
          <p:cNvSpPr>
            <a:spLocks noGrp="1"/>
          </p:cNvSpPr>
          <p:nvPr>
            <p:ph sz="half" idx="1"/>
          </p:nvPr>
        </p:nvSpPr>
        <p:spPr>
          <a:xfrm>
            <a:off x="609600" y="1600200"/>
            <a:ext cx="10972800" cy="4526280"/>
          </a:xfrm>
        </p:spPr>
        <p:txBody>
          <a:bodyPr/>
          <a:p>
            <a:r>
              <a:rPr lang="en-US"/>
              <a:t>The second transitional period is characterized by the replacement of the deciduous molars and canines by the premolars and permanent cuspids respectively.</a:t>
            </a:r>
            <a:endParaRPr lang="en-US"/>
          </a:p>
          <a:p>
            <a:r>
              <a:rPr lang="en-US"/>
              <a:t>The combined mesio-distal width of the permanent canines and premolars is usually less than that of the deciduous canines and molars. The surplus space is called leeway space of Nance.</a:t>
            </a:r>
            <a:endParaRPr lang="en-US"/>
          </a:p>
        </p:txBody>
      </p:sp>
      <p:pic>
        <p:nvPicPr>
          <p:cNvPr id="6" name="Content Placeholder 3"/>
          <p:cNvPicPr>
            <a:picLocks noChangeAspect="1"/>
          </p:cNvPicPr>
          <p:nvPr>
            <p:ph sz="half" idx="2"/>
          </p:nvPr>
        </p:nvPicPr>
        <p:blipFill>
          <a:blip r:embed="rId1"/>
          <a:srcRect l="18317" t="28058" r="47937" b="10606"/>
          <a:stretch>
            <a:fillRect/>
          </a:stretch>
        </p:blipFill>
        <p:spPr>
          <a:xfrm>
            <a:off x="3209925" y="1233170"/>
            <a:ext cx="5384800" cy="5260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UGLY DUCKLING STAGE</a:t>
            </a:r>
            <a:endParaRPr lang="en-IN" altLang="en-US"/>
          </a:p>
        </p:txBody>
      </p:sp>
      <p:sp>
        <p:nvSpPr>
          <p:cNvPr id="7" name="Content Placeholder 6"/>
          <p:cNvSpPr/>
          <p:nvPr>
            <p:ph sz="half" idx="1"/>
          </p:nvPr>
        </p:nvSpPr>
        <p:spPr>
          <a:xfrm>
            <a:off x="514350" y="1165860"/>
            <a:ext cx="11163300" cy="4526280"/>
          </a:xfrm>
        </p:spPr>
        <p:txBody>
          <a:bodyPr/>
          <a:p>
            <a:r>
              <a:rPr lang="en-IN" altLang="en-US" sz="2800">
                <a:latin typeface="Times New Roman" panose="02020603050405020304" charset="0"/>
                <a:cs typeface="Times New Roman" panose="02020603050405020304" charset="0"/>
              </a:rPr>
              <a:t>A</a:t>
            </a:r>
            <a:r>
              <a:rPr lang="en-US" sz="2800">
                <a:latin typeface="Times New Roman" panose="02020603050405020304" charset="0"/>
                <a:cs typeface="Times New Roman" panose="02020603050405020304" charset="0"/>
              </a:rPr>
              <a:t> transient self-correcting malocclusion is seen in the maxillary incisor region between 8 to 9 years of age.</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This is a particular situation seen during the eruption of the permanent canines.</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As the developing permanent canines erupt they displace the roots of the lateral incisors mesially. This results in transmitting the force on to the roots of the central incisors, which also get displaced mesially.</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A resultant distal divergence of the crowns of the two central incisors causes a midline spacing. This situation has been described by Broadbent as the ugly duckling stage.</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This condition usually corrects by itself when the canines erupt and the pressure is transferred from the roots to the coronal area of the incisors.</a:t>
            </a:r>
            <a:endParaRPr lang="en-US" sz="2800">
              <a:latin typeface="Times New Roman" panose="02020603050405020304" charset="0"/>
              <a:cs typeface="Times New Roman" panose="02020603050405020304" charset="0"/>
            </a:endParaRPr>
          </a:p>
        </p:txBody>
      </p:sp>
      <p:pic>
        <p:nvPicPr>
          <p:cNvPr id="10" name="Content Placeholder 3"/>
          <p:cNvPicPr>
            <a:picLocks noChangeAspect="1"/>
          </p:cNvPicPr>
          <p:nvPr>
            <p:ph sz="half" idx="2"/>
          </p:nvPr>
        </p:nvPicPr>
        <p:blipFill>
          <a:blip r:embed="rId1"/>
          <a:srcRect l="21504" t="40053" r="33131" b="13286"/>
          <a:stretch>
            <a:fillRect/>
          </a:stretch>
        </p:blipFill>
        <p:spPr>
          <a:xfrm>
            <a:off x="1766570" y="1417955"/>
            <a:ext cx="8658225" cy="48672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5"/>
          <p:cNvPicPr>
            <a:picLocks noChangeAspect="1"/>
          </p:cNvPicPr>
          <p:nvPr>
            <p:ph idx="1"/>
          </p:nvPr>
        </p:nvPicPr>
        <p:blipFill>
          <a:blip r:embed="rId1"/>
          <a:srcRect l="18695" t="23723" r="36318" b="9596"/>
          <a:stretch>
            <a:fillRect/>
          </a:stretch>
        </p:blipFill>
        <p:spPr>
          <a:xfrm>
            <a:off x="2070735" y="333375"/>
            <a:ext cx="8049895" cy="6155690"/>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PERMANENT DENTITION</a:t>
            </a:r>
            <a:endParaRPr lang="en-IN" altLang="en-US"/>
          </a:p>
        </p:txBody>
      </p:sp>
      <p:sp>
        <p:nvSpPr>
          <p:cNvPr id="3" name="Content Placeholder 2"/>
          <p:cNvSpPr>
            <a:spLocks noGrp="1"/>
          </p:cNvSpPr>
          <p:nvPr>
            <p:ph idx="1"/>
          </p:nvPr>
        </p:nvSpPr>
        <p:spPr/>
        <p:txBody>
          <a:bodyPr/>
          <a:p>
            <a:pPr>
              <a:lnSpc>
                <a:spcPct val="110000"/>
              </a:lnSpc>
            </a:pPr>
            <a:r>
              <a:rPr lang="en-US">
                <a:latin typeface="Times New Roman" panose="02020603050405020304" charset="0"/>
                <a:cs typeface="Times New Roman" panose="02020603050405020304" charset="0"/>
              </a:rPr>
              <a:t>Permanent dentition forms within the jaws soon after birth, except for the cusps of the first permanent molars, which form before birth.</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Permanent incisors develop lingual or palatal to the deciduous incisors and move labially as they erupt.</a:t>
            </a:r>
            <a:endParaRPr lang="en-US">
              <a:latin typeface="Times New Roman" panose="02020603050405020304" charset="0"/>
              <a:cs typeface="Times New Roman" panose="02020603050405020304" charset="0"/>
            </a:endParaRPr>
          </a:p>
          <a:p>
            <a:pPr>
              <a:lnSpc>
                <a:spcPct val="110000"/>
              </a:lnSpc>
            </a:pPr>
            <a:r>
              <a:rPr lang="en-US">
                <a:latin typeface="Times New Roman" panose="02020603050405020304" charset="0"/>
                <a:cs typeface="Times New Roman" panose="02020603050405020304" charset="0"/>
              </a:rPr>
              <a:t>Premolars develop below the diverging roots of the deciduous molars.</a:t>
            </a:r>
            <a:endParaRPr lang="en-US">
              <a:latin typeface="Times New Roman" panose="02020603050405020304" charset="0"/>
              <a:cs typeface="Times New Roman" panose="0202060305040502030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3"/>
          <p:cNvPicPr>
            <a:picLocks noChangeAspect="1"/>
          </p:cNvPicPr>
          <p:nvPr>
            <p:ph idx="1"/>
          </p:nvPr>
        </p:nvPicPr>
        <p:blipFill>
          <a:blip r:embed="rId1"/>
          <a:srcRect l="17567" t="21395" r="36318" b="7267"/>
          <a:stretch>
            <a:fillRect/>
          </a:stretch>
        </p:blipFill>
        <p:spPr>
          <a:xfrm>
            <a:off x="1814830" y="273050"/>
            <a:ext cx="8305800" cy="64262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BUD STAGE</a:t>
            </a:r>
            <a:endParaRPr lang="en-IN" altLang="en-US"/>
          </a:p>
        </p:txBody>
      </p:sp>
      <p:sp>
        <p:nvSpPr>
          <p:cNvPr id="3" name="Content Placeholder 2"/>
          <p:cNvSpPr>
            <a:spLocks noGrp="1"/>
          </p:cNvSpPr>
          <p:nvPr>
            <p:ph sz="half" idx="1"/>
          </p:nvPr>
        </p:nvSpPr>
        <p:spPr>
          <a:xfrm>
            <a:off x="307975" y="1417955"/>
            <a:ext cx="11590655" cy="4933950"/>
          </a:xfrm>
        </p:spPr>
        <p:txBody>
          <a:bodyPr/>
          <a:p>
            <a:r>
              <a:rPr lang="en-US" sz="2400">
                <a:latin typeface="Times New Roman" panose="02020603050405020304" charset="0"/>
                <a:cs typeface="Times New Roman" panose="02020603050405020304" charset="0"/>
              </a:rPr>
              <a:t>This is the initial stage of tooth formation where the enamel organ resembles a small bud.</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The enamel organ consists of peripherally located low columnar cells and centrally located polygonal cells.</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The area of condensation immediately below the enamel organ is the dental papilla.</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The dental papilla and the dental sac are not well defined during the bud stage. </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The cells of the dental papilla form the dentin and the pulp while the dental sac forms cementum and periodontal ligament.</a:t>
            </a:r>
            <a:endParaRPr lang="en-US" sz="2400">
              <a:latin typeface="Times New Roman" panose="02020603050405020304" charset="0"/>
              <a:cs typeface="Times New Roman" panose="02020603050405020304" charset="0"/>
            </a:endParaRPr>
          </a:p>
        </p:txBody>
      </p:sp>
      <p:pic>
        <p:nvPicPr>
          <p:cNvPr id="4" name="Content Placeholder 3"/>
          <p:cNvPicPr>
            <a:picLocks noChangeAspect="1"/>
          </p:cNvPicPr>
          <p:nvPr>
            <p:ph sz="half" idx="2"/>
          </p:nvPr>
        </p:nvPicPr>
        <p:blipFill>
          <a:blip r:embed="rId1"/>
          <a:srcRect l="53009" t="58726" r="27491" b="8263"/>
          <a:stretch>
            <a:fillRect/>
          </a:stretch>
        </p:blipFill>
        <p:spPr>
          <a:xfrm>
            <a:off x="6576060" y="3950335"/>
            <a:ext cx="5006340" cy="2814320"/>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ERUPTION OF PERMANENT TEETH</a:t>
            </a:r>
            <a:endParaRPr lang="en-IN" altLang="en-US"/>
          </a:p>
        </p:txBody>
      </p:sp>
      <p:sp>
        <p:nvSpPr>
          <p:cNvPr id="3" name="Content Placeholder 2"/>
          <p:cNvSpPr>
            <a:spLocks noGrp="1"/>
          </p:cNvSpPr>
          <p:nvPr>
            <p:ph idx="1"/>
          </p:nvPr>
        </p:nvSpPr>
        <p:spPr/>
        <p:txBody>
          <a:bodyPr/>
          <a:p>
            <a:pPr>
              <a:buFont typeface="Wingdings" panose="05000000000000000000" charset="0"/>
              <a:buChar char="o"/>
            </a:pPr>
            <a:r>
              <a:rPr lang="en-IN" altLang="en-US" sz="2800">
                <a:latin typeface="Times New Roman" panose="02020603050405020304" charset="0"/>
                <a:cs typeface="Times New Roman" panose="02020603050405020304" charset="0"/>
              </a:rPr>
              <a:t> PRE-EMERGENT ERUPTION</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During the period when the crown of a tooth is being formed, there is a very slow labial or buccal drift of the tooth follicle within the bone.</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The amount of change in the position of the tooth follicle is extremely small, observable only with vital staining experiments.</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Eruptive movement begins soon after the root begins to form. This supports the idea that metabolic activity within the periodontal ligament is necessary for eruption.</a:t>
            </a:r>
            <a:endParaRPr lang="en-IN" altLang="en-US" sz="2800">
              <a:latin typeface="Times New Roman" panose="02020603050405020304" charset="0"/>
              <a:cs typeface="Times New Roman" panose="02020603050405020304" charset="0"/>
            </a:endParaRPr>
          </a:p>
          <a:p>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63855"/>
            <a:ext cx="10972800" cy="5762625"/>
          </a:xfrm>
        </p:spPr>
        <p:txBody>
          <a:bodyPr/>
          <a:p>
            <a:r>
              <a:rPr lang="en-IN" altLang="en-US" sz="2800">
                <a:latin typeface="Times New Roman" panose="02020603050405020304" charset="0"/>
                <a:cs typeface="Times New Roman" panose="02020603050405020304" charset="0"/>
                <a:sym typeface="+mn-ea"/>
              </a:rPr>
              <a:t>Two processes are necessary for pre-emergent eruption. First, there must be resorption of bone and primary tooth roots overlying the crown of the erupting tooth; second, a propulsive mechanism then must move the tooth in the direction where the path has been cleared.</a:t>
            </a:r>
            <a:endParaRPr lang="en-IN" altLang="en-US" sz="2800">
              <a:latin typeface="Times New Roman" panose="02020603050405020304" charset="0"/>
              <a:cs typeface="Times New Roman" panose="02020603050405020304" charset="0"/>
              <a:sym typeface="+mn-ea"/>
            </a:endParaRPr>
          </a:p>
          <a:p>
            <a:r>
              <a:rPr lang="en-IN" altLang="en-US" sz="2800">
                <a:latin typeface="Times New Roman" panose="02020603050405020304" charset="0"/>
                <a:cs typeface="Times New Roman" panose="02020603050405020304" charset="0"/>
                <a:sym typeface="+mn-ea"/>
              </a:rPr>
              <a:t>Resorption is the rate limiting factor in the preemergent eruption.</a:t>
            </a:r>
            <a:endParaRPr lang="en-IN" altLang="en-US" sz="2800">
              <a:latin typeface="Times New Roman" panose="02020603050405020304" charset="0"/>
              <a:cs typeface="Times New Roman" panose="02020603050405020304" charset="0"/>
              <a:sym typeface="+mn-ea"/>
            </a:endParaRPr>
          </a:p>
          <a:p>
            <a:r>
              <a:rPr lang="en-IN" altLang="en-US" sz="2800">
                <a:latin typeface="Times New Roman" panose="02020603050405020304" charset="0"/>
                <a:cs typeface="Times New Roman" panose="02020603050405020304" charset="0"/>
                <a:sym typeface="+mn-ea"/>
              </a:rPr>
              <a:t>Normally the overlying bone and the primary teeth resorb and the eruption mechanism then moves the tooth into the space created by the resorption</a:t>
            </a:r>
            <a:endParaRPr lang="en-IN" altLang="en-US" sz="2800">
              <a:latin typeface="Times New Roman" panose="02020603050405020304" charset="0"/>
              <a:cs typeface="Times New Roman" panose="02020603050405020304" charset="0"/>
              <a:sym typeface="+mn-ea"/>
            </a:endParaRPr>
          </a:p>
          <a:p>
            <a:r>
              <a:rPr lang="en-IN" altLang="en-US" sz="2800">
                <a:latin typeface="Times New Roman" panose="02020603050405020304" charset="0"/>
                <a:cs typeface="Times New Roman" panose="02020603050405020304" charset="0"/>
              </a:rPr>
              <a:t>The signal for resorption is somehow is activated by the beginning of root formation, but a tooth that is till embedded in bone can continue to erupt after root formation is completed, so active formation of the root is not necessary for continued clearance of an eruption path or movement of a tooth along it.</a:t>
            </a:r>
            <a:endParaRPr lang="en-IN" altLang="en-US" sz="2800">
              <a:latin typeface="Times New Roman" panose="02020603050405020304" charset="0"/>
              <a:cs typeface="Times New Roman" panose="02020603050405020304" charset="0"/>
            </a:endParaRPr>
          </a:p>
          <a:p>
            <a:endParaRPr lang="en-IN" altLang="en-US" sz="2800">
              <a:latin typeface="Times New Roman" panose="02020603050405020304" charset="0"/>
              <a:cs typeface="Times New Roman" panose="02020603050405020304" charset="0"/>
            </a:endParaRPr>
          </a:p>
          <a:p>
            <a:endParaRPr lang="en-US" sz="2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422910"/>
            <a:ext cx="10972800" cy="5703570"/>
          </a:xfrm>
        </p:spPr>
        <p:txBody>
          <a:bodyPr/>
          <a:p>
            <a:r>
              <a:rPr lang="en-IN" altLang="en-US" sz="2800">
                <a:latin typeface="Times New Roman" panose="02020603050405020304" charset="0"/>
                <a:cs typeface="Times New Roman" panose="02020603050405020304" charset="0"/>
              </a:rPr>
              <a:t>Normally the rate of eruption is such that the apical area remains at the same place while the crown moves occlusally, but if eruption is mechanically blocked, the proliferating apical area will move in the opposite direction, inducing resorption where it usually does not occur . This often causes a distortion of root form, which is called dilaceration .</a:t>
            </a:r>
            <a:endParaRPr lang="en-IN" altLang="en-US" sz="2800">
              <a:latin typeface="Times New Roman" panose="02020603050405020304" charset="0"/>
              <a:cs typeface="Times New Roman" panose="02020603050405020304" charset="0"/>
            </a:endParaRPr>
          </a:p>
          <a:p>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sym typeface="+mn-ea"/>
              </a:rPr>
              <a:t>POST EMERGENT ERUPTION</a:t>
            </a:r>
            <a:endParaRPr lang="en-IN" alt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Once a tooth has emerged into the mouth, it erupts rapidly until it approaches the occlusal level and is subjected to the forces of mastication.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At that point, its eruption slows and then as it reaches the occlusal level of other teeth and is in complete function. </a:t>
            </a:r>
            <a:endParaRPr lang="en-US" sz="2800">
              <a:latin typeface="Times New Roman" panose="02020603050405020304" charset="0"/>
              <a:cs typeface="Times New Roman" panose="02020603050405020304" charset="0"/>
            </a:endParaRPr>
          </a:p>
          <a:p>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77825"/>
            <a:ext cx="10972800" cy="5748655"/>
          </a:xfrm>
        </p:spPr>
        <p:txBody>
          <a:bodyPr/>
          <a:p>
            <a:r>
              <a:rPr lang="en-IN" altLang="en-US" sz="2800">
                <a:latin typeface="Times New Roman" panose="02020603050405020304" charset="0"/>
                <a:cs typeface="Times New Roman" panose="02020603050405020304" charset="0"/>
                <a:sym typeface="+mn-ea"/>
              </a:rPr>
              <a:t>It has been observed </a:t>
            </a:r>
            <a:r>
              <a:rPr lang="en-US" sz="2800">
                <a:latin typeface="Times New Roman" panose="02020603050405020304" charset="0"/>
                <a:cs typeface="Times New Roman" panose="02020603050405020304" charset="0"/>
                <a:sym typeface="+mn-ea"/>
              </a:rPr>
              <a:t>that eruption occurs only during a critical period between 8 PM and midnight or 1 AM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 During the early morning hours and the day, the tooth stops erupting and often intrudes slightly. The day–night differences in eruption seem to reflect an underlying circadian rhythm, probably related to the very similar cycle of growth hormone release.</a:t>
            </a:r>
            <a:r>
              <a:rPr lang="en-IN" altLang="en-US" sz="2800">
                <a:latin typeface="Times New Roman" panose="02020603050405020304" charset="0"/>
                <a:cs typeface="Times New Roman" panose="02020603050405020304" charset="0"/>
              </a:rPr>
              <a:t> </a:t>
            </a:r>
            <a:endParaRPr lang="en-IN" alt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The stage of relatively rapid eruption from the time a tooth first penetrates the gingiva until it reaches the occlusal level is called the postemergent spurt, in contrast to the following phase of very slow eruption, termed the juvenile occlusal equilibrium</a:t>
            </a:r>
            <a:r>
              <a:rPr lang="en-IN" altLang="en-US" sz="2800">
                <a:latin typeface="Times New Roman" panose="02020603050405020304" charset="0"/>
                <a:cs typeface="Times New Roman" panose="02020603050405020304" charset="0"/>
              </a:rPr>
              <a:t>.</a:t>
            </a:r>
            <a:endParaRPr lang="en-IN" alt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In humans, the eruption of premolars that are moving from gingival emergence toward occlusion has been shown to be affected by changing blood flow in the apical area. </a:t>
            </a:r>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48615"/>
            <a:ext cx="10972800" cy="5777865"/>
          </a:xfrm>
        </p:spPr>
        <p:txBody>
          <a:bodyPr/>
          <a:p>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This suggests that blood flow is at least a contributing factor in the eruption mechanism up to that point</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After a tooth is in the mouth, the forces opposing eruption are those from chewing, and perhaps in addition soft tissue pressures from lips, cheeks, or tongue contacting the teeth.</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When the pubertal growth spurt ends, a final phase in tooth eruption called the adult occlusal equilibrium is achieved.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During adult life, teeth continue to erupt at an extremely slow rate.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sym typeface="+mn-ea"/>
              </a:rPr>
              <a:t>If its antagonist is lost at any age, a tooth can again erupt more rapidly, demonstrating that the eruption mechanism remains active and capable of producing significant tooth movement even late in life</a:t>
            </a:r>
            <a:r>
              <a:rPr lang="en-IN" altLang="en-US" sz="2800">
                <a:latin typeface="Times New Roman" panose="02020603050405020304" charset="0"/>
                <a:cs typeface="Times New Roman" panose="02020603050405020304" charset="0"/>
                <a:sym typeface="+mn-ea"/>
              </a:rPr>
              <a:t>.</a:t>
            </a:r>
            <a:endParaRPr lang="en-IN" altLang="en-US" sz="2800">
              <a:latin typeface="Times New Roman" panose="02020603050405020304" charset="0"/>
              <a:cs typeface="Times New Roman" panose="02020603050405020304" charset="0"/>
            </a:endParaRPr>
          </a:p>
          <a:p>
            <a:endParaRPr lang="en-US" sz="2800">
              <a:latin typeface="Times New Roman" panose="02020603050405020304" charset="0"/>
              <a:cs typeface="Times New Roman" panose="0202060305040502030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ERUPTION SEQUENCE</a:t>
            </a:r>
            <a:endParaRPr lang="en-IN" altLang="en-US"/>
          </a:p>
        </p:txBody>
      </p:sp>
      <p:sp>
        <p:nvSpPr>
          <p:cNvPr id="3" name="Content Placeholder 2"/>
          <p:cNvSpPr>
            <a:spLocks noGrp="1"/>
          </p:cNvSpPr>
          <p:nvPr>
            <p:ph idx="1"/>
          </p:nvPr>
        </p:nvSpPr>
        <p:spPr/>
        <p:txBody>
          <a:bodyPr/>
          <a:p>
            <a:r>
              <a:rPr lang="en-US">
                <a:latin typeface="Times New Roman" panose="02020603050405020304" charset="0"/>
                <a:cs typeface="Times New Roman" panose="02020603050405020304" charset="0"/>
              </a:rPr>
              <a:t>The frequently seen sequences in the maxillary arch (permanent):</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6-1-2-4-3-5-7 or</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6-1-2-3-4-5-7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The frequently seen sequences in the mandibular arch (permanent):</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6-1-2-3-4-5-7 or</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6-1-2-4-3-5-7</a:t>
            </a:r>
            <a:endParaRPr lang="en-US">
              <a:latin typeface="Times New Roman" panose="02020603050405020304" charset="0"/>
              <a:cs typeface="Times New Roman" panose="0202060305040502030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63855"/>
            <a:ext cx="10972800" cy="5762625"/>
          </a:xfrm>
        </p:spPr>
        <p:txBody>
          <a:bodyPr/>
          <a:p>
            <a:pPr>
              <a:buFont typeface="Wingdings" panose="05000000000000000000" charset="0"/>
              <a:buChar char="q"/>
            </a:pPr>
            <a:r>
              <a:rPr lang="en-IN" altLang="en-US" sz="2800">
                <a:latin typeface="Times New Roman" panose="02020603050405020304" charset="0"/>
                <a:cs typeface="Times New Roman" panose="02020603050405020304" charset="0"/>
              </a:rPr>
              <a:t> DENTAL AGE 6:</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The most common sequence of eruption is the mandibular central incisor, closely followed by the permanent mandibular first molar and the permanent maxillary first molar.</a:t>
            </a:r>
            <a:endParaRPr lang="en-IN" altLang="en-US" sz="2800">
              <a:latin typeface="Times New Roman" panose="02020603050405020304" charset="0"/>
              <a:cs typeface="Times New Roman" panose="02020603050405020304" charset="0"/>
            </a:endParaRPr>
          </a:p>
          <a:p>
            <a:pPr marL="0" indent="0">
              <a:buNone/>
            </a:pPr>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rPr>
              <a:t> DENTAL AGE 7:</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 The maxillary central incisors and the mandibular lateral incisors erupt.</a:t>
            </a:r>
            <a:endParaRPr lang="en-IN" altLang="en-US" sz="2800">
              <a:latin typeface="Times New Roman" panose="02020603050405020304" charset="0"/>
              <a:cs typeface="Times New Roman" panose="02020603050405020304" charset="0"/>
            </a:endParaRPr>
          </a:p>
          <a:p>
            <a:pPr marL="0" indent="0">
              <a:buNone/>
            </a:pPr>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rPr>
              <a:t> DENTAL AGE 8:</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Eruption of the maxillary lateral incisors. </a:t>
            </a:r>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171450"/>
            <a:ext cx="10972800" cy="5955030"/>
          </a:xfrm>
        </p:spPr>
        <p:txBody>
          <a:bodyPr/>
          <a:p>
            <a:r>
              <a:rPr lang="en-IN" altLang="en-US" sz="2800">
                <a:latin typeface="Times New Roman" panose="02020603050405020304" charset="0"/>
                <a:cs typeface="Times New Roman" panose="02020603050405020304" charset="0"/>
              </a:rPr>
              <a:t>D</a:t>
            </a:r>
            <a:r>
              <a:rPr lang="en-US" sz="2800">
                <a:latin typeface="Times New Roman" panose="02020603050405020304" charset="0"/>
                <a:cs typeface="Times New Roman" panose="02020603050405020304" charset="0"/>
              </a:rPr>
              <a:t>ental ages 9 and 10 must be distinguished by the extent of resorption of the primary canines and premolars and the extent of root development of their permanent successors </a:t>
            </a:r>
            <a:endParaRPr lang="en-US" sz="2800">
              <a:latin typeface="Times New Roman" panose="02020603050405020304" charset="0"/>
              <a:cs typeface="Times New Roman" panose="02020603050405020304" charset="0"/>
            </a:endParaRPr>
          </a:p>
          <a:p>
            <a:pPr marL="0" indent="0">
              <a:buFont typeface="Wingdings" panose="05000000000000000000" charset="0"/>
              <a:buNone/>
            </a:pPr>
            <a:r>
              <a:rPr lang="en-IN" altLang="en-US" sz="2800">
                <a:latin typeface="Times New Roman" panose="02020603050405020304" charset="0"/>
                <a:cs typeface="Times New Roman" panose="02020603050405020304" charset="0"/>
              </a:rPr>
              <a:t> </a:t>
            </a:r>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rPr>
              <a:t>DENTAL AGE 9:</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T</a:t>
            </a:r>
            <a:r>
              <a:rPr lang="en-US" sz="2800">
                <a:latin typeface="Times New Roman" panose="02020603050405020304" charset="0"/>
                <a:cs typeface="Times New Roman" panose="02020603050405020304" charset="0"/>
              </a:rPr>
              <a:t>he primary canines, first molars, and second molars are present in the mouth.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Approximately one-third of the root of each mandibular canine and mandibular first premolar is completed.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Root development is just beginning</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In the maxillary arch, root development has begun on the first premolar but is just beginning.</a:t>
            </a:r>
            <a:endParaRPr lang="en-US" sz="2800">
              <a:latin typeface="Times New Roman" panose="02020603050405020304" charset="0"/>
              <a:cs typeface="Times New Roman" panose="0202060305040502030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263525"/>
            <a:ext cx="10972800" cy="5862955"/>
          </a:xfrm>
        </p:spPr>
        <p:txBody>
          <a:bodyPr/>
          <a:p>
            <a:pPr>
              <a:buFont typeface="Wingdings" panose="05000000000000000000" charset="0"/>
              <a:buChar char="q"/>
            </a:pPr>
            <a:r>
              <a:rPr lang="en-IN" altLang="en-US" sz="2700">
                <a:latin typeface="Times New Roman" panose="02020603050405020304" charset="0"/>
                <a:cs typeface="Times New Roman" panose="02020603050405020304" charset="0"/>
              </a:rPr>
              <a:t> DENTAL AGE 10:</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 A greater amount of both root resorption of the primary canines and molars, and root development of their permanent successors. </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Approximately one-half of the root of each mandibular canine and mandibular first premolar has been completed; nearly half the root of the upper first premolar is complete; and there is significant root development of the mandibular second premolar, maxillary canine, and maxillary second premolar.</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A tooth usually emerges when about three-fourths of its root has been completed. </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Thus a signal that a tooth should be appearing in the mouth is root development approaching this level. </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It takes 2 to 3 years for roots to be completed after a tooth has erupted into occlusion</a:t>
            </a:r>
            <a:endParaRPr lang="en-IN" altLang="en-US" sz="2700">
              <a:latin typeface="Times New Roman" panose="02020603050405020304" charset="0"/>
              <a:cs typeface="Times New Roman" panose="0202060305040502030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316230"/>
            <a:ext cx="10972800" cy="5810250"/>
          </a:xfrm>
        </p:spPr>
        <p:txBody>
          <a:bodyPr/>
          <a:p>
            <a:r>
              <a:rPr lang="en-US" sz="2700">
                <a:latin typeface="Times New Roman" panose="02020603050405020304" charset="0"/>
                <a:cs typeface="Times New Roman" panose="02020603050405020304" charset="0"/>
              </a:rPr>
              <a:t> </a:t>
            </a:r>
            <a:r>
              <a:rPr lang="en-IN" altLang="en-US" sz="2700">
                <a:latin typeface="Times New Roman" panose="02020603050405020304" charset="0"/>
                <a:cs typeface="Times New Roman" panose="02020603050405020304" charset="0"/>
              </a:rPr>
              <a:t>I</a:t>
            </a:r>
            <a:r>
              <a:rPr lang="en-US" sz="2700">
                <a:latin typeface="Times New Roman" panose="02020603050405020304" charset="0"/>
                <a:cs typeface="Times New Roman" panose="02020603050405020304" charset="0"/>
              </a:rPr>
              <a:t>ndicator of dental age 10, therefore, would be completion of the roots of the mandibular incisor teeth and near-completion of the roots of the maxillary laterals.</a:t>
            </a:r>
            <a:endParaRPr lang="en-US" sz="2700">
              <a:latin typeface="Times New Roman" panose="02020603050405020304" charset="0"/>
              <a:cs typeface="Times New Roman" panose="02020603050405020304" charset="0"/>
            </a:endParaRPr>
          </a:p>
          <a:p>
            <a:endParaRPr lang="en-IN" altLang="en-US" sz="2700">
              <a:latin typeface="Times New Roman" panose="02020603050405020304" charset="0"/>
              <a:cs typeface="Times New Roman" panose="02020603050405020304" charset="0"/>
            </a:endParaRPr>
          </a:p>
          <a:p>
            <a:pPr>
              <a:buFont typeface="Wingdings" panose="05000000000000000000" charset="0"/>
              <a:buChar char="q"/>
            </a:pPr>
            <a:r>
              <a:rPr lang="en-IN" altLang="en-US" sz="2700">
                <a:latin typeface="Times New Roman" panose="02020603050405020304" charset="0"/>
                <a:cs typeface="Times New Roman" panose="02020603050405020304" charset="0"/>
              </a:rPr>
              <a:t> DENTAL AGE 11:</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It is characterized by the eruption of another group of teeth: the mandibular canines, mandibular first premolars, and maxillary first premolars, which erupt more or less simultaneously.</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 In the mandibular arch, the canine most often appears just ahead of the first premolar.</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In the maxillary arch, on the other hand, the first premolar usually erupts well ahead of the canine. </a:t>
            </a:r>
            <a:endParaRPr lang="en-IN" altLang="en-US" sz="2700">
              <a:latin typeface="Times New Roman" panose="02020603050405020304" charset="0"/>
              <a:cs typeface="Times New Roman" panose="02020603050405020304" charset="0"/>
            </a:endParaRPr>
          </a:p>
          <a:p>
            <a:r>
              <a:rPr lang="en-IN" altLang="en-US" sz="2700">
                <a:latin typeface="Times New Roman" panose="02020603050405020304" charset="0"/>
                <a:cs typeface="Times New Roman" panose="02020603050405020304" charset="0"/>
              </a:rPr>
              <a:t>At dental age 11, the only remaining primary teeth are the maxillary canine and second molar and the mandibular second molar.</a:t>
            </a:r>
            <a:endParaRPr lang="en-IN" altLang="en-US" sz="2700">
              <a:latin typeface="Times New Roman" panose="02020603050405020304" charset="0"/>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CAP STAGE</a:t>
            </a:r>
            <a:endParaRPr lang="en-IN" altLang="en-US"/>
          </a:p>
        </p:txBody>
      </p:sp>
      <p:sp>
        <p:nvSpPr>
          <p:cNvPr id="3" name="Content Placeholder 2"/>
          <p:cNvSpPr>
            <a:spLocks noGrp="1"/>
          </p:cNvSpPr>
          <p:nvPr>
            <p:ph idx="1"/>
          </p:nvPr>
        </p:nvSpPr>
        <p:spPr/>
        <p:txBody>
          <a:bodyPr/>
          <a:p>
            <a:r>
              <a:rPr lang="en-US" sz="2800">
                <a:latin typeface="Times New Roman" panose="02020603050405020304" charset="0"/>
                <a:cs typeface="Times New Roman" panose="02020603050405020304" charset="0"/>
              </a:rPr>
              <a:t>This is characterized by a shallow invagination on the under surface of the bud </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The outer cells of the cap covering the convexity are cuboidal and are called the outer enamel epithelium</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The cells lining the concavity of the cap become tall columnar and are referred to as the inner enamel epithelium</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The central area of the enamel organ between the outer and inner enamel epithelium, which initially consisted of polygonal cells, acquire more inter-cellular fluid and forms a cellular network called the stellate reticulum</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The stellate reticulum reveals a branched network of cells</a:t>
            </a:r>
            <a:endParaRPr lang="en-US" sz="2800">
              <a:latin typeface="Times New Roman" panose="02020603050405020304" charset="0"/>
              <a:cs typeface="Times New Roman" panose="0202060305040502030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276225"/>
            <a:ext cx="10972800" cy="5850255"/>
          </a:xfrm>
        </p:spPr>
        <p:txBody>
          <a:bodyPr/>
          <a:p>
            <a:pPr>
              <a:buFont typeface="Wingdings" panose="05000000000000000000" charset="0"/>
              <a:buChar char="q"/>
            </a:pPr>
            <a:r>
              <a:rPr lang="en-IN" altLang="en-US" sz="2800">
                <a:latin typeface="Times New Roman" panose="02020603050405020304" charset="0"/>
                <a:cs typeface="Times New Roman" panose="02020603050405020304" charset="0"/>
              </a:rPr>
              <a:t> DENTAL AGE 12:</a:t>
            </a:r>
            <a:endParaRPr lang="en-IN" altLang="en-US" sz="2800">
              <a:latin typeface="Times New Roman" panose="02020603050405020304" charset="0"/>
              <a:cs typeface="Times New Roman" panose="02020603050405020304" charset="0"/>
            </a:endParaRPr>
          </a:p>
          <a:p>
            <a:r>
              <a:rPr lang="en-IN" altLang="en-US" sz="2800">
                <a:latin typeface="Times New Roman" panose="02020603050405020304" charset="0"/>
                <a:cs typeface="Times New Roman" panose="02020603050405020304" charset="0"/>
              </a:rPr>
              <a:t>the permanent second molars in both arches are nearing eruption.</a:t>
            </a:r>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rPr>
              <a:t> Dental ages 13, 14, and 15 are characterized by the extent of completion of the roots of permanent teeth. </a:t>
            </a:r>
            <a:endParaRPr lang="en-IN" altLang="en-US" sz="2800">
              <a:latin typeface="Times New Roman" panose="02020603050405020304" charset="0"/>
              <a:cs typeface="Times New Roman" panose="02020603050405020304" charset="0"/>
            </a:endParaRPr>
          </a:p>
          <a:p>
            <a:pPr>
              <a:buFont typeface="Wingdings" panose="05000000000000000000" charset="0"/>
              <a:buChar char="q"/>
            </a:pPr>
            <a:r>
              <a:rPr lang="en-IN" altLang="en-US" sz="2800">
                <a:latin typeface="Times New Roman" panose="02020603050405020304" charset="0"/>
                <a:cs typeface="Times New Roman" panose="02020603050405020304" charset="0"/>
              </a:rPr>
              <a:t> By dental age 15 if a third molar is going to form, it should be apparent on the radiographs, and the roots of all other permanent teeth should be complete.</a:t>
            </a:r>
            <a:endParaRPr lang="en-IN" altLang="en-US" sz="2800">
              <a:latin typeface="Times New Roman" panose="02020603050405020304" charset="0"/>
              <a:cs typeface="Times New Roman" panose="0202060305040502030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IN" altLang="en-US"/>
              <a:t>DISORDERS OF DEVELOPMENT OF DENTITION</a:t>
            </a:r>
            <a:endParaRPr lang="en-IN" altLang="en-US"/>
          </a:p>
        </p:txBody>
      </p:sp>
      <p:sp>
        <p:nvSpPr>
          <p:cNvPr id="3" name="Content Placeholder 2"/>
          <p:cNvSpPr>
            <a:spLocks noGrp="1"/>
          </p:cNvSpPr>
          <p:nvPr>
            <p:ph idx="1"/>
          </p:nvPr>
        </p:nvSpPr>
        <p:spPr/>
        <p:txBody>
          <a:bodyPr/>
          <a:p>
            <a:pPr algn="l"/>
            <a:r>
              <a:rPr sz="2800">
                <a:solidFill>
                  <a:schemeClr val="tx1"/>
                </a:solidFill>
                <a:latin typeface="Times New Roman" panose="02020603050405020304" charset="0"/>
                <a:cs typeface="Times New Roman" panose="02020603050405020304" charset="0"/>
                <a:sym typeface="+mn-ea"/>
              </a:rPr>
              <a:t>At time of eruption of Deciduous dentition –</a:t>
            </a:r>
            <a:endParaRPr sz="2800" b="0" u="none">
              <a:solidFill>
                <a:schemeClr val="tx1"/>
              </a:solidFill>
              <a:latin typeface="Times New Roman" panose="02020603050405020304" charset="0"/>
              <a:cs typeface="Times New Roman" panose="02020603050405020304" charset="0"/>
            </a:endParaRPr>
          </a:p>
          <a:p>
            <a:pPr lvl="1" algn="l" eaLnBrk="0" hangingPunct="0"/>
            <a:r>
              <a:rPr sz="2800" b="1" i="1">
                <a:solidFill>
                  <a:schemeClr val="tx1"/>
                </a:solidFill>
                <a:latin typeface="Times New Roman" panose="02020603050405020304" charset="0"/>
                <a:cs typeface="Times New Roman" panose="02020603050405020304" charset="0"/>
                <a:sym typeface="+mn-ea"/>
              </a:rPr>
              <a:t>Teething disorder -  </a:t>
            </a:r>
            <a:r>
              <a:rPr sz="2800">
                <a:solidFill>
                  <a:schemeClr val="tx1"/>
                </a:solidFill>
                <a:latin typeface="Times New Roman" panose="02020603050405020304" charset="0"/>
                <a:cs typeface="Times New Roman" panose="02020603050405020304" charset="0"/>
                <a:sym typeface="+mn-ea"/>
              </a:rPr>
              <a:t>most of infants exhibit fever, </a:t>
            </a:r>
            <a:r>
              <a:rPr sz="2800" err="1">
                <a:solidFill>
                  <a:schemeClr val="tx1"/>
                </a:solidFill>
                <a:latin typeface="Times New Roman" panose="02020603050405020304" charset="0"/>
                <a:cs typeface="Times New Roman" panose="02020603050405020304" charset="0"/>
                <a:sym typeface="+mn-ea"/>
              </a:rPr>
              <a:t>diarrohea</a:t>
            </a:r>
            <a:r>
              <a:rPr sz="2800">
                <a:solidFill>
                  <a:schemeClr val="tx1"/>
                </a:solidFill>
                <a:latin typeface="Times New Roman" panose="02020603050405020304" charset="0"/>
                <a:cs typeface="Times New Roman" panose="02020603050405020304" charset="0"/>
                <a:sym typeface="+mn-ea"/>
              </a:rPr>
              <a:t>, vomiting  , irritability etc before tooth eruption.</a:t>
            </a:r>
            <a:endParaRPr sz="2800" b="0" u="none">
              <a:solidFill>
                <a:schemeClr val="tx1"/>
              </a:solidFill>
              <a:latin typeface="Times New Roman" panose="02020603050405020304" charset="0"/>
              <a:cs typeface="Times New Roman" panose="02020603050405020304" charset="0"/>
            </a:endParaRPr>
          </a:p>
          <a:p>
            <a:pPr algn="l"/>
            <a:r>
              <a:rPr sz="2800">
                <a:solidFill>
                  <a:schemeClr val="tx1"/>
                </a:solidFill>
                <a:latin typeface="Times New Roman" panose="02020603050405020304" charset="0"/>
                <a:cs typeface="Times New Roman" panose="02020603050405020304" charset="0"/>
                <a:sym typeface="+mn-ea"/>
              </a:rPr>
              <a:t>    </a:t>
            </a:r>
            <a:r>
              <a:rPr sz="2800" err="1">
                <a:solidFill>
                  <a:schemeClr val="tx1"/>
                </a:solidFill>
                <a:latin typeface="Times New Roman" panose="02020603050405020304" charset="0"/>
                <a:cs typeface="Times New Roman" panose="02020603050405020304" charset="0"/>
                <a:sym typeface="+mn-ea"/>
              </a:rPr>
              <a:t>Anomolies</a:t>
            </a:r>
            <a:endParaRPr sz="280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Its rare for primary teeth to be congenitally missing.</a:t>
            </a:r>
            <a:endParaRPr sz="2800" b="0" u="none">
              <a:solidFill>
                <a:schemeClr val="tx1"/>
              </a:solidFill>
              <a:latin typeface="Times New Roman" panose="02020603050405020304" charset="0"/>
              <a:cs typeface="Times New Roman" panose="02020603050405020304" charset="0"/>
            </a:endParaRPr>
          </a:p>
          <a:p>
            <a:pPr algn="l"/>
            <a:r>
              <a:rPr sz="2800">
                <a:solidFill>
                  <a:schemeClr val="tx1"/>
                </a:solidFill>
                <a:latin typeface="Times New Roman" panose="02020603050405020304" charset="0"/>
                <a:cs typeface="Times New Roman" panose="02020603050405020304" charset="0"/>
                <a:sym typeface="+mn-ea"/>
              </a:rPr>
              <a:t>    Primary tooth </a:t>
            </a:r>
            <a:r>
              <a:rPr sz="2800" err="1">
                <a:solidFill>
                  <a:schemeClr val="tx1"/>
                </a:solidFill>
                <a:latin typeface="Times New Roman" panose="02020603050405020304" charset="0"/>
                <a:cs typeface="Times New Roman" panose="02020603050405020304" charset="0"/>
                <a:sym typeface="+mn-ea"/>
              </a:rPr>
              <a:t>resorption</a:t>
            </a:r>
            <a:endParaRPr sz="280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Hastened by inflammation and occlusal trauma</a:t>
            </a:r>
            <a:endParaRPr sz="2800" b="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Delayed by splinting and absence of successor</a:t>
            </a:r>
            <a:endParaRPr lang="en-GB" altLang="x-none" sz="2800" b="0" u="none">
              <a:solidFill>
                <a:schemeClr val="tx1"/>
              </a:solidFill>
              <a:latin typeface="Times New Roman" panose="02020603050405020304" charset="0"/>
              <a:cs typeface="Times New Roman" panose="02020603050405020304" charset="0"/>
            </a:endParaRPr>
          </a:p>
          <a:p>
            <a:endParaRPr lang="en-GB" altLang="x-none" sz="2800" b="0" u="none">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593725"/>
            <a:ext cx="10972800" cy="4525963"/>
          </a:xfrm>
        </p:spPr>
        <p:txBody>
          <a:bodyPr/>
          <a:p>
            <a:pPr algn="l"/>
            <a:r>
              <a:rPr sz="2800">
                <a:solidFill>
                  <a:schemeClr val="tx1"/>
                </a:solidFill>
                <a:latin typeface="Times New Roman" panose="02020603050405020304" charset="0"/>
                <a:cs typeface="Times New Roman" panose="02020603050405020304" charset="0"/>
                <a:sym typeface="+mn-ea"/>
              </a:rPr>
              <a:t>Ankylosis of primary teeth</a:t>
            </a:r>
            <a:endParaRPr sz="280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In Primary molars, </a:t>
            </a:r>
            <a:r>
              <a:rPr sz="2800" err="1">
                <a:solidFill>
                  <a:schemeClr val="tx1"/>
                </a:solidFill>
                <a:latin typeface="Times New Roman" panose="02020603050405020304" charset="0"/>
                <a:cs typeface="Times New Roman" panose="02020603050405020304" charset="0"/>
                <a:sym typeface="+mn-ea"/>
              </a:rPr>
              <a:t>esp</a:t>
            </a:r>
            <a:r>
              <a:rPr sz="2800">
                <a:solidFill>
                  <a:schemeClr val="tx1"/>
                </a:solidFill>
                <a:latin typeface="Times New Roman" panose="02020603050405020304" charset="0"/>
                <a:cs typeface="Times New Roman" panose="02020603050405020304" charset="0"/>
                <a:sym typeface="+mn-ea"/>
              </a:rPr>
              <a:t> during physiologic   </a:t>
            </a:r>
            <a:r>
              <a:rPr sz="2800" err="1">
                <a:solidFill>
                  <a:schemeClr val="tx1"/>
                </a:solidFill>
                <a:latin typeface="Times New Roman" panose="02020603050405020304" charset="0"/>
                <a:cs typeface="Times New Roman" panose="02020603050405020304" charset="0"/>
                <a:sym typeface="+mn-ea"/>
              </a:rPr>
              <a:t>resorption</a:t>
            </a:r>
            <a:r>
              <a:rPr sz="2800">
                <a:solidFill>
                  <a:schemeClr val="tx1"/>
                </a:solidFill>
                <a:latin typeface="Times New Roman" panose="02020603050405020304" charset="0"/>
                <a:cs typeface="Times New Roman" panose="02020603050405020304" charset="0"/>
                <a:sym typeface="+mn-ea"/>
              </a:rPr>
              <a:t> </a:t>
            </a:r>
            <a:endParaRPr sz="2800" b="0" u="none">
              <a:solidFill>
                <a:schemeClr val="tx1"/>
              </a:solidFill>
              <a:latin typeface="Times New Roman" panose="02020603050405020304" charset="0"/>
              <a:cs typeface="Times New Roman" panose="02020603050405020304" charset="0"/>
            </a:endParaRPr>
          </a:p>
          <a:p>
            <a:pPr algn="l"/>
            <a:r>
              <a:rPr sz="2800">
                <a:solidFill>
                  <a:schemeClr val="tx1"/>
                </a:solidFill>
                <a:latin typeface="Times New Roman" panose="02020603050405020304" charset="0"/>
                <a:cs typeface="Times New Roman" panose="02020603050405020304" charset="0"/>
                <a:sym typeface="+mn-ea"/>
              </a:rPr>
              <a:t>Disorders of primary Occlusion –</a:t>
            </a:r>
            <a:endParaRPr sz="280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Its less compared to permanent occlusion.</a:t>
            </a:r>
            <a:endParaRPr sz="2800" b="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Thumb sucking and other oral habits</a:t>
            </a:r>
            <a:endParaRPr sz="2800" b="0" u="none">
              <a:solidFill>
                <a:schemeClr val="tx1"/>
              </a:solidFill>
              <a:latin typeface="Times New Roman" panose="02020603050405020304" charset="0"/>
              <a:cs typeface="Times New Roman" panose="02020603050405020304" charset="0"/>
            </a:endParaRPr>
          </a:p>
          <a:p>
            <a:pPr lvl="2" algn="l" eaLnBrk="0" hangingPunct="0"/>
            <a:r>
              <a:rPr sz="2800">
                <a:solidFill>
                  <a:schemeClr val="tx1"/>
                </a:solidFill>
                <a:latin typeface="Times New Roman" panose="02020603050405020304" charset="0"/>
                <a:cs typeface="Times New Roman" panose="02020603050405020304" charset="0"/>
                <a:sym typeface="+mn-ea"/>
              </a:rPr>
              <a:t>Posterior </a:t>
            </a:r>
            <a:r>
              <a:rPr sz="2800" err="1">
                <a:solidFill>
                  <a:schemeClr val="tx1"/>
                </a:solidFill>
                <a:latin typeface="Times New Roman" panose="02020603050405020304" charset="0"/>
                <a:cs typeface="Times New Roman" panose="02020603050405020304" charset="0"/>
                <a:sym typeface="+mn-ea"/>
              </a:rPr>
              <a:t>crossbite</a:t>
            </a:r>
            <a:endParaRPr sz="2800" b="0" u="none">
              <a:solidFill>
                <a:schemeClr val="tx1"/>
              </a:solidFill>
              <a:latin typeface="Times New Roman" panose="02020603050405020304" charset="0"/>
              <a:cs typeface="Times New Roman" panose="02020603050405020304" charset="0"/>
            </a:endParaRPr>
          </a:p>
          <a:p>
            <a:pPr lvl="2" algn="l" eaLnBrk="0" hangingPunct="0"/>
            <a:r>
              <a:rPr sz="2800">
                <a:solidFill>
                  <a:schemeClr val="tx1"/>
                </a:solidFill>
                <a:latin typeface="Times New Roman" panose="02020603050405020304" charset="0"/>
                <a:cs typeface="Times New Roman" panose="02020603050405020304" charset="0"/>
                <a:sym typeface="+mn-ea"/>
              </a:rPr>
              <a:t>Open bites</a:t>
            </a:r>
            <a:endParaRPr sz="2800" b="0" u="none">
              <a:solidFill>
                <a:schemeClr val="tx1"/>
              </a:solidFill>
              <a:latin typeface="Times New Roman" panose="02020603050405020304" charset="0"/>
              <a:cs typeface="Times New Roman" panose="02020603050405020304" charset="0"/>
            </a:endParaRPr>
          </a:p>
          <a:p>
            <a:pPr lvl="2" algn="l" eaLnBrk="0" hangingPunct="0"/>
            <a:r>
              <a:rPr sz="2800">
                <a:solidFill>
                  <a:schemeClr val="tx1"/>
                </a:solidFill>
                <a:latin typeface="Times New Roman" panose="02020603050405020304" charset="0"/>
                <a:cs typeface="Times New Roman" panose="02020603050405020304" charset="0"/>
                <a:sym typeface="+mn-ea"/>
              </a:rPr>
              <a:t>Class II malocclusion</a:t>
            </a:r>
            <a:endParaRPr sz="2800" b="0" u="none">
              <a:solidFill>
                <a:schemeClr val="tx1"/>
              </a:solidFill>
              <a:latin typeface="Times New Roman" panose="02020603050405020304" charset="0"/>
              <a:cs typeface="Times New Roman" panose="02020603050405020304" charset="0"/>
            </a:endParaRPr>
          </a:p>
          <a:p>
            <a:pPr lvl="2" algn="l" eaLnBrk="0" hangingPunct="0"/>
            <a:r>
              <a:rPr sz="2800">
                <a:solidFill>
                  <a:schemeClr val="tx1"/>
                </a:solidFill>
                <a:latin typeface="Times New Roman" panose="02020603050405020304" charset="0"/>
                <a:cs typeface="Times New Roman" panose="02020603050405020304" charset="0"/>
                <a:sym typeface="+mn-ea"/>
              </a:rPr>
              <a:t>Excessive </a:t>
            </a:r>
            <a:r>
              <a:rPr sz="2800" err="1">
                <a:solidFill>
                  <a:schemeClr val="tx1"/>
                </a:solidFill>
                <a:latin typeface="Times New Roman" panose="02020603050405020304" charset="0"/>
                <a:cs typeface="Times New Roman" panose="02020603050405020304" charset="0"/>
                <a:sym typeface="+mn-ea"/>
              </a:rPr>
              <a:t>overjet</a:t>
            </a:r>
            <a:endParaRPr sz="2800" b="0" u="none">
              <a:solidFill>
                <a:schemeClr val="tx1"/>
              </a:solidFill>
              <a:latin typeface="Times New Roman" panose="02020603050405020304" charset="0"/>
              <a:cs typeface="Times New Roman" panose="02020603050405020304" charset="0"/>
            </a:endParaRPr>
          </a:p>
          <a:p>
            <a:pPr lvl="1" algn="l" eaLnBrk="0" hangingPunct="0"/>
            <a:r>
              <a:rPr sz="2800" err="1">
                <a:solidFill>
                  <a:schemeClr val="tx1"/>
                </a:solidFill>
                <a:latin typeface="Times New Roman" panose="02020603050405020304" charset="0"/>
                <a:cs typeface="Times New Roman" panose="02020603050405020304" charset="0"/>
                <a:sym typeface="+mn-ea"/>
              </a:rPr>
              <a:t>Bruxism</a:t>
            </a:r>
            <a:r>
              <a:rPr sz="2800">
                <a:solidFill>
                  <a:schemeClr val="tx1"/>
                </a:solidFill>
                <a:latin typeface="Times New Roman" panose="02020603050405020304" charset="0"/>
                <a:cs typeface="Times New Roman" panose="02020603050405020304" charset="0"/>
                <a:sym typeface="+mn-ea"/>
              </a:rPr>
              <a:t> – functional malocclusion</a:t>
            </a:r>
            <a:endParaRPr sz="2800" b="0" u="none">
              <a:solidFill>
                <a:schemeClr val="tx1"/>
              </a:solidFill>
              <a:latin typeface="Times New Roman" panose="02020603050405020304" charset="0"/>
              <a:cs typeface="Times New Roman" panose="02020603050405020304" charset="0"/>
            </a:endParaRPr>
          </a:p>
          <a:p>
            <a:endParaRPr lang="en-US" sz="2800" b="0" u="none">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609600" y="434975"/>
            <a:ext cx="10972800" cy="4525963"/>
          </a:xfrm>
        </p:spPr>
        <p:txBody>
          <a:bodyPr/>
          <a:p>
            <a:pPr algn="l"/>
            <a:r>
              <a:rPr sz="2800" i="1" err="1">
                <a:solidFill>
                  <a:schemeClr val="tx1"/>
                </a:solidFill>
                <a:latin typeface="Times New Roman" panose="02020603050405020304" charset="0"/>
                <a:cs typeface="Times New Roman" panose="02020603050405020304" charset="0"/>
                <a:sym typeface="+mn-ea"/>
              </a:rPr>
              <a:t>Anomolies</a:t>
            </a:r>
            <a:r>
              <a:rPr sz="2800" i="1">
                <a:solidFill>
                  <a:schemeClr val="tx1"/>
                </a:solidFill>
                <a:latin typeface="Times New Roman" panose="02020603050405020304" charset="0"/>
                <a:cs typeface="Times New Roman" panose="02020603050405020304" charset="0"/>
                <a:sym typeface="+mn-ea"/>
              </a:rPr>
              <a:t> in Permanent dentition</a:t>
            </a:r>
            <a:endParaRPr sz="2800" i="1" u="none">
              <a:solidFill>
                <a:schemeClr val="tx1"/>
              </a:solidFill>
              <a:latin typeface="Times New Roman" panose="02020603050405020304" charset="0"/>
              <a:cs typeface="Times New Roman" panose="02020603050405020304" charset="0"/>
            </a:endParaRPr>
          </a:p>
          <a:p>
            <a:pPr algn="l"/>
            <a:endParaRPr sz="2800" i="1" u="none">
              <a:solidFill>
                <a:schemeClr val="tx1"/>
              </a:solidFill>
              <a:latin typeface="Times New Roman" panose="02020603050405020304" charset="0"/>
              <a:cs typeface="Times New Roman" panose="02020603050405020304" charset="0"/>
            </a:endParaRPr>
          </a:p>
          <a:p>
            <a:pPr lvl="1" algn="l" eaLnBrk="0" hangingPunct="0"/>
            <a:r>
              <a:rPr sz="2800" err="1">
                <a:solidFill>
                  <a:schemeClr val="tx1"/>
                </a:solidFill>
                <a:latin typeface="Times New Roman" panose="02020603050405020304" charset="0"/>
                <a:cs typeface="Times New Roman" panose="02020603050405020304" charset="0"/>
                <a:sym typeface="+mn-ea"/>
              </a:rPr>
              <a:t>Microdontia</a:t>
            </a:r>
            <a:r>
              <a:rPr sz="2800">
                <a:solidFill>
                  <a:schemeClr val="tx1"/>
                </a:solidFill>
                <a:latin typeface="Times New Roman" panose="02020603050405020304" charset="0"/>
                <a:cs typeface="Times New Roman" panose="02020603050405020304" charset="0"/>
                <a:sym typeface="+mn-ea"/>
              </a:rPr>
              <a:t>, </a:t>
            </a:r>
            <a:r>
              <a:rPr sz="2800" err="1">
                <a:solidFill>
                  <a:schemeClr val="tx1"/>
                </a:solidFill>
                <a:latin typeface="Times New Roman" panose="02020603050405020304" charset="0"/>
                <a:cs typeface="Times New Roman" panose="02020603050405020304" charset="0"/>
                <a:sym typeface="+mn-ea"/>
              </a:rPr>
              <a:t>macrodontia</a:t>
            </a:r>
            <a:endParaRPr sz="2800" b="0" u="none">
              <a:solidFill>
                <a:schemeClr val="tx1"/>
              </a:solidFill>
              <a:latin typeface="Times New Roman" panose="02020603050405020304" charset="0"/>
              <a:cs typeface="Times New Roman" panose="02020603050405020304" charset="0"/>
            </a:endParaRPr>
          </a:p>
          <a:p>
            <a:pPr lvl="1" algn="l" eaLnBrk="0" hangingPunct="0"/>
            <a:endParaRPr sz="2800" b="0" u="none">
              <a:solidFill>
                <a:schemeClr val="tx1"/>
              </a:solidFill>
              <a:latin typeface="Times New Roman" panose="02020603050405020304" charset="0"/>
              <a:cs typeface="Times New Roman" panose="02020603050405020304" charset="0"/>
            </a:endParaRPr>
          </a:p>
          <a:p>
            <a:pPr lvl="1" algn="l" eaLnBrk="0" hangingPunct="0"/>
            <a:r>
              <a:rPr sz="2800" err="1">
                <a:solidFill>
                  <a:schemeClr val="tx1"/>
                </a:solidFill>
                <a:latin typeface="Times New Roman" panose="02020603050405020304" charset="0"/>
                <a:cs typeface="Times New Roman" panose="02020603050405020304" charset="0"/>
                <a:sym typeface="+mn-ea"/>
              </a:rPr>
              <a:t>Gemination</a:t>
            </a:r>
            <a:r>
              <a:rPr sz="2800">
                <a:solidFill>
                  <a:schemeClr val="tx1"/>
                </a:solidFill>
                <a:latin typeface="Times New Roman" panose="02020603050405020304" charset="0"/>
                <a:cs typeface="Times New Roman" panose="02020603050405020304" charset="0"/>
                <a:sym typeface="+mn-ea"/>
              </a:rPr>
              <a:t> ,Fusion, </a:t>
            </a:r>
            <a:r>
              <a:rPr sz="2800" err="1">
                <a:solidFill>
                  <a:schemeClr val="tx1"/>
                </a:solidFill>
                <a:latin typeface="Times New Roman" panose="02020603050405020304" charset="0"/>
                <a:cs typeface="Times New Roman" panose="02020603050405020304" charset="0"/>
                <a:sym typeface="+mn-ea"/>
              </a:rPr>
              <a:t>Dilaceration</a:t>
            </a:r>
            <a:r>
              <a:rPr sz="2800">
                <a:solidFill>
                  <a:schemeClr val="tx1"/>
                </a:solidFill>
                <a:latin typeface="Times New Roman" panose="02020603050405020304" charset="0"/>
                <a:cs typeface="Times New Roman" panose="02020603050405020304" charset="0"/>
                <a:sym typeface="+mn-ea"/>
              </a:rPr>
              <a:t>, Talon cusp, Dens </a:t>
            </a:r>
            <a:r>
              <a:rPr sz="2800" err="1">
                <a:solidFill>
                  <a:schemeClr val="tx1"/>
                </a:solidFill>
                <a:latin typeface="Times New Roman" panose="02020603050405020304" charset="0"/>
                <a:cs typeface="Times New Roman" panose="02020603050405020304" charset="0"/>
                <a:sym typeface="+mn-ea"/>
              </a:rPr>
              <a:t>evaginatus</a:t>
            </a:r>
            <a:endParaRPr sz="2800" b="0" u="none">
              <a:solidFill>
                <a:schemeClr val="tx1"/>
              </a:solidFill>
              <a:latin typeface="Times New Roman" panose="02020603050405020304" charset="0"/>
              <a:cs typeface="Times New Roman" panose="02020603050405020304" charset="0"/>
            </a:endParaRPr>
          </a:p>
          <a:p>
            <a:pPr lvl="1" algn="l" eaLnBrk="0" hangingPunct="0"/>
            <a:endParaRPr sz="2800" b="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Supernumerary roots</a:t>
            </a:r>
            <a:endParaRPr sz="2800" b="0" u="none">
              <a:solidFill>
                <a:schemeClr val="tx1"/>
              </a:solidFill>
              <a:latin typeface="Times New Roman" panose="02020603050405020304" charset="0"/>
              <a:cs typeface="Times New Roman" panose="02020603050405020304" charset="0"/>
            </a:endParaRPr>
          </a:p>
          <a:p>
            <a:pPr lvl="1" algn="l" eaLnBrk="0" hangingPunct="0"/>
            <a:endParaRPr sz="2800" b="0" u="none">
              <a:solidFill>
                <a:schemeClr val="tx1"/>
              </a:solidFill>
              <a:latin typeface="Times New Roman" panose="02020603050405020304" charset="0"/>
              <a:cs typeface="Times New Roman" panose="02020603050405020304" charset="0"/>
            </a:endParaRPr>
          </a:p>
          <a:p>
            <a:pPr lvl="1" algn="l" eaLnBrk="0" hangingPunct="0"/>
            <a:r>
              <a:rPr sz="2800" err="1">
                <a:solidFill>
                  <a:schemeClr val="tx1"/>
                </a:solidFill>
                <a:latin typeface="Times New Roman" panose="02020603050405020304" charset="0"/>
                <a:cs typeface="Times New Roman" panose="02020603050405020304" charset="0"/>
                <a:sym typeface="+mn-ea"/>
              </a:rPr>
              <a:t>Dentinogenesis</a:t>
            </a:r>
            <a:r>
              <a:rPr sz="2800">
                <a:solidFill>
                  <a:schemeClr val="tx1"/>
                </a:solidFill>
                <a:latin typeface="Times New Roman" panose="02020603050405020304" charset="0"/>
                <a:cs typeface="Times New Roman" panose="02020603050405020304" charset="0"/>
                <a:sym typeface="+mn-ea"/>
              </a:rPr>
              <a:t> &amp; </a:t>
            </a:r>
            <a:r>
              <a:rPr sz="2800" err="1">
                <a:solidFill>
                  <a:schemeClr val="tx1"/>
                </a:solidFill>
                <a:latin typeface="Times New Roman" panose="02020603050405020304" charset="0"/>
                <a:cs typeface="Times New Roman" panose="02020603050405020304" charset="0"/>
                <a:sym typeface="+mn-ea"/>
              </a:rPr>
              <a:t>Amelogenesis</a:t>
            </a:r>
            <a:r>
              <a:rPr sz="2800">
                <a:solidFill>
                  <a:schemeClr val="tx1"/>
                </a:solidFill>
                <a:latin typeface="Times New Roman" panose="02020603050405020304" charset="0"/>
                <a:cs typeface="Times New Roman" panose="02020603050405020304" charset="0"/>
                <a:sym typeface="+mn-ea"/>
              </a:rPr>
              <a:t> </a:t>
            </a:r>
            <a:r>
              <a:rPr sz="2800" err="1">
                <a:solidFill>
                  <a:schemeClr val="tx1"/>
                </a:solidFill>
                <a:latin typeface="Times New Roman" panose="02020603050405020304" charset="0"/>
                <a:cs typeface="Times New Roman" panose="02020603050405020304" charset="0"/>
                <a:sym typeface="+mn-ea"/>
              </a:rPr>
              <a:t>imperfecta</a:t>
            </a:r>
            <a:endParaRPr sz="2800" b="0" u="none">
              <a:solidFill>
                <a:schemeClr val="tx1"/>
              </a:solidFill>
              <a:latin typeface="Times New Roman" panose="02020603050405020304" charset="0"/>
              <a:cs typeface="Times New Roman" panose="02020603050405020304" charset="0"/>
            </a:endParaRPr>
          </a:p>
          <a:p>
            <a:pPr lvl="1" algn="l" eaLnBrk="0" hangingPunct="0"/>
            <a:r>
              <a:rPr sz="2800">
                <a:solidFill>
                  <a:schemeClr val="tx1"/>
                </a:solidFill>
                <a:latin typeface="Times New Roman" panose="02020603050405020304" charset="0"/>
                <a:cs typeface="Times New Roman" panose="02020603050405020304" charset="0"/>
                <a:sym typeface="+mn-ea"/>
              </a:rPr>
              <a:t>Enamel </a:t>
            </a:r>
            <a:r>
              <a:rPr sz="2800" err="1">
                <a:solidFill>
                  <a:schemeClr val="tx1"/>
                </a:solidFill>
                <a:latin typeface="Times New Roman" panose="02020603050405020304" charset="0"/>
                <a:cs typeface="Times New Roman" panose="02020603050405020304" charset="0"/>
                <a:sym typeface="+mn-ea"/>
              </a:rPr>
              <a:t>Hypoplasia</a:t>
            </a:r>
            <a:endParaRPr sz="2800" b="0" u="none">
              <a:solidFill>
                <a:schemeClr val="tx1"/>
              </a:solidFill>
              <a:latin typeface="Times New Roman" panose="02020603050405020304" charset="0"/>
              <a:cs typeface="Times New Roman" panose="02020603050405020304" charset="0"/>
            </a:endParaRPr>
          </a:p>
          <a:p>
            <a:endParaRPr lang="en-US" sz="2800" b="0" u="none">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p:txBody>
          <a:bodyPr/>
          <a:p>
            <a:r>
              <a:rPr sz="2800">
                <a:solidFill>
                  <a:schemeClr val="tx1"/>
                </a:solidFill>
                <a:latin typeface="Times New Roman" panose="02020603050405020304" charset="0"/>
                <a:cs typeface="Times New Roman" panose="02020603050405020304" charset="0"/>
                <a:sym typeface="+mn-ea"/>
              </a:rPr>
              <a:t>Abnormalities in dental arch</a:t>
            </a:r>
            <a:endParaRPr lang="en-GB" altLang="x-none" sz="2800">
              <a:solidFill>
                <a:schemeClr val="tx1"/>
              </a:solidFill>
              <a:latin typeface="Times New Roman" panose="02020603050405020304" charset="0"/>
              <a:cs typeface="Times New Roman" panose="02020603050405020304" charset="0"/>
            </a:endParaRPr>
          </a:p>
          <a:p>
            <a:pPr marL="609600" indent="-609600"/>
            <a:r>
              <a:rPr sz="2800">
                <a:solidFill>
                  <a:schemeClr val="tx1"/>
                </a:solidFill>
                <a:latin typeface="Times New Roman" panose="02020603050405020304" charset="0"/>
                <a:cs typeface="Times New Roman" panose="02020603050405020304" charset="0"/>
                <a:sym typeface="+mn-ea"/>
              </a:rPr>
              <a:t>Arch Length Discrepancy  </a:t>
            </a:r>
            <a:endParaRPr sz="2800">
              <a:solidFill>
                <a:schemeClr val="tx1"/>
              </a:solidFill>
              <a:latin typeface="Times New Roman" panose="02020603050405020304" charset="0"/>
              <a:cs typeface="Times New Roman" panose="02020603050405020304" charset="0"/>
            </a:endParaRPr>
          </a:p>
          <a:p>
            <a:pPr marL="1104900" lvl="1" indent="-533400"/>
            <a:r>
              <a:rPr sz="2800">
                <a:solidFill>
                  <a:schemeClr val="tx1"/>
                </a:solidFill>
                <a:latin typeface="Times New Roman" panose="02020603050405020304" charset="0"/>
                <a:cs typeface="Times New Roman" panose="02020603050405020304" charset="0"/>
                <a:sym typeface="+mn-ea"/>
              </a:rPr>
              <a:t>Crowding </a:t>
            </a:r>
            <a:endParaRPr sz="2800">
              <a:solidFill>
                <a:schemeClr val="tx1"/>
              </a:solidFill>
              <a:latin typeface="Times New Roman" panose="02020603050405020304" charset="0"/>
              <a:cs typeface="Times New Roman" panose="02020603050405020304" charset="0"/>
            </a:endParaRPr>
          </a:p>
          <a:p>
            <a:pPr marL="1104900" lvl="1" indent="-533400"/>
            <a:r>
              <a:rPr sz="2800">
                <a:solidFill>
                  <a:schemeClr val="tx1"/>
                </a:solidFill>
                <a:latin typeface="Times New Roman" panose="02020603050405020304" charset="0"/>
                <a:cs typeface="Times New Roman" panose="02020603050405020304" charset="0"/>
                <a:sym typeface="+mn-ea"/>
              </a:rPr>
              <a:t> Spacing</a:t>
            </a:r>
            <a:endParaRPr sz="2800">
              <a:solidFill>
                <a:schemeClr val="tx1"/>
              </a:solidFill>
              <a:latin typeface="Times New Roman" panose="02020603050405020304" charset="0"/>
              <a:cs typeface="Times New Roman" panose="02020603050405020304" charset="0"/>
            </a:endParaRPr>
          </a:p>
          <a:p>
            <a:pPr marL="609600" indent="-609600"/>
            <a:r>
              <a:rPr sz="2800">
                <a:solidFill>
                  <a:schemeClr val="tx1"/>
                </a:solidFill>
                <a:latin typeface="Times New Roman" panose="02020603050405020304" charset="0"/>
                <a:cs typeface="Times New Roman" panose="02020603050405020304" charset="0"/>
                <a:sym typeface="+mn-ea"/>
              </a:rPr>
              <a:t>Deviation in no. of teeth-</a:t>
            </a:r>
            <a:endParaRPr sz="2800">
              <a:solidFill>
                <a:schemeClr val="tx1"/>
              </a:solidFill>
              <a:latin typeface="Times New Roman" panose="02020603050405020304" charset="0"/>
              <a:cs typeface="Times New Roman" panose="02020603050405020304" charset="0"/>
            </a:endParaRPr>
          </a:p>
          <a:p>
            <a:pPr marL="1104900" lvl="1" indent="-533400"/>
            <a:r>
              <a:rPr sz="2800">
                <a:solidFill>
                  <a:schemeClr val="tx1"/>
                </a:solidFill>
                <a:latin typeface="Times New Roman" panose="02020603050405020304" charset="0"/>
                <a:cs typeface="Times New Roman" panose="02020603050405020304" charset="0"/>
                <a:sym typeface="+mn-ea"/>
              </a:rPr>
              <a:t>Absence of teeth ( Agenesis)</a:t>
            </a:r>
            <a:endParaRPr sz="2800">
              <a:solidFill>
                <a:schemeClr val="tx1"/>
              </a:solidFill>
              <a:latin typeface="Times New Roman" panose="02020603050405020304" charset="0"/>
              <a:cs typeface="Times New Roman" panose="02020603050405020304" charset="0"/>
            </a:endParaRPr>
          </a:p>
          <a:p>
            <a:pPr marL="1104900" lvl="1" indent="-533400"/>
            <a:r>
              <a:rPr sz="2800">
                <a:solidFill>
                  <a:schemeClr val="tx1"/>
                </a:solidFill>
                <a:latin typeface="Times New Roman" panose="02020603050405020304" charset="0"/>
                <a:cs typeface="Times New Roman" panose="02020603050405020304" charset="0"/>
                <a:sym typeface="+mn-ea"/>
              </a:rPr>
              <a:t>Supernumerary teeth</a:t>
            </a:r>
            <a:endParaRPr sz="2800">
              <a:solidFill>
                <a:schemeClr val="tx1"/>
              </a:solidFill>
              <a:latin typeface="Times New Roman" panose="02020603050405020304" charset="0"/>
              <a:cs typeface="Times New Roman" panose="02020603050405020304" charset="0"/>
            </a:endParaRPr>
          </a:p>
          <a:p>
            <a:pPr marL="609600" indent="-609600">
              <a:buFont typeface="Wingdings" panose="05000000000000000000" pitchFamily="2" charset="2"/>
              <a:buChar char="n"/>
            </a:pPr>
            <a:endParaRPr lang="en-GB" altLang="x-none" sz="2800">
              <a:solidFill>
                <a:schemeClr val="tx1"/>
              </a:solidFill>
              <a:latin typeface="Times New Roman" panose="02020603050405020304" charset="0"/>
              <a:cs typeface="Times New Roman" panose="02020603050405020304" charset="0"/>
            </a:endParaRPr>
          </a:p>
          <a:p>
            <a:endParaRPr lang="en-GB" altLang="x-none" sz="280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s 3"/>
          <p:cNvSpPr/>
          <p:nvPr/>
        </p:nvSpPr>
        <p:spPr>
          <a:xfrm>
            <a:off x="3295015" y="2829560"/>
            <a:ext cx="5601335" cy="2306955"/>
          </a:xfrm>
          <a:prstGeom prst="rect">
            <a:avLst/>
          </a:prstGeom>
          <a:noFill/>
          <a:ln>
            <a:noFill/>
          </a:ln>
        </p:spPr>
        <p:txBody>
          <a:bodyPr wrap="none" rtlCol="0" anchor="t">
            <a:spAutoFit/>
          </a:bodyPr>
          <a:p>
            <a:pPr algn="ctr"/>
            <a:r>
              <a:rPr lang="en-IN" altLang="en-US" sz="7200" b="1">
                <a:ln w="22225">
                  <a:solidFill>
                    <a:schemeClr val="accent2"/>
                  </a:solidFill>
                  <a:prstDash val="solid"/>
                </a:ln>
                <a:solidFill>
                  <a:schemeClr val="accent2">
                    <a:lumMod val="40000"/>
                    <a:lumOff val="60000"/>
                  </a:schemeClr>
                </a:solidFill>
                <a:effectLst/>
              </a:rPr>
              <a:t>THANK YOU</a:t>
            </a:r>
            <a:endParaRPr lang="en-IN" altLang="en-US" sz="7200" b="1">
              <a:ln w="22225">
                <a:solidFill>
                  <a:schemeClr val="accent2"/>
                </a:solidFill>
                <a:prstDash val="solid"/>
              </a:ln>
              <a:solidFill>
                <a:schemeClr val="accent2">
                  <a:lumMod val="40000"/>
                  <a:lumOff val="60000"/>
                </a:schemeClr>
              </a:solidFill>
              <a:effectLst/>
            </a:endParaRPr>
          </a:p>
          <a:p>
            <a:pPr algn="ctr"/>
            <a:endParaRPr lang="en-IN" altLang="en-US" sz="7200" b="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3"/>
          <p:cNvPicPr>
            <a:picLocks noChangeAspect="1"/>
          </p:cNvPicPr>
          <p:nvPr>
            <p:ph idx="1"/>
          </p:nvPr>
        </p:nvPicPr>
        <p:blipFill>
          <a:blip r:embed="rId1"/>
          <a:srcRect l="20005" t="42059" r="36128" b="6413"/>
          <a:stretch>
            <a:fillRect/>
          </a:stretch>
        </p:blipFill>
        <p:spPr>
          <a:xfrm>
            <a:off x="1686560" y="650240"/>
            <a:ext cx="8818880" cy="591375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5"/>
          <p:cNvPicPr>
            <a:picLocks noChangeAspect="1"/>
          </p:cNvPicPr>
          <p:nvPr>
            <p:ph idx="1"/>
          </p:nvPr>
        </p:nvPicPr>
        <p:blipFill>
          <a:blip r:embed="rId1"/>
          <a:srcRect l="18900" t="26052" r="36113" b="10606"/>
          <a:stretch>
            <a:fillRect/>
          </a:stretch>
        </p:blipFill>
        <p:spPr>
          <a:xfrm>
            <a:off x="2070735" y="634365"/>
            <a:ext cx="8049895" cy="5492115"/>
          </a:xfrm>
          <a:prstGeom prst="rect">
            <a:avLst/>
          </a:prstGeom>
          <a:noFill/>
          <a:ln w="9525">
            <a:noFill/>
          </a:ln>
        </p:spPr>
      </p:pic>
    </p:spTree>
  </p:cSld>
  <p:clrMapOvr>
    <a:masterClrMapping/>
  </p:clrMapOvr>
</p:sld>
</file>

<file path=ppt/theme/theme1.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24738</Words>
  <Application>WPS Presentation</Application>
  <PresentationFormat>Widescreen</PresentationFormat>
  <Paragraphs>524</Paragraphs>
  <Slides>86</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86</vt:i4>
      </vt:variant>
    </vt:vector>
  </HeadingPairs>
  <TitlesOfParts>
    <vt:vector size="96" baseType="lpstr">
      <vt:lpstr>Arial</vt:lpstr>
      <vt:lpstr>SimSun</vt:lpstr>
      <vt:lpstr>Wingdings</vt:lpstr>
      <vt:lpstr>Algerian</vt:lpstr>
      <vt:lpstr>Times New Roman</vt:lpstr>
      <vt:lpstr>Microsoft YaHei</vt:lpstr>
      <vt:lpstr>Arial Unicode MS</vt:lpstr>
      <vt:lpstr>Calibri</vt:lpstr>
      <vt:lpstr>Wingdings</vt:lpstr>
      <vt:lpstr>Business Cooperate</vt:lpstr>
      <vt:lpstr>DEPARTMENT OF ORTHODONTICS  DEVELOPMENT OF DENTITION AND ITS ORTHODONTIC APPLICATION </vt:lpstr>
      <vt:lpstr>PowerPoint 演示文稿</vt:lpstr>
      <vt:lpstr>PRE NATAL DENTAL DEVELOPMENT</vt:lpstr>
      <vt:lpstr>PowerPoint 演示文稿</vt:lpstr>
      <vt:lpstr>DENTAL LAMINA</vt:lpstr>
      <vt:lpstr>PowerPoint 演示文稿</vt:lpstr>
      <vt:lpstr>BUD STAGE</vt:lpstr>
      <vt:lpstr>CAP STAGE</vt:lpstr>
      <vt:lpstr>PowerPoint 演示文稿</vt:lpstr>
      <vt:lpstr>PowerPoint 演示文稿</vt:lpstr>
      <vt:lpstr>BELL STAGE</vt:lpstr>
      <vt:lpstr>EARLY BELL STAGE</vt:lpstr>
      <vt:lpstr>PowerPoint 演示文稿</vt:lpstr>
      <vt:lpstr>PowerPoint 演示文稿</vt:lpstr>
      <vt:lpstr>ADVANCED BELL STAGE</vt:lpstr>
      <vt:lpstr>PowerPoint 演示文稿</vt:lpstr>
      <vt:lpstr>ROOT FORMATION</vt:lpstr>
      <vt:lpstr>PowerPoint 演示文稿</vt:lpstr>
      <vt:lpstr>PERIODS OF OCCLUSION DEVELOPMENT</vt:lpstr>
      <vt:lpstr>PRE-DENTAL PERIOD</vt:lpstr>
      <vt:lpstr>GUM PADS</vt:lpstr>
      <vt:lpstr>PowerPoint 演示文稿</vt:lpstr>
      <vt:lpstr>PowerPoint 演示文稿</vt:lpstr>
      <vt:lpstr>PowerPoint 演示文稿</vt:lpstr>
      <vt:lpstr>PowerPoint 演示文稿</vt:lpstr>
      <vt:lpstr>PowerPoint 演示文稿</vt:lpstr>
      <vt:lpstr>SELF CORRECTING ANOMALIES</vt:lpstr>
      <vt:lpstr>ERUPTION OF TEETH</vt:lpstr>
      <vt:lpstr>PowerPoint 演示文稿</vt:lpstr>
      <vt:lpstr>THEORIES OF ERUPTION</vt:lpstr>
      <vt:lpstr>FACTORS AFFECTING ERUPTION </vt:lpstr>
      <vt:lpstr>PowerPoint 演示文稿</vt:lpstr>
      <vt:lpstr>ANKYLOSIS</vt:lpstr>
      <vt:lpstr>ARCH FORM</vt:lpstr>
      <vt:lpstr>PowerPoint 演示文稿</vt:lpstr>
      <vt:lpstr>PowerPoint 演示文稿</vt:lpstr>
      <vt:lpstr>DECIDUOUS DENTITION PERIOD</vt:lpstr>
      <vt:lpstr>PowerPoint 演示文稿</vt:lpstr>
      <vt:lpstr>DEVELOPMENT OF PRIMARY TEETH</vt:lpstr>
      <vt:lpstr>PowerPoint 演示文稿</vt:lpstr>
      <vt:lpstr>SPACING</vt:lpstr>
      <vt:lpstr>PowerPoint 演示文稿</vt:lpstr>
      <vt:lpstr>PowerPoint 演示文稿</vt:lpstr>
      <vt:lpstr>DEEP BITE</vt:lpstr>
      <vt:lpstr>TERMINAL PLANES</vt:lpstr>
      <vt:lpstr>PowerPoint 演示文稿</vt:lpstr>
      <vt:lpstr>PowerPoint 演示文稿</vt:lpstr>
      <vt:lpstr>PowerPoint 演示文稿</vt:lpstr>
      <vt:lpstr>PowerPoint 演示文稿</vt:lpstr>
      <vt:lpstr>ANTERIOR TEETH RELATIONSHIP</vt:lpstr>
      <vt:lpstr>PowerPoint 演示文稿</vt:lpstr>
      <vt:lpstr>PowerPoint 演示文稿</vt:lpstr>
      <vt:lpstr>SELF CORRECTING ANOMALIES OF DECIDUOUS DENTITION</vt:lpstr>
      <vt:lpstr>MIXED DENTITION PERIOD</vt:lpstr>
      <vt:lpstr>PowerPoint 演示文稿</vt:lpstr>
      <vt:lpstr>FIRST TRANSITIONAL PERIOD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INTER-TRANSITIONAL PERIOD</vt:lpstr>
      <vt:lpstr>SECOND TRANSITIONAL PERIOD</vt:lpstr>
      <vt:lpstr>UGLY DUCKLING STAGE</vt:lpstr>
      <vt:lpstr>PowerPoint 演示文稿</vt:lpstr>
      <vt:lpstr>PERMANENT DENTITION</vt:lpstr>
      <vt:lpstr>PowerPoint 演示文稿</vt:lpstr>
      <vt:lpstr>ERUPTION OF PERMANENT TEETH</vt:lpstr>
      <vt:lpstr>PowerPoint 演示文稿</vt:lpstr>
      <vt:lpstr>PowerPoint 演示文稿</vt:lpstr>
      <vt:lpstr>PowerPoint 演示文稿</vt:lpstr>
      <vt:lpstr>PowerPoint 演示文稿</vt:lpstr>
      <vt:lpstr>ERUPTION SEQUENCE</vt:lpstr>
      <vt:lpstr>PowerPoint 演示文稿</vt:lpstr>
      <vt:lpstr>PowerPoint 演示文稿</vt:lpstr>
      <vt:lpstr>PowerPoint 演示文稿</vt:lpstr>
      <vt:lpstr>PowerPoint 演示文稿</vt:lpstr>
      <vt:lpstr>PowerPoint 演示文稿</vt:lpstr>
      <vt:lpstr>DISORDERS OF DEVELOPMENT OF DENTITION</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ORTHODONTICS  DEVELOPMENT OF DENTITION AND ITS ORTHODONTIC APPLICATION </dc:title>
  <dc:creator/>
  <cp:lastModifiedBy>Dr.Archit Bahadur</cp:lastModifiedBy>
  <cp:revision>43</cp:revision>
  <dcterms:created xsi:type="dcterms:W3CDTF">2021-01-14T17:43:00Z</dcterms:created>
  <dcterms:modified xsi:type="dcterms:W3CDTF">2022-09-21T11:04:52Z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1033-11.2.0.11130</vt:lpwstr>
  </property>
  <property fmtid="{D5CDD505-2E9C-101B-9397-08002B2CF9AE}" pid="3" name="ICV">
    <vt:lpwstr>C826C22CB799459BA3056D6A3EF08031</vt:lpwstr>
  </property>
</Properties>
</file>