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rawings/drawing1.xml" ContentType="application/vnd.openxmlformats-officedocument.drawingml.chartshap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
  </p:notesMasterIdLst>
  <p:sldIdLst>
    <p:sldId id="256" r:id="rId3"/>
    <p:sldId id="299" r:id="rId5"/>
    <p:sldId id="343" r:id="rId6"/>
    <p:sldId id="257" r:id="rId7"/>
    <p:sldId id="344" r:id="rId8"/>
    <p:sldId id="345" r:id="rId9"/>
    <p:sldId id="346" r:id="rId10"/>
    <p:sldId id="258" r:id="rId11"/>
    <p:sldId id="259" r:id="rId12"/>
    <p:sldId id="328" r:id="rId13"/>
    <p:sldId id="260" r:id="rId14"/>
    <p:sldId id="303" r:id="rId15"/>
    <p:sldId id="326" r:id="rId16"/>
    <p:sldId id="325" r:id="rId17"/>
    <p:sldId id="261" r:id="rId18"/>
    <p:sldId id="327" r:id="rId19"/>
    <p:sldId id="296" r:id="rId20"/>
    <p:sldId id="297" r:id="rId21"/>
    <p:sldId id="300" r:id="rId22"/>
    <p:sldId id="265" r:id="rId23"/>
    <p:sldId id="306" r:id="rId24"/>
    <p:sldId id="307" r:id="rId25"/>
    <p:sldId id="305" r:id="rId26"/>
    <p:sldId id="329" r:id="rId27"/>
    <p:sldId id="330" r:id="rId28"/>
    <p:sldId id="338" r:id="rId29"/>
    <p:sldId id="266" r:id="rId30"/>
    <p:sldId id="313" r:id="rId31"/>
    <p:sldId id="333" r:id="rId32"/>
    <p:sldId id="336" r:id="rId33"/>
    <p:sldId id="340" r:id="rId34"/>
    <p:sldId id="314" r:id="rId35"/>
    <p:sldId id="267" r:id="rId36"/>
    <p:sldId id="324" r:id="rId37"/>
    <p:sldId id="334" r:id="rId38"/>
    <p:sldId id="341" r:id="rId39"/>
    <p:sldId id="323" r:id="rId40"/>
    <p:sldId id="321" r:id="rId41"/>
    <p:sldId id="322" r:id="rId42"/>
    <p:sldId id="331" r:id="rId43"/>
    <p:sldId id="339" r:id="rId44"/>
    <p:sldId id="342" r:id="rId45"/>
    <p:sldId id="391" r:id="rId46"/>
    <p:sldId id="410" r:id="rId47"/>
    <p:sldId id="378" r:id="rId48"/>
    <p:sldId id="375" r:id="rId49"/>
    <p:sldId id="376" r:id="rId50"/>
    <p:sldId id="348" r:id="rId51"/>
    <p:sldId id="349" r:id="rId52"/>
    <p:sldId id="350" r:id="rId53"/>
    <p:sldId id="351" r:id="rId54"/>
    <p:sldId id="379" r:id="rId55"/>
    <p:sldId id="399" r:id="rId56"/>
    <p:sldId id="383" r:id="rId57"/>
    <p:sldId id="397" r:id="rId58"/>
    <p:sldId id="352" r:id="rId59"/>
    <p:sldId id="400" r:id="rId60"/>
    <p:sldId id="353" r:id="rId61"/>
    <p:sldId id="354" r:id="rId62"/>
    <p:sldId id="398" r:id="rId63"/>
    <p:sldId id="355" r:id="rId64"/>
    <p:sldId id="356" r:id="rId65"/>
    <p:sldId id="357" r:id="rId66"/>
    <p:sldId id="358" r:id="rId67"/>
    <p:sldId id="401" r:id="rId68"/>
    <p:sldId id="359" r:id="rId69"/>
    <p:sldId id="404" r:id="rId70"/>
    <p:sldId id="405" r:id="rId71"/>
    <p:sldId id="406" r:id="rId72"/>
    <p:sldId id="407" r:id="rId73"/>
    <p:sldId id="408" r:id="rId74"/>
    <p:sldId id="412" r:id="rId75"/>
    <p:sldId id="409" r:id="rId76"/>
    <p:sldId id="413" r:id="rId77"/>
    <p:sldId id="364" r:id="rId78"/>
    <p:sldId id="365" r:id="rId79"/>
    <p:sldId id="371" r:id="rId80"/>
    <p:sldId id="372" r:id="rId81"/>
    <p:sldId id="414" r:id="rId82"/>
    <p:sldId id="415" r:id="rId83"/>
    <p:sldId id="395" r:id="rId84"/>
    <p:sldId id="360" r:id="rId85"/>
    <p:sldId id="459" r:id="rId86"/>
    <p:sldId id="377" r:id="rId87"/>
    <p:sldId id="416" r:id="rId88"/>
    <p:sldId id="361" r:id="rId89"/>
    <p:sldId id="454" r:id="rId90"/>
    <p:sldId id="455" r:id="rId91"/>
    <p:sldId id="456" r:id="rId92"/>
    <p:sldId id="458" r:id="rId93"/>
    <p:sldId id="457" r:id="rId94"/>
    <p:sldId id="402" r:id="rId95"/>
    <p:sldId id="426" r:id="rId96"/>
    <p:sldId id="461" r:id="rId97"/>
    <p:sldId id="427" r:id="rId98"/>
    <p:sldId id="403" r:id="rId99"/>
    <p:sldId id="428" r:id="rId100"/>
    <p:sldId id="462" r:id="rId101"/>
    <p:sldId id="429" r:id="rId102"/>
    <p:sldId id="432" r:id="rId103"/>
    <p:sldId id="373" r:id="rId104"/>
    <p:sldId id="418" r:id="rId105"/>
    <p:sldId id="419" r:id="rId106"/>
    <p:sldId id="420" r:id="rId107"/>
    <p:sldId id="425" r:id="rId108"/>
    <p:sldId id="438" r:id="rId109"/>
    <p:sldId id="452" r:id="rId110"/>
    <p:sldId id="451" r:id="rId111"/>
    <p:sldId id="439" r:id="rId112"/>
    <p:sldId id="422" r:id="rId113"/>
    <p:sldId id="446" r:id="rId114"/>
    <p:sldId id="423" r:id="rId115"/>
    <p:sldId id="424" r:id="rId116"/>
    <p:sldId id="435" r:id="rId117"/>
    <p:sldId id="437" r:id="rId118"/>
    <p:sldId id="441" r:id="rId119"/>
    <p:sldId id="394" r:id="rId120"/>
    <p:sldId id="386" r:id="rId121"/>
    <p:sldId id="443" r:id="rId122"/>
    <p:sldId id="447" r:id="rId123"/>
    <p:sldId id="387" r:id="rId124"/>
    <p:sldId id="389" r:id="rId125"/>
    <p:sldId id="445" r:id="rId126"/>
    <p:sldId id="449" r:id="rId127"/>
    <p:sldId id="444" r:id="rId128"/>
    <p:sldId id="448" r:id="rId129"/>
    <p:sldId id="411" r:id="rId130"/>
    <p:sldId id="362" r:id="rId131"/>
  </p:sldIdLst>
  <p:sldSz cx="9144000" cy="5143500" type="screen16x9"/>
  <p:notesSz cx="6858000" cy="9144000"/>
  <p:embeddedFontLst>
    <p:embeddedFont>
      <p:font typeface="Playfair Display" panose="00000500000000000000"/>
      <p:regular r:id="rId135"/>
    </p:embeddedFont>
    <p:embeddedFont>
      <p:font typeface="Tinos" panose="02020603050405020304"/>
      <p:regular r:id="rId136"/>
      <p:bold r:id="rId137"/>
      <p:italic r:id="rId138"/>
      <p:boldItalic r:id="rId139"/>
    </p:embeddedFont>
    <p:embeddedFont>
      <p:font typeface="Calibri" panose="020F0502020204030204" pitchFamily="34" charset="0"/>
      <p:regular r:id="rId140"/>
      <p:bold r:id="rId141"/>
      <p:italic r:id="rId142"/>
      <p:boldItalic r:id="rId1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898" autoAdjust="0"/>
  </p:normalViewPr>
  <p:slideViewPr>
    <p:cSldViewPr snapToGrid="0">
      <p:cViewPr varScale="1">
        <p:scale>
          <a:sx n="93" d="100"/>
          <a:sy n="93" d="100"/>
        </p:scale>
        <p:origin x="119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3" Type="http://schemas.openxmlformats.org/officeDocument/2006/relationships/font" Target="fonts/font9.fntdata"/><Relationship Id="rId142" Type="http://schemas.openxmlformats.org/officeDocument/2006/relationships/font" Target="fonts/font8.fntdata"/><Relationship Id="rId141" Type="http://schemas.openxmlformats.org/officeDocument/2006/relationships/font" Target="fonts/font7.fntdata"/><Relationship Id="rId140" Type="http://schemas.openxmlformats.org/officeDocument/2006/relationships/font" Target="fonts/font6.fntdata"/><Relationship Id="rId14" Type="http://schemas.openxmlformats.org/officeDocument/2006/relationships/slide" Target="slides/slide11.xml"/><Relationship Id="rId139" Type="http://schemas.openxmlformats.org/officeDocument/2006/relationships/font" Target="fonts/font5.fntdata"/><Relationship Id="rId138" Type="http://schemas.openxmlformats.org/officeDocument/2006/relationships/font" Target="fonts/font4.fntdata"/><Relationship Id="rId137" Type="http://schemas.openxmlformats.org/officeDocument/2006/relationships/font" Target="fonts/font3.fntdata"/><Relationship Id="rId136" Type="http://schemas.openxmlformats.org/officeDocument/2006/relationships/font" Target="fonts/font2.fntdata"/><Relationship Id="rId135" Type="http://schemas.openxmlformats.org/officeDocument/2006/relationships/font" Target="fonts/font1.fntdata"/><Relationship Id="rId134" Type="http://schemas.openxmlformats.org/officeDocument/2006/relationships/tableStyles" Target="tableStyles.xml"/><Relationship Id="rId133" Type="http://schemas.openxmlformats.org/officeDocument/2006/relationships/viewProps" Target="viewProps.xml"/><Relationship Id="rId132" Type="http://schemas.openxmlformats.org/officeDocument/2006/relationships/presProps" Target="presProps.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4" Type="http://schemas.microsoft.com/office/2011/relationships/chartColorStyle" Target="colors4.xml"/><Relationship Id="rId3" Type="http://schemas.microsoft.com/office/2011/relationships/chartStyle" Target="style4.xml"/><Relationship Id="rId2" Type="http://schemas.openxmlformats.org/officeDocument/2006/relationships/chartUserShapes" Target="../drawings/drawing1.xml"/><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60" b="0" i="0" u="none" strike="noStrike" kern="1200" spc="0" baseline="0">
                <a:solidFill>
                  <a:schemeClr val="tx1">
                    <a:lumMod val="65000"/>
                    <a:lumOff val="35000"/>
                  </a:schemeClr>
                </a:solidFill>
                <a:latin typeface="+mn-lt"/>
                <a:ea typeface="+mn-ea"/>
                <a:cs typeface="+mn-cs"/>
              </a:defRPr>
            </a:pPr>
            <a:r>
              <a:rPr lang="en-US" dirty="0"/>
              <a:t>.</a:t>
            </a:r>
            <a:endParaRPr lang="en-US" dirty="0"/>
          </a:p>
        </c:rich>
      </c:tx>
      <c:layout/>
      <c:overlay val="0"/>
      <c:spPr>
        <a:noFill/>
        <a:ln>
          <a:noFill/>
        </a:ln>
        <a:effectLst/>
      </c:spPr>
    </c:title>
    <c:autoTitleDeleted val="0"/>
    <c:plotArea>
      <c:layout/>
      <c:barChart>
        <c:barDir val="bar"/>
        <c:grouping val="clustered"/>
        <c:varyColors val="0"/>
        <c:ser>
          <c:idx val="0"/>
          <c:order val="0"/>
          <c:tx>
            <c:strRef>
              <c:f>Sheet1!$B$1</c:f>
              <c:strCache>
                <c:ptCount val="1"/>
                <c:pt idx="0">
                  <c:v>Sales</c:v>
                </c:pt>
              </c:strCache>
            </c:strRef>
          </c:tx>
          <c:spPr>
            <a:solidFill>
              <a:schemeClr val="accent1"/>
            </a:solidFill>
            <a:ln w="19050">
              <a:solidFill>
                <a:schemeClr val="lt1"/>
              </a:solidFill>
            </a:ln>
            <a:effectLst/>
          </c:spPr>
          <c:invertIfNegative val="0"/>
          <c:dLbls>
            <c:delete val="1"/>
          </c:dLbls>
          <c:cat>
            <c:strRef>
              <c:f>Sheet1!$A$2:$A$7</c:f>
              <c:strCache>
                <c:ptCount val="6"/>
                <c:pt idx="0">
                  <c:v>Caucasians</c:v>
                </c:pt>
                <c:pt idx="1">
                  <c:v>African American </c:v>
                </c:pt>
                <c:pt idx="2">
                  <c:v>Japanese </c:v>
                </c:pt>
                <c:pt idx="3">
                  <c:v>Chinese.</c:v>
                </c:pt>
                <c:pt idx="4">
                  <c:v>swedish</c:v>
                </c:pt>
                <c:pt idx="5">
                  <c:v>indian</c:v>
                </c:pt>
              </c:strCache>
            </c:strRef>
          </c:cat>
          <c:val>
            <c:numRef>
              <c:f>Sheet1!$B$2:$B$7</c:f>
              <c:numCache>
                <c:formatCode>0%</c:formatCode>
                <c:ptCount val="6"/>
                <c:pt idx="0">
                  <c:v>0.03</c:v>
                </c:pt>
                <c:pt idx="1">
                  <c:v>0.07</c:v>
                </c:pt>
                <c:pt idx="2">
                  <c:v>0.12</c:v>
                </c:pt>
                <c:pt idx="3">
                  <c:v>0.13</c:v>
                </c:pt>
                <c:pt idx="4" c:formatCode="0.00%">
                  <c:v>0.042</c:v>
                </c:pt>
                <c:pt idx="5">
                  <c:v>0.02</c:v>
                </c:pt>
              </c:numCache>
            </c:numRef>
          </c:val>
        </c:ser>
        <c:dLbls>
          <c:showLegendKey val="0"/>
          <c:showVal val="0"/>
          <c:showCatName val="0"/>
          <c:showSerName val="0"/>
          <c:showPercent val="0"/>
          <c:showBubbleSize val="0"/>
        </c:dLbls>
        <c:gapWidth val="150"/>
        <c:axId val="566289392"/>
        <c:axId val="566297296"/>
      </c:barChart>
      <c:catAx>
        <c:axId val="5662893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5" b="0" i="0" u="none" strike="noStrike" kern="1200" baseline="0">
                <a:solidFill>
                  <a:schemeClr val="tx1">
                    <a:lumMod val="65000"/>
                    <a:lumOff val="35000"/>
                  </a:schemeClr>
                </a:solidFill>
                <a:latin typeface="+mn-lt"/>
                <a:ea typeface="+mn-ea"/>
                <a:cs typeface="+mn-cs"/>
              </a:defRPr>
            </a:pPr>
          </a:p>
        </c:txPr>
        <c:crossAx val="566297296"/>
        <c:crosses val="autoZero"/>
        <c:auto val="1"/>
        <c:lblAlgn val="ctr"/>
        <c:lblOffset val="100"/>
        <c:noMultiLvlLbl val="0"/>
      </c:catAx>
      <c:valAx>
        <c:axId val="5662972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lang="en-US" sz="1195" b="0" i="0" u="none" strike="noStrike" kern="1200" baseline="0">
                <a:solidFill>
                  <a:schemeClr val="tx1">
                    <a:lumMod val="65000"/>
                    <a:lumOff val="35000"/>
                  </a:schemeClr>
                </a:solidFill>
                <a:latin typeface="+mn-lt"/>
                <a:ea typeface="+mn-ea"/>
                <a:cs typeface="+mn-cs"/>
              </a:defRPr>
            </a:pPr>
          </a:p>
        </c:txPr>
        <c:crossAx val="566289392"/>
        <c:crosses val="autoZero"/>
        <c:crossBetween val="between"/>
      </c:valAx>
      <c:spPr>
        <a:noFill/>
        <a:ln>
          <a:noFill/>
        </a:ln>
        <a:effectLst/>
      </c:spPr>
    </c:plotArea>
    <c:plotVisOnly val="1"/>
    <c:dispBlanksAs val="gap"/>
    <c:showDLblsOverMax val="0"/>
  </c:chart>
  <c:spPr>
    <a:noFill/>
    <a:ln>
      <a:noFill/>
    </a:ln>
    <a:effectLst/>
  </c:spPr>
  <c:txPr>
    <a:bodyPr/>
    <a:lstStyle/>
    <a:p>
      <a:pPr>
        <a:defRPr lang="en-US"/>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c:explosion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lang="en-US" sz="1195" b="0" i="0" u="none" strike="noStrike" kern="1200" baseline="0">
                    <a:solidFill>
                      <a:schemeClr val="tx1">
                        <a:lumMod val="75000"/>
                        <a:lumOff val="25000"/>
                      </a:schemeClr>
                    </a:solidFill>
                    <a:latin typeface="+mn-lt"/>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combination of maxillary retrusion and mandibular protrusion</c:v>
                </c:pt>
                <c:pt idx="1">
                  <c:v>maxillary retrusion</c:v>
                </c:pt>
                <c:pt idx="2">
                  <c:v>mandibular protrusion </c:v>
                </c:pt>
              </c:strCache>
            </c:strRef>
          </c:cat>
          <c:val>
            <c:numRef>
              <c:f>Sheet1!$B$2:$B$5</c:f>
              <c:numCache>
                <c:formatCode>General</c:formatCode>
                <c:ptCount val="4"/>
                <c:pt idx="0">
                  <c:v>30</c:v>
                </c:pt>
                <c:pt idx="1">
                  <c:v>19.5</c:v>
                </c:pt>
                <c:pt idx="2">
                  <c:v>19.1</c:v>
                </c:pt>
              </c:numCache>
            </c:numRef>
          </c:val>
        </c:ser>
        <c:dLbls>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0190209203143429"/>
          <c:y val="0.747657036429111"/>
          <c:w val="0.808336069877493"/>
          <c:h val="0.252342963570889"/>
        </c:manualLayout>
      </c:layout>
      <c:overlay val="0"/>
      <c:spPr>
        <a:noFill/>
        <a:ln>
          <a:noFill/>
        </a:ln>
        <a:effectLst/>
      </c:spPr>
      <c:txPr>
        <a:bodyPr rot="0" spcFirstLastPara="1" vertOverflow="ellipsis" vert="horz" wrap="square" anchor="ctr" anchorCtr="1"/>
        <a:lstStyle/>
        <a:p>
          <a:pPr>
            <a:defRPr lang="en-US"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en-US"/>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c:explosion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lang="en-US" sz="1195" b="0" i="0" u="none" strike="noStrike" kern="1200" baseline="0">
                    <a:solidFill>
                      <a:schemeClr val="tx1">
                        <a:lumMod val="75000"/>
                        <a:lumOff val="25000"/>
                      </a:schemeClr>
                    </a:solidFill>
                    <a:latin typeface="+mn-lt"/>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purely mandibular contribution</c:v>
                </c:pt>
                <c:pt idx="1">
                  <c:v>purely maxillary contribution</c:v>
                </c:pt>
                <c:pt idx="2">
                  <c:v>had contributions from both arches</c:v>
                </c:pt>
              </c:strCache>
            </c:strRef>
          </c:cat>
          <c:val>
            <c:numRef>
              <c:f>Sheet1!$B$2:$B$5</c:f>
              <c:numCache>
                <c:formatCode>0.00%</c:formatCode>
                <c:ptCount val="4"/>
                <c:pt idx="0">
                  <c:v>0.474</c:v>
                </c:pt>
                <c:pt idx="1">
                  <c:v>0.193</c:v>
                </c:pt>
                <c:pt idx="2">
                  <c:v>0.087</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91960531424091"/>
          <c:y val="0.706652902464652"/>
          <c:w val="0.616078937151818"/>
          <c:h val="0.26093126737955"/>
        </c:manualLayout>
      </c:layout>
      <c:overlay val="0"/>
      <c:spPr>
        <a:noFill/>
        <a:ln>
          <a:noFill/>
        </a:ln>
        <a:effectLst/>
      </c:spPr>
      <c:txPr>
        <a:bodyPr rot="0" spcFirstLastPara="1" vertOverflow="ellipsis" vert="horz" wrap="square" anchor="ctr" anchorCtr="1"/>
        <a:lstStyle/>
        <a:p>
          <a:pPr>
            <a:defRPr lang="en-US"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en-US"/>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c:spPr>
    </c:floor>
    <c:sideWall>
      <c:thickness val="0"/>
      <c:spPr>
        <a:noFill/>
        <a:ln>
          <a:noFill/>
        </a:ln>
        <a:effectLst/>
      </c:spPr>
    </c:sideWall>
    <c:backWall>
      <c:thickness val="0"/>
      <c:spPr>
        <a:noFill/>
        <a:ln>
          <a:noFill/>
        </a:ln>
        <a:effectLst/>
      </c:spPr>
    </c:backWall>
    <c:plotArea>
      <c:layout>
        <c:manualLayout>
          <c:layoutTarget val="inner"/>
          <c:xMode val="edge"/>
          <c:yMode val="edge"/>
          <c:x val="0.341410510569036"/>
          <c:y val="0.0646725220749151"/>
          <c:w val="0.658589489430964"/>
          <c:h val="0.654781710666825"/>
        </c:manualLayout>
      </c:layout>
      <c:pie3DChart>
        <c:varyColors val="1"/>
        <c:ser>
          <c:idx val="0"/>
          <c:order val="0"/>
          <c:tx>
            <c:strRef>
              <c:f>Sheet1!$B$1</c:f>
              <c:strCache>
                <c:ptCount val="1"/>
                <c:pt idx="0">
                  <c:v>Sales</c:v>
                </c:pt>
              </c:strCache>
            </c:strRef>
          </c:tx>
          <c:spPr/>
          <c:explosion val="0"/>
          <c:dPt>
            <c:idx val="0"/>
            <c:bubble3D val="0"/>
            <c:spPr>
              <a:solidFill>
                <a:schemeClr val="accent1"/>
              </a:solidFill>
              <a:ln w="25400">
                <a:solidFill>
                  <a:schemeClr val="lt1"/>
                </a:solidFill>
              </a:ln>
              <a:effectLst/>
              <a:scene3d>
                <a:camera prst="orthographicFront"/>
                <a:lightRig rig="threePt" dir="t"/>
              </a:scene3d>
              <a:sp3d contourW="25400">
                <a:contourClr>
                  <a:schemeClr val="lt1"/>
                </a:contourClr>
              </a:sp3d>
            </c:spPr>
          </c:dPt>
          <c:dPt>
            <c:idx val="1"/>
            <c:bubble3D val="0"/>
            <c:spPr>
              <a:solidFill>
                <a:schemeClr val="accent2"/>
              </a:solidFill>
              <a:ln w="25400">
                <a:solidFill>
                  <a:schemeClr val="lt1"/>
                </a:solidFill>
              </a:ln>
              <a:effectLst/>
              <a:scene3d>
                <a:camera prst="orthographicFront"/>
                <a:lightRig rig="threePt" dir="t"/>
              </a:scene3d>
              <a:sp3d contourW="25400">
                <a:contourClr>
                  <a:schemeClr val="lt1"/>
                </a:contourClr>
              </a:sp3d>
            </c:spPr>
          </c:dPt>
          <c:dPt>
            <c:idx val="2"/>
            <c:bubble3D val="0"/>
            <c:spPr>
              <a:solidFill>
                <a:schemeClr val="accent3"/>
              </a:solidFill>
              <a:ln w="25400">
                <a:solidFill>
                  <a:schemeClr val="lt1"/>
                </a:solidFill>
              </a:ln>
              <a:effectLst/>
              <a:scene3d>
                <a:camera prst="orthographicFront"/>
                <a:lightRig rig="threePt" dir="t"/>
              </a:scene3d>
              <a:sp3d contourW="25400">
                <a:contourClr>
                  <a:schemeClr val="lt1"/>
                </a:contourClr>
              </a:sp3d>
            </c:spPr>
          </c:dPt>
          <c:dPt>
            <c:idx val="3"/>
            <c:bubble3D val="0"/>
            <c:spPr>
              <a:solidFill>
                <a:schemeClr val="accent4"/>
              </a:solidFill>
              <a:ln w="25400">
                <a:solidFill>
                  <a:schemeClr val="lt1"/>
                </a:solidFill>
              </a:ln>
              <a:effectLst/>
              <a:scene3d>
                <a:camera prst="orthographicFront"/>
                <a:lightRig rig="threePt" dir="t"/>
              </a:scene3d>
              <a:sp3d contourW="25400">
                <a:contourClr>
                  <a:schemeClr val="lt1"/>
                </a:contourClr>
              </a:sp3d>
            </c:spPr>
          </c:dPt>
          <c:dLbls>
            <c:spPr>
              <a:noFill/>
              <a:ln>
                <a:noFill/>
              </a:ln>
              <a:effectLst/>
            </c:spPr>
            <c:txPr>
              <a:bodyPr rot="0" spcFirstLastPara="1" vertOverflow="ellipsis" vert="horz" wrap="square" lIns="38100" tIns="19050" rIns="38100" bIns="19050" anchor="ctr" anchorCtr="1">
                <a:spAutoFit/>
              </a:bodyPr>
              <a:lstStyle/>
              <a:p>
                <a:pPr>
                  <a:defRPr lang="en-US" sz="1195" b="0" i="0" u="none" strike="noStrike" kern="1200" baseline="0">
                    <a:solidFill>
                      <a:schemeClr val="tx1">
                        <a:lumMod val="75000"/>
                        <a:lumOff val="25000"/>
                      </a:schemeClr>
                    </a:solidFill>
                    <a:latin typeface="+mn-lt"/>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2"/>
                <c:pt idx="0">
                  <c:v>proclined maxillary incisors</c:v>
                </c:pt>
                <c:pt idx="1">
                  <c:v>retroclined mandibular incisors</c:v>
                </c:pt>
              </c:strCache>
            </c:strRef>
          </c:cat>
          <c:val>
            <c:numRef>
              <c:f>Sheet1!$B$2:$B$5</c:f>
              <c:numCache>
                <c:formatCode>0.00%</c:formatCode>
                <c:ptCount val="4"/>
                <c:pt idx="0">
                  <c:v>0.421</c:v>
                </c:pt>
                <c:pt idx="1">
                  <c:v>0.584</c:v>
                </c:pt>
              </c:numCache>
            </c:numRef>
          </c:val>
        </c:ser>
        <c:dLbls>
          <c:showLegendKey val="0"/>
          <c:showVal val="0"/>
          <c:showCatName val="0"/>
          <c:showSerName val="0"/>
          <c:showPercent val="0"/>
          <c:showBubbleSize val="0"/>
        </c:dLbls>
      </c:pie3DChart>
      <c:spPr>
        <a:noFill/>
        <a:ln>
          <a:noFill/>
        </a:ln>
        <a:effectLst/>
      </c:spPr>
    </c:plotArea>
    <c:legend>
      <c:legendPos val="b"/>
      <c:legendEntry>
        <c:idx val="2"/>
        <c:delete val="1"/>
      </c:legendEntry>
      <c:legendEntry>
        <c:idx val="3"/>
        <c:delete val="1"/>
      </c:legendEntry>
      <c:layout>
        <c:manualLayout>
          <c:xMode val="edge"/>
          <c:yMode val="edge"/>
          <c:x val="0.0500000093142496"/>
          <c:y val="0.868438001435885"/>
          <c:w val="0.918926536464635"/>
          <c:h val="0.100282866794"/>
        </c:manualLayout>
      </c:layout>
      <c:overlay val="0"/>
      <c:spPr>
        <a:noFill/>
        <a:ln>
          <a:noFill/>
        </a:ln>
        <a:effectLst/>
      </c:spPr>
      <c:txPr>
        <a:bodyPr rot="0" spcFirstLastPara="1" vertOverflow="ellipsis" vert="horz" wrap="square" anchor="ctr" anchorCtr="1"/>
        <a:lstStyle/>
        <a:p>
          <a:pPr>
            <a:defRPr lang="en-US"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en-US"/>
      </a:pPr>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EE84BF8-45C4-41B6-9A58-33FA3CB5621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IN"/>
        </a:p>
      </dgm:t>
    </dgm:pt>
    <dgm:pt modelId="{AE89F08E-54A6-4F6B-AAC2-3C5024A7D37F}">
      <dgm:prSet phldrT="[Text]"/>
      <dgm:spPr/>
      <dgm:t>
        <a:bodyPr/>
        <a:lstStyle/>
        <a:p>
          <a:r>
            <a:rPr lang="en-IN" b="0" i="0" dirty="0">
              <a:solidFill>
                <a:schemeClr val="bg1">
                  <a:lumMod val="95000"/>
                </a:schemeClr>
              </a:solidFill>
              <a:effectLst/>
              <a:latin typeface="HelveticaNeue-Light"/>
            </a:rPr>
            <a:t>Skeletal Class III </a:t>
          </a:r>
          <a:endParaRPr lang="en-IN" dirty="0">
            <a:solidFill>
              <a:schemeClr val="bg1">
                <a:lumMod val="95000"/>
              </a:schemeClr>
            </a:solidFill>
          </a:endParaRPr>
        </a:p>
      </dgm:t>
    </dgm:pt>
    <dgm:pt modelId="{0D592279-30DE-4105-BEB7-D4FF58DEA8F0}" cxnId="{197B3659-B8E4-4803-8979-D7B94B594335}" type="parTrans">
      <dgm:prSet/>
      <dgm:spPr/>
      <dgm:t>
        <a:bodyPr/>
        <a:lstStyle/>
        <a:p>
          <a:endParaRPr lang="en-IN">
            <a:solidFill>
              <a:schemeClr val="bg1">
                <a:lumMod val="95000"/>
              </a:schemeClr>
            </a:solidFill>
          </a:endParaRPr>
        </a:p>
      </dgm:t>
    </dgm:pt>
    <dgm:pt modelId="{505ACD38-207D-46C4-BA98-7261BB7C43C4}" cxnId="{197B3659-B8E4-4803-8979-D7B94B594335}" type="sibTrans">
      <dgm:prSet/>
      <dgm:spPr/>
      <dgm:t>
        <a:bodyPr/>
        <a:lstStyle/>
        <a:p>
          <a:endParaRPr lang="en-IN">
            <a:solidFill>
              <a:schemeClr val="bg1">
                <a:lumMod val="95000"/>
              </a:schemeClr>
            </a:solidFill>
          </a:endParaRPr>
        </a:p>
      </dgm:t>
    </dgm:pt>
    <dgm:pt modelId="{CDF12FAB-E48E-4EAE-A34D-817BA8FD279A}">
      <dgm:prSet phldrT="[Text]"/>
      <dgm:spPr/>
      <dgm:t>
        <a:bodyPr/>
        <a:lstStyle/>
        <a:p>
          <a:r>
            <a:rPr lang="en-IN" b="0" i="0" dirty="0">
              <a:solidFill>
                <a:schemeClr val="bg1">
                  <a:lumMod val="95000"/>
                </a:schemeClr>
              </a:solidFill>
              <a:effectLst/>
              <a:latin typeface="HelveticaNeue-Light"/>
            </a:rPr>
            <a:t>Large mandible </a:t>
          </a:r>
          <a:endParaRPr lang="en-IN" dirty="0">
            <a:solidFill>
              <a:schemeClr val="bg1">
                <a:lumMod val="95000"/>
              </a:schemeClr>
            </a:solidFill>
          </a:endParaRPr>
        </a:p>
      </dgm:t>
    </dgm:pt>
    <dgm:pt modelId="{AE33E33E-7171-44F0-8DA1-B2D785178BFE}" cxnId="{18DD336F-696F-45C4-A2B3-611431A91D2D}" type="parTrans">
      <dgm:prSet/>
      <dgm:spPr/>
      <dgm:t>
        <a:bodyPr/>
        <a:lstStyle/>
        <a:p>
          <a:endParaRPr lang="en-IN">
            <a:solidFill>
              <a:schemeClr val="bg1">
                <a:lumMod val="95000"/>
              </a:schemeClr>
            </a:solidFill>
          </a:endParaRPr>
        </a:p>
      </dgm:t>
    </dgm:pt>
    <dgm:pt modelId="{32CB0B77-615A-4C3B-9F0E-B0A892219CE1}" cxnId="{18DD336F-696F-45C4-A2B3-611431A91D2D}" type="sibTrans">
      <dgm:prSet/>
      <dgm:spPr/>
      <dgm:t>
        <a:bodyPr/>
        <a:lstStyle/>
        <a:p>
          <a:endParaRPr lang="en-IN">
            <a:solidFill>
              <a:schemeClr val="bg1">
                <a:lumMod val="95000"/>
              </a:schemeClr>
            </a:solidFill>
          </a:endParaRPr>
        </a:p>
      </dgm:t>
    </dgm:pt>
    <dgm:pt modelId="{7D1E53D8-200E-4256-B548-1D88A0672F54}">
      <dgm:prSet phldrT="[Text]"/>
      <dgm:spPr/>
      <dgm:t>
        <a:bodyPr/>
        <a:lstStyle/>
        <a:p>
          <a:r>
            <a:rPr lang="en-IN" b="0" i="0" dirty="0">
              <a:solidFill>
                <a:schemeClr val="bg1">
                  <a:lumMod val="95000"/>
                </a:schemeClr>
              </a:solidFill>
              <a:effectLst/>
              <a:latin typeface="HelveticaNeue-Light"/>
            </a:rPr>
            <a:t>Normal maxilla </a:t>
          </a:r>
          <a:endParaRPr lang="en-IN" dirty="0">
            <a:solidFill>
              <a:schemeClr val="bg1">
                <a:lumMod val="95000"/>
              </a:schemeClr>
            </a:solidFill>
          </a:endParaRPr>
        </a:p>
      </dgm:t>
    </dgm:pt>
    <dgm:pt modelId="{4ECDECE7-6445-4395-9914-62C9B329939E}" cxnId="{C4211B85-69A2-484B-8135-5DD3D256A26D}" type="parTrans">
      <dgm:prSet/>
      <dgm:spPr/>
      <dgm:t>
        <a:bodyPr/>
        <a:lstStyle/>
        <a:p>
          <a:endParaRPr lang="en-IN">
            <a:solidFill>
              <a:schemeClr val="bg1">
                <a:lumMod val="95000"/>
              </a:schemeClr>
            </a:solidFill>
          </a:endParaRPr>
        </a:p>
      </dgm:t>
    </dgm:pt>
    <dgm:pt modelId="{B3BBAAEE-D941-4939-BD70-4123070FEFFF}" cxnId="{C4211B85-69A2-484B-8135-5DD3D256A26D}" type="sibTrans">
      <dgm:prSet/>
      <dgm:spPr/>
      <dgm:t>
        <a:bodyPr/>
        <a:lstStyle/>
        <a:p>
          <a:endParaRPr lang="en-IN">
            <a:solidFill>
              <a:schemeClr val="bg1">
                <a:lumMod val="95000"/>
              </a:schemeClr>
            </a:solidFill>
          </a:endParaRPr>
        </a:p>
      </dgm:t>
    </dgm:pt>
    <dgm:pt modelId="{446C2325-809A-4E4E-9952-BD6BEA13DB0D}">
      <dgm:prSet phldrT="[Text]"/>
      <dgm:spPr/>
      <dgm:t>
        <a:bodyPr/>
        <a:lstStyle/>
        <a:p>
          <a:r>
            <a:rPr lang="en-IN" b="0" i="0" dirty="0">
              <a:solidFill>
                <a:schemeClr val="bg1">
                  <a:lumMod val="95000"/>
                </a:schemeClr>
              </a:solidFill>
              <a:effectLst/>
              <a:latin typeface="HelveticaNeue-Light"/>
            </a:rPr>
            <a:t>Pseudo Class III </a:t>
          </a:r>
          <a:endParaRPr lang="en-IN" dirty="0">
            <a:solidFill>
              <a:schemeClr val="bg1">
                <a:lumMod val="95000"/>
              </a:schemeClr>
            </a:solidFill>
          </a:endParaRPr>
        </a:p>
      </dgm:t>
    </dgm:pt>
    <dgm:pt modelId="{33C618F9-8561-4C59-B828-F71BF8E3F73B}" cxnId="{69026CAF-8FE7-47F0-A8E6-A361AC883017}" type="parTrans">
      <dgm:prSet/>
      <dgm:spPr/>
      <dgm:t>
        <a:bodyPr/>
        <a:lstStyle/>
        <a:p>
          <a:endParaRPr lang="en-IN">
            <a:solidFill>
              <a:schemeClr val="bg1">
                <a:lumMod val="95000"/>
              </a:schemeClr>
            </a:solidFill>
          </a:endParaRPr>
        </a:p>
      </dgm:t>
    </dgm:pt>
    <dgm:pt modelId="{BD555406-8F17-4167-8972-6E624A19A5AD}" cxnId="{69026CAF-8FE7-47F0-A8E6-A361AC883017}" type="sibTrans">
      <dgm:prSet/>
      <dgm:spPr/>
      <dgm:t>
        <a:bodyPr/>
        <a:lstStyle/>
        <a:p>
          <a:endParaRPr lang="en-IN">
            <a:solidFill>
              <a:schemeClr val="bg1">
                <a:lumMod val="95000"/>
              </a:schemeClr>
            </a:solidFill>
          </a:endParaRPr>
        </a:p>
      </dgm:t>
    </dgm:pt>
    <dgm:pt modelId="{15273601-115D-4B34-8FCD-D4B4D4395A18}">
      <dgm:prSet phldrT="[Text]"/>
      <dgm:spPr/>
      <dgm:t>
        <a:bodyPr/>
        <a:lstStyle/>
        <a:p>
          <a:r>
            <a:rPr lang="en-IN" b="0" i="0" dirty="0">
              <a:solidFill>
                <a:schemeClr val="bg1">
                  <a:lumMod val="95000"/>
                </a:schemeClr>
              </a:solidFill>
              <a:effectLst/>
              <a:latin typeface="HelveticaNeue-Light"/>
            </a:rPr>
            <a:t>Normal mandible </a:t>
          </a:r>
          <a:endParaRPr lang="en-IN" dirty="0">
            <a:solidFill>
              <a:schemeClr val="bg1">
                <a:lumMod val="95000"/>
              </a:schemeClr>
            </a:solidFill>
          </a:endParaRPr>
        </a:p>
      </dgm:t>
    </dgm:pt>
    <dgm:pt modelId="{447467BF-EB64-450E-BF6A-1DBA3688B9D3}" cxnId="{9787BB2F-3126-4A4C-A3DB-0F51B1F7EF7B}" type="parTrans">
      <dgm:prSet/>
      <dgm:spPr/>
      <dgm:t>
        <a:bodyPr/>
        <a:lstStyle/>
        <a:p>
          <a:endParaRPr lang="en-IN">
            <a:solidFill>
              <a:schemeClr val="bg1">
                <a:lumMod val="95000"/>
              </a:schemeClr>
            </a:solidFill>
          </a:endParaRPr>
        </a:p>
      </dgm:t>
    </dgm:pt>
    <dgm:pt modelId="{82C1A063-0F40-4289-9132-F63770037E50}" cxnId="{9787BB2F-3126-4A4C-A3DB-0F51B1F7EF7B}" type="sibTrans">
      <dgm:prSet/>
      <dgm:spPr/>
      <dgm:t>
        <a:bodyPr/>
        <a:lstStyle/>
        <a:p>
          <a:endParaRPr lang="en-IN">
            <a:solidFill>
              <a:schemeClr val="bg1">
                <a:lumMod val="95000"/>
              </a:schemeClr>
            </a:solidFill>
          </a:endParaRPr>
        </a:p>
      </dgm:t>
    </dgm:pt>
    <dgm:pt modelId="{2D3F2DAF-F1F0-4538-ABFE-4F9AD85F40B5}">
      <dgm:prSet phldrT="[Text]"/>
      <dgm:spPr/>
      <dgm:t>
        <a:bodyPr/>
        <a:lstStyle/>
        <a:p>
          <a:r>
            <a:rPr lang="en-IN" b="0" i="0" dirty="0">
              <a:solidFill>
                <a:schemeClr val="bg1">
                  <a:lumMod val="95000"/>
                </a:schemeClr>
              </a:solidFill>
              <a:effectLst/>
              <a:latin typeface="HelveticaNeue-Light"/>
            </a:rPr>
            <a:t>Underdeveloped maxilla </a:t>
          </a:r>
          <a:endParaRPr lang="en-IN" dirty="0">
            <a:solidFill>
              <a:schemeClr val="bg1">
                <a:lumMod val="95000"/>
              </a:schemeClr>
            </a:solidFill>
          </a:endParaRPr>
        </a:p>
      </dgm:t>
    </dgm:pt>
    <dgm:pt modelId="{9E106BB6-EA5F-43BB-BCFA-B0D80FED76F6}" cxnId="{DF407CC7-59DA-49A0-985E-A9B6777C807A}" type="parTrans">
      <dgm:prSet/>
      <dgm:spPr/>
      <dgm:t>
        <a:bodyPr/>
        <a:lstStyle/>
        <a:p>
          <a:endParaRPr lang="en-IN">
            <a:solidFill>
              <a:schemeClr val="bg1">
                <a:lumMod val="95000"/>
              </a:schemeClr>
            </a:solidFill>
          </a:endParaRPr>
        </a:p>
      </dgm:t>
    </dgm:pt>
    <dgm:pt modelId="{B3F81AF9-E40E-4163-8019-D0C29883F84B}" cxnId="{DF407CC7-59DA-49A0-985E-A9B6777C807A}" type="sibTrans">
      <dgm:prSet/>
      <dgm:spPr/>
      <dgm:t>
        <a:bodyPr/>
        <a:lstStyle/>
        <a:p>
          <a:endParaRPr lang="en-IN">
            <a:solidFill>
              <a:schemeClr val="bg1">
                <a:lumMod val="95000"/>
              </a:schemeClr>
            </a:solidFill>
          </a:endParaRPr>
        </a:p>
      </dgm:t>
    </dgm:pt>
    <dgm:pt modelId="{607D3FA5-A4DC-4D9A-8B9D-BEDB4D4F9F89}" type="pres">
      <dgm:prSet presAssocID="{AEE84BF8-45C4-41B6-9A58-33FA3CB5621E}" presName="linear" presStyleCnt="0">
        <dgm:presLayoutVars>
          <dgm:dir/>
          <dgm:resizeHandles val="exact"/>
        </dgm:presLayoutVars>
      </dgm:prSet>
      <dgm:spPr/>
    </dgm:pt>
    <dgm:pt modelId="{08EB77D7-A076-4DD6-9BA9-FAEEF254DC54}" type="pres">
      <dgm:prSet presAssocID="{AE89F08E-54A6-4F6B-AAC2-3C5024A7D37F}" presName="comp" presStyleCnt="0"/>
      <dgm:spPr/>
    </dgm:pt>
    <dgm:pt modelId="{96389312-A567-49EF-8E78-CF46E7243733}" type="pres">
      <dgm:prSet presAssocID="{AE89F08E-54A6-4F6B-AAC2-3C5024A7D37F}" presName="box" presStyleLbl="node1" presStyleIdx="0" presStyleCnt="2" custLinFactNeighborX="-167" custLinFactNeighborY="2375"/>
      <dgm:spPr/>
    </dgm:pt>
    <dgm:pt modelId="{F0E37ED8-6EA7-4693-9A62-BFBAD02FB3DC}" type="pres">
      <dgm:prSet presAssocID="{AE89F08E-54A6-4F6B-AAC2-3C5024A7D37F}" presName="img" presStyleLbl="fgImgPlace1" presStyleIdx="0" presStyleCnt="2"/>
      <dgm:spPr/>
    </dgm:pt>
    <dgm:pt modelId="{2707B944-CBED-45F0-93B4-D631C7092A02}" type="pres">
      <dgm:prSet presAssocID="{AE89F08E-54A6-4F6B-AAC2-3C5024A7D37F}" presName="text" presStyleLbl="node1" presStyleIdx="0" presStyleCnt="2">
        <dgm:presLayoutVars>
          <dgm:bulletEnabled val="1"/>
        </dgm:presLayoutVars>
      </dgm:prSet>
      <dgm:spPr/>
    </dgm:pt>
    <dgm:pt modelId="{345BAF69-D24A-4C41-A430-832E3BF90B68}" type="pres">
      <dgm:prSet presAssocID="{505ACD38-207D-46C4-BA98-7261BB7C43C4}" presName="spacer" presStyleCnt="0"/>
      <dgm:spPr/>
    </dgm:pt>
    <dgm:pt modelId="{606C991B-FAE4-4D77-8116-F572DD035C6E}" type="pres">
      <dgm:prSet presAssocID="{446C2325-809A-4E4E-9952-BD6BEA13DB0D}" presName="comp" presStyleCnt="0"/>
      <dgm:spPr/>
    </dgm:pt>
    <dgm:pt modelId="{4AFC69E8-F6C0-4490-A817-8782162696E2}" type="pres">
      <dgm:prSet presAssocID="{446C2325-809A-4E4E-9952-BD6BEA13DB0D}" presName="box" presStyleLbl="node1" presStyleIdx="1" presStyleCnt="2"/>
      <dgm:spPr/>
    </dgm:pt>
    <dgm:pt modelId="{751227B5-3528-449C-AE21-7472F5CBED12}" type="pres">
      <dgm:prSet presAssocID="{446C2325-809A-4E4E-9952-BD6BEA13DB0D}" presName="img" presStyleLbl="fgImgPlace1" presStyleIdx="1" presStyleCnt="2"/>
      <dgm:spPr/>
    </dgm:pt>
    <dgm:pt modelId="{F6D8A859-5F38-4F0A-B2F6-E1E04141E87C}" type="pres">
      <dgm:prSet presAssocID="{446C2325-809A-4E4E-9952-BD6BEA13DB0D}" presName="text" presStyleLbl="node1" presStyleIdx="1" presStyleCnt="2">
        <dgm:presLayoutVars>
          <dgm:bulletEnabled val="1"/>
        </dgm:presLayoutVars>
      </dgm:prSet>
      <dgm:spPr/>
    </dgm:pt>
  </dgm:ptLst>
  <dgm:cxnLst>
    <dgm:cxn modelId="{C0C99710-31CA-4DB7-A87C-4042691416E0}" type="presOf" srcId="{AE89F08E-54A6-4F6B-AAC2-3C5024A7D37F}" destId="{2707B944-CBED-45F0-93B4-D631C7092A02}" srcOrd="1" destOrd="0" presId="urn:microsoft.com/office/officeart/2005/8/layout/vList4"/>
    <dgm:cxn modelId="{B5547118-E3C0-4C7B-83FF-CFF1F9D764F2}" type="presOf" srcId="{15273601-115D-4B34-8FCD-D4B4D4395A18}" destId="{4AFC69E8-F6C0-4490-A817-8782162696E2}" srcOrd="0" destOrd="1" presId="urn:microsoft.com/office/officeart/2005/8/layout/vList4"/>
    <dgm:cxn modelId="{9787BB2F-3126-4A4C-A3DB-0F51B1F7EF7B}" srcId="{446C2325-809A-4E4E-9952-BD6BEA13DB0D}" destId="{15273601-115D-4B34-8FCD-D4B4D4395A18}" srcOrd="0" destOrd="0" parTransId="{447467BF-EB64-450E-BF6A-1DBA3688B9D3}" sibTransId="{82C1A063-0F40-4289-9132-F63770037E50}"/>
    <dgm:cxn modelId="{2A71493A-E42D-4304-AEC0-6892DD111FEE}" type="presOf" srcId="{AEE84BF8-45C4-41B6-9A58-33FA3CB5621E}" destId="{607D3FA5-A4DC-4D9A-8B9D-BEDB4D4F9F89}" srcOrd="0" destOrd="0" presId="urn:microsoft.com/office/officeart/2005/8/layout/vList4"/>
    <dgm:cxn modelId="{F8CF1C3D-84C3-4195-819B-6717F9DF287C}" type="presOf" srcId="{2D3F2DAF-F1F0-4538-ABFE-4F9AD85F40B5}" destId="{F6D8A859-5F38-4F0A-B2F6-E1E04141E87C}" srcOrd="1" destOrd="2" presId="urn:microsoft.com/office/officeart/2005/8/layout/vList4"/>
    <dgm:cxn modelId="{F600AE46-2DC9-4F38-A427-973A08233286}" type="presOf" srcId="{AE89F08E-54A6-4F6B-AAC2-3C5024A7D37F}" destId="{96389312-A567-49EF-8E78-CF46E7243733}" srcOrd="0" destOrd="0" presId="urn:microsoft.com/office/officeart/2005/8/layout/vList4"/>
    <dgm:cxn modelId="{18DD336F-696F-45C4-A2B3-611431A91D2D}" srcId="{AE89F08E-54A6-4F6B-AAC2-3C5024A7D37F}" destId="{CDF12FAB-E48E-4EAE-A34D-817BA8FD279A}" srcOrd="0" destOrd="0" parTransId="{AE33E33E-7171-44F0-8DA1-B2D785178BFE}" sibTransId="{32CB0B77-615A-4C3B-9F0E-B0A892219CE1}"/>
    <dgm:cxn modelId="{3533E377-933B-44C4-AE79-7870E874DEFD}" type="presOf" srcId="{7D1E53D8-200E-4256-B548-1D88A0672F54}" destId="{96389312-A567-49EF-8E78-CF46E7243733}" srcOrd="0" destOrd="2" presId="urn:microsoft.com/office/officeart/2005/8/layout/vList4"/>
    <dgm:cxn modelId="{197B3659-B8E4-4803-8979-D7B94B594335}" srcId="{AEE84BF8-45C4-41B6-9A58-33FA3CB5621E}" destId="{AE89F08E-54A6-4F6B-AAC2-3C5024A7D37F}" srcOrd="0" destOrd="0" parTransId="{0D592279-30DE-4105-BEB7-D4FF58DEA8F0}" sibTransId="{505ACD38-207D-46C4-BA98-7261BB7C43C4}"/>
    <dgm:cxn modelId="{C4211B85-69A2-484B-8135-5DD3D256A26D}" srcId="{AE89F08E-54A6-4F6B-AAC2-3C5024A7D37F}" destId="{7D1E53D8-200E-4256-B548-1D88A0672F54}" srcOrd="1" destOrd="0" parTransId="{4ECDECE7-6445-4395-9914-62C9B329939E}" sibTransId="{B3BBAAEE-D941-4939-BD70-4123070FEFFF}"/>
    <dgm:cxn modelId="{432CEE8A-EC16-4A5C-9FFA-4254FB1AB7EF}" type="presOf" srcId="{CDF12FAB-E48E-4EAE-A34D-817BA8FD279A}" destId="{2707B944-CBED-45F0-93B4-D631C7092A02}" srcOrd="1" destOrd="1" presId="urn:microsoft.com/office/officeart/2005/8/layout/vList4"/>
    <dgm:cxn modelId="{14E3DE91-36ED-45D9-B49B-A40C73427854}" type="presOf" srcId="{446C2325-809A-4E4E-9952-BD6BEA13DB0D}" destId="{F6D8A859-5F38-4F0A-B2F6-E1E04141E87C}" srcOrd="1" destOrd="0" presId="urn:microsoft.com/office/officeart/2005/8/layout/vList4"/>
    <dgm:cxn modelId="{150EE395-464D-4718-BF8D-7948B2C7EE5A}" type="presOf" srcId="{15273601-115D-4B34-8FCD-D4B4D4395A18}" destId="{F6D8A859-5F38-4F0A-B2F6-E1E04141E87C}" srcOrd="1" destOrd="1" presId="urn:microsoft.com/office/officeart/2005/8/layout/vList4"/>
    <dgm:cxn modelId="{399D809C-0CE9-4D71-A0F8-CC2832D57B79}" type="presOf" srcId="{2D3F2DAF-F1F0-4538-ABFE-4F9AD85F40B5}" destId="{4AFC69E8-F6C0-4490-A817-8782162696E2}" srcOrd="0" destOrd="2" presId="urn:microsoft.com/office/officeart/2005/8/layout/vList4"/>
    <dgm:cxn modelId="{624B74A6-854E-4387-B520-789B90321DA3}" type="presOf" srcId="{CDF12FAB-E48E-4EAE-A34D-817BA8FD279A}" destId="{96389312-A567-49EF-8E78-CF46E7243733}" srcOrd="0" destOrd="1" presId="urn:microsoft.com/office/officeart/2005/8/layout/vList4"/>
    <dgm:cxn modelId="{69026CAF-8FE7-47F0-A8E6-A361AC883017}" srcId="{AEE84BF8-45C4-41B6-9A58-33FA3CB5621E}" destId="{446C2325-809A-4E4E-9952-BD6BEA13DB0D}" srcOrd="1" destOrd="0" parTransId="{33C618F9-8561-4C59-B828-F71BF8E3F73B}" sibTransId="{BD555406-8F17-4167-8972-6E624A19A5AD}"/>
    <dgm:cxn modelId="{DF407CC7-59DA-49A0-985E-A9B6777C807A}" srcId="{446C2325-809A-4E4E-9952-BD6BEA13DB0D}" destId="{2D3F2DAF-F1F0-4538-ABFE-4F9AD85F40B5}" srcOrd="1" destOrd="0" parTransId="{9E106BB6-EA5F-43BB-BCFA-B0D80FED76F6}" sibTransId="{B3F81AF9-E40E-4163-8019-D0C29883F84B}"/>
    <dgm:cxn modelId="{C95884E5-0BA2-4602-BF7A-9AB97A473FCA}" type="presOf" srcId="{7D1E53D8-200E-4256-B548-1D88A0672F54}" destId="{2707B944-CBED-45F0-93B4-D631C7092A02}" srcOrd="1" destOrd="2" presId="urn:microsoft.com/office/officeart/2005/8/layout/vList4"/>
    <dgm:cxn modelId="{D7C343FA-509F-4573-A57C-BA8DA67D45A3}" type="presOf" srcId="{446C2325-809A-4E4E-9952-BD6BEA13DB0D}" destId="{4AFC69E8-F6C0-4490-A817-8782162696E2}" srcOrd="0" destOrd="0" presId="urn:microsoft.com/office/officeart/2005/8/layout/vList4"/>
    <dgm:cxn modelId="{ECCF440E-CADD-48DF-8764-818F498FA27B}" type="presParOf" srcId="{607D3FA5-A4DC-4D9A-8B9D-BEDB4D4F9F89}" destId="{08EB77D7-A076-4DD6-9BA9-FAEEF254DC54}" srcOrd="0" destOrd="0" presId="urn:microsoft.com/office/officeart/2005/8/layout/vList4"/>
    <dgm:cxn modelId="{18080879-004E-41E3-95A8-B01C2A5DF8FF}" type="presParOf" srcId="{08EB77D7-A076-4DD6-9BA9-FAEEF254DC54}" destId="{96389312-A567-49EF-8E78-CF46E7243733}" srcOrd="0" destOrd="0" presId="urn:microsoft.com/office/officeart/2005/8/layout/vList4"/>
    <dgm:cxn modelId="{0C8B373E-16C2-473A-9903-88CDEF44E26B}" type="presParOf" srcId="{08EB77D7-A076-4DD6-9BA9-FAEEF254DC54}" destId="{F0E37ED8-6EA7-4693-9A62-BFBAD02FB3DC}" srcOrd="1" destOrd="0" presId="urn:microsoft.com/office/officeart/2005/8/layout/vList4"/>
    <dgm:cxn modelId="{83BE9750-B095-4C81-9B2E-5E32C4CA7E79}" type="presParOf" srcId="{08EB77D7-A076-4DD6-9BA9-FAEEF254DC54}" destId="{2707B944-CBED-45F0-93B4-D631C7092A02}" srcOrd="2" destOrd="0" presId="urn:microsoft.com/office/officeart/2005/8/layout/vList4"/>
    <dgm:cxn modelId="{8C98EAA8-042E-4003-9649-8DE576A6EA3B}" type="presParOf" srcId="{607D3FA5-A4DC-4D9A-8B9D-BEDB4D4F9F89}" destId="{345BAF69-D24A-4C41-A430-832E3BF90B68}" srcOrd="1" destOrd="0" presId="urn:microsoft.com/office/officeart/2005/8/layout/vList4"/>
    <dgm:cxn modelId="{E96F0E6D-2082-46B3-B1EB-F339AC22769E}" type="presParOf" srcId="{607D3FA5-A4DC-4D9A-8B9D-BEDB4D4F9F89}" destId="{606C991B-FAE4-4D77-8116-F572DD035C6E}" srcOrd="2" destOrd="0" presId="urn:microsoft.com/office/officeart/2005/8/layout/vList4"/>
    <dgm:cxn modelId="{F2B56089-A431-4AC9-BA9B-BD1148F8057B}" type="presParOf" srcId="{606C991B-FAE4-4D77-8116-F572DD035C6E}" destId="{4AFC69E8-F6C0-4490-A817-8782162696E2}" srcOrd="0" destOrd="0" presId="urn:microsoft.com/office/officeart/2005/8/layout/vList4"/>
    <dgm:cxn modelId="{DFECAF29-FD8A-415F-B2CE-208B832B9AD6}" type="presParOf" srcId="{606C991B-FAE4-4D77-8116-F572DD035C6E}" destId="{751227B5-3528-449C-AE21-7472F5CBED12}" srcOrd="1" destOrd="0" presId="urn:microsoft.com/office/officeart/2005/8/layout/vList4"/>
    <dgm:cxn modelId="{BF20902E-F689-4BD7-BE97-3EE4491E9110}" type="presParOf" srcId="{606C991B-FAE4-4D77-8116-F572DD035C6E}" destId="{F6D8A859-5F38-4F0A-B2F6-E1E04141E87C}" srcOrd="2" destOrd="0" presId="urn:microsoft.com/office/officeart/2005/8/layout/vList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3E7CEA-39B9-4201-8B9E-78140D2160BA}"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IN"/>
        </a:p>
      </dgm:t>
    </dgm:pt>
    <dgm:pt modelId="{8B1E7EE1-AD11-4A7A-9573-9E87AAC460DD}">
      <dgm:prSet phldrT="[Text]" custT="1"/>
      <dgm:spPr/>
      <dgm:t>
        <a:bodyPr/>
        <a:lstStyle/>
        <a:p>
          <a:r>
            <a:rPr lang="en-US" sz="1800" b="1" dirty="0"/>
            <a:t>ETIOLOGY OF CLASS III </a:t>
          </a:r>
          <a:br>
            <a:rPr lang="en-US" sz="1800" b="1" dirty="0"/>
          </a:br>
          <a:r>
            <a:rPr lang="en-US" sz="1800" b="1" dirty="0"/>
            <a:t>MALOCCLUSION</a:t>
          </a:r>
          <a:endParaRPr lang="en-IN" sz="1800" b="1" dirty="0"/>
        </a:p>
      </dgm:t>
    </dgm:pt>
    <dgm:pt modelId="{BE706685-5A97-4D1D-8FEF-603CA21A67CC}" cxnId="{1929AB59-E4EF-4389-BB4A-2CCB25008BFD}" type="parTrans">
      <dgm:prSet/>
      <dgm:spPr/>
      <dgm:t>
        <a:bodyPr/>
        <a:lstStyle/>
        <a:p>
          <a:endParaRPr lang="en-IN"/>
        </a:p>
      </dgm:t>
    </dgm:pt>
    <dgm:pt modelId="{0913C1AF-0BD1-4D9E-8063-B764802BF6BE}" cxnId="{1929AB59-E4EF-4389-BB4A-2CCB25008BFD}" type="sibTrans">
      <dgm:prSet/>
      <dgm:spPr/>
      <dgm:t>
        <a:bodyPr/>
        <a:lstStyle/>
        <a:p>
          <a:endParaRPr lang="en-IN"/>
        </a:p>
      </dgm:t>
    </dgm:pt>
    <dgm:pt modelId="{2915A3F7-9254-4249-ADBE-2969A3D85DB2}">
      <dgm:prSet phldrT="[Text]" custT="1"/>
      <dgm:spPr/>
      <dgm:t>
        <a:bodyPr/>
        <a:lstStyle/>
        <a:p>
          <a:r>
            <a:rPr lang="en-IN" sz="2000" b="1" dirty="0"/>
            <a:t>Genetic factors</a:t>
          </a:r>
        </a:p>
      </dgm:t>
    </dgm:pt>
    <dgm:pt modelId="{F5B96630-25A4-4B7B-9A44-7A9A11A455A6}" cxnId="{2A243F71-81C2-42C5-A9BD-08872C1A2D07}" type="parTrans">
      <dgm:prSet/>
      <dgm:spPr/>
      <dgm:t>
        <a:bodyPr/>
        <a:lstStyle/>
        <a:p>
          <a:endParaRPr lang="en-IN"/>
        </a:p>
      </dgm:t>
    </dgm:pt>
    <dgm:pt modelId="{1ECB3FE0-5B8F-443A-A14F-5FF6F36BA646}" cxnId="{2A243F71-81C2-42C5-A9BD-08872C1A2D07}" type="sibTrans">
      <dgm:prSet/>
      <dgm:spPr/>
      <dgm:t>
        <a:bodyPr/>
        <a:lstStyle/>
        <a:p>
          <a:endParaRPr lang="en-IN"/>
        </a:p>
      </dgm:t>
    </dgm:pt>
    <dgm:pt modelId="{C290FC99-A75F-4BF7-AD81-76B2C8B4D114}">
      <dgm:prSet phldrT="[Text]" custT="1"/>
      <dgm:spPr/>
      <dgm:t>
        <a:bodyPr/>
        <a:lstStyle/>
        <a:p>
          <a:r>
            <a:rPr lang="en-IN" sz="2000" b="1" dirty="0"/>
            <a:t>Ethnicity </a:t>
          </a:r>
        </a:p>
      </dgm:t>
    </dgm:pt>
    <dgm:pt modelId="{1FF3DC19-2840-43E2-B010-11BD85EE5644}" cxnId="{6B464598-1AE6-4E49-8258-DA066AC97A14}" type="parTrans">
      <dgm:prSet/>
      <dgm:spPr/>
      <dgm:t>
        <a:bodyPr/>
        <a:lstStyle/>
        <a:p>
          <a:endParaRPr lang="en-IN"/>
        </a:p>
      </dgm:t>
    </dgm:pt>
    <dgm:pt modelId="{521CCC84-7E13-4D3B-851D-33B3DF126EFA}" cxnId="{6B464598-1AE6-4E49-8258-DA066AC97A14}" type="sibTrans">
      <dgm:prSet/>
      <dgm:spPr/>
      <dgm:t>
        <a:bodyPr/>
        <a:lstStyle/>
        <a:p>
          <a:endParaRPr lang="en-IN"/>
        </a:p>
      </dgm:t>
    </dgm:pt>
    <dgm:pt modelId="{8FE741B4-DEFB-4B14-BFBF-5E29597AFB17}">
      <dgm:prSet phldrT="[Text]" custT="1"/>
      <dgm:spPr/>
      <dgm:t>
        <a:bodyPr/>
        <a:lstStyle/>
        <a:p>
          <a:r>
            <a:rPr lang="en-IN" sz="2000" b="1" dirty="0"/>
            <a:t>Environ-mental factor</a:t>
          </a:r>
        </a:p>
      </dgm:t>
    </dgm:pt>
    <dgm:pt modelId="{1C40962E-AC4D-4F47-B366-F5E4C3A56D66}" cxnId="{80F05D35-A472-4F45-A306-C56575EA115E}" type="parTrans">
      <dgm:prSet/>
      <dgm:spPr/>
      <dgm:t>
        <a:bodyPr/>
        <a:lstStyle/>
        <a:p>
          <a:endParaRPr lang="en-IN"/>
        </a:p>
      </dgm:t>
    </dgm:pt>
    <dgm:pt modelId="{5839087A-6499-4F5B-BFB4-8FA1E1CF55E5}" cxnId="{80F05D35-A472-4F45-A306-C56575EA115E}" type="sibTrans">
      <dgm:prSet/>
      <dgm:spPr/>
      <dgm:t>
        <a:bodyPr/>
        <a:lstStyle/>
        <a:p>
          <a:endParaRPr lang="en-IN"/>
        </a:p>
      </dgm:t>
    </dgm:pt>
    <dgm:pt modelId="{A900BC15-76B1-40E5-8906-E653C038D3E1}">
      <dgm:prSet phldrT="[Text]" custT="1"/>
      <dgm:spPr/>
      <dgm:t>
        <a:bodyPr/>
        <a:lstStyle/>
        <a:p>
          <a:r>
            <a:rPr lang="en-IN" sz="2000" b="1" dirty="0"/>
            <a:t>Habitual posture</a:t>
          </a:r>
        </a:p>
      </dgm:t>
    </dgm:pt>
    <dgm:pt modelId="{569B2493-956F-45AD-8AC8-4EECA96C4632}" cxnId="{6A38518E-81FF-4C96-8386-60E0E4525A1E}" type="parTrans">
      <dgm:prSet/>
      <dgm:spPr/>
      <dgm:t>
        <a:bodyPr/>
        <a:lstStyle/>
        <a:p>
          <a:endParaRPr lang="en-IN"/>
        </a:p>
      </dgm:t>
    </dgm:pt>
    <dgm:pt modelId="{6207D7E9-8A08-4DCC-8456-B3A0E7791C18}" cxnId="{6A38518E-81FF-4C96-8386-60E0E4525A1E}" type="sibTrans">
      <dgm:prSet/>
      <dgm:spPr/>
      <dgm:t>
        <a:bodyPr/>
        <a:lstStyle/>
        <a:p>
          <a:endParaRPr lang="en-IN"/>
        </a:p>
      </dgm:t>
    </dgm:pt>
    <dgm:pt modelId="{958159DA-8D20-4ECE-AA2D-3B2BE62997C8}" type="pres">
      <dgm:prSet presAssocID="{EA3E7CEA-39B9-4201-8B9E-78140D2160BA}" presName="Name0" presStyleCnt="0">
        <dgm:presLayoutVars>
          <dgm:chMax val="1"/>
          <dgm:dir/>
          <dgm:animLvl val="ctr"/>
          <dgm:resizeHandles val="exact"/>
        </dgm:presLayoutVars>
      </dgm:prSet>
      <dgm:spPr/>
    </dgm:pt>
    <dgm:pt modelId="{A48A2F63-463C-47E5-8A20-7F19850DF305}" type="pres">
      <dgm:prSet presAssocID="{8B1E7EE1-AD11-4A7A-9573-9E87AAC460DD}" presName="centerShape" presStyleLbl="node0" presStyleIdx="0" presStyleCnt="1" custScaleX="107941" custScaleY="97910"/>
      <dgm:spPr/>
    </dgm:pt>
    <dgm:pt modelId="{15F8B7CE-7587-4F5B-8FFD-ED671D7A042B}" type="pres">
      <dgm:prSet presAssocID="{2915A3F7-9254-4249-ADBE-2969A3D85DB2}" presName="node" presStyleLbl="node1" presStyleIdx="0" presStyleCnt="4" custScaleX="128214" custScaleY="121248" custRadScaleRad="114538" custRadScaleInc="-1382">
        <dgm:presLayoutVars>
          <dgm:bulletEnabled val="1"/>
        </dgm:presLayoutVars>
      </dgm:prSet>
      <dgm:spPr/>
    </dgm:pt>
    <dgm:pt modelId="{8338963A-A8BA-4CD5-B5DF-61F6C1FB458C}" type="pres">
      <dgm:prSet presAssocID="{2915A3F7-9254-4249-ADBE-2969A3D85DB2}" presName="dummy" presStyleCnt="0"/>
      <dgm:spPr/>
    </dgm:pt>
    <dgm:pt modelId="{6C912F9E-D623-4AF3-AA44-8F8840E04CA6}" type="pres">
      <dgm:prSet presAssocID="{1ECB3FE0-5B8F-443A-A14F-5FF6F36BA646}" presName="sibTrans" presStyleLbl="sibTrans2D1" presStyleIdx="0" presStyleCnt="4" custLinFactNeighborX="1145" custLinFactNeighborY="2327"/>
      <dgm:spPr/>
    </dgm:pt>
    <dgm:pt modelId="{DBACA895-BA1F-4952-AE7E-523BA2D0B927}" type="pres">
      <dgm:prSet presAssocID="{C290FC99-A75F-4BF7-AD81-76B2C8B4D114}" presName="node" presStyleLbl="node1" presStyleIdx="1" presStyleCnt="4" custScaleX="136987" custScaleY="128086" custRadScaleRad="110171" custRadScaleInc="-5318">
        <dgm:presLayoutVars>
          <dgm:bulletEnabled val="1"/>
        </dgm:presLayoutVars>
      </dgm:prSet>
      <dgm:spPr/>
    </dgm:pt>
    <dgm:pt modelId="{440BF72F-22E2-4A9F-B4A4-18466A87B39E}" type="pres">
      <dgm:prSet presAssocID="{C290FC99-A75F-4BF7-AD81-76B2C8B4D114}" presName="dummy" presStyleCnt="0"/>
      <dgm:spPr/>
    </dgm:pt>
    <dgm:pt modelId="{A465D8D5-1829-4BF8-8B2D-729AC1A86128}" type="pres">
      <dgm:prSet presAssocID="{521CCC84-7E13-4D3B-851D-33B3DF126EFA}" presName="sibTrans" presStyleLbl="sibTrans2D1" presStyleIdx="1" presStyleCnt="4" custLinFactNeighborY="-155"/>
      <dgm:spPr/>
    </dgm:pt>
    <dgm:pt modelId="{35DB96BF-A9C5-4A01-A27D-51581C82C534}" type="pres">
      <dgm:prSet presAssocID="{8FE741B4-DEFB-4B14-BFBF-5E29597AFB17}" presName="node" presStyleLbl="node1" presStyleIdx="2" presStyleCnt="4" custScaleX="130809" custScaleY="124448" custRadScaleRad="115006" custRadScaleInc="-8819">
        <dgm:presLayoutVars>
          <dgm:bulletEnabled val="1"/>
        </dgm:presLayoutVars>
      </dgm:prSet>
      <dgm:spPr/>
    </dgm:pt>
    <dgm:pt modelId="{A660A84D-D57C-45A2-8459-F5D02E083B74}" type="pres">
      <dgm:prSet presAssocID="{8FE741B4-DEFB-4B14-BFBF-5E29597AFB17}" presName="dummy" presStyleCnt="0"/>
      <dgm:spPr/>
    </dgm:pt>
    <dgm:pt modelId="{471FC471-446E-4E52-A590-95CBC997C536}" type="pres">
      <dgm:prSet presAssocID="{5839087A-6499-4F5B-BFB4-8FA1E1CF55E5}" presName="sibTrans" presStyleLbl="sibTrans2D1" presStyleIdx="2" presStyleCnt="4"/>
      <dgm:spPr/>
    </dgm:pt>
    <dgm:pt modelId="{698C3FD2-8E54-487E-8DBA-897F7A7D6AB3}" type="pres">
      <dgm:prSet presAssocID="{A900BC15-76B1-40E5-8906-E653C038D3E1}" presName="node" presStyleLbl="node1" presStyleIdx="3" presStyleCnt="4" custScaleX="128902" custScaleY="128593" custRadScaleRad="105720" custRadScaleInc="-953">
        <dgm:presLayoutVars>
          <dgm:bulletEnabled val="1"/>
        </dgm:presLayoutVars>
      </dgm:prSet>
      <dgm:spPr/>
    </dgm:pt>
    <dgm:pt modelId="{46F24CF9-C3E0-40E3-8A34-121DB4C01905}" type="pres">
      <dgm:prSet presAssocID="{A900BC15-76B1-40E5-8906-E653C038D3E1}" presName="dummy" presStyleCnt="0"/>
      <dgm:spPr/>
    </dgm:pt>
    <dgm:pt modelId="{484649E2-B133-42B5-8DB0-CC027850EEE6}" type="pres">
      <dgm:prSet presAssocID="{6207D7E9-8A08-4DCC-8456-B3A0E7791C18}" presName="sibTrans" presStyleLbl="sibTrans2D1" presStyleIdx="3" presStyleCnt="4"/>
      <dgm:spPr/>
    </dgm:pt>
  </dgm:ptLst>
  <dgm:cxnLst>
    <dgm:cxn modelId="{F77CAE15-27CE-45BB-818C-628C3F94A1E3}" type="presOf" srcId="{8B1E7EE1-AD11-4A7A-9573-9E87AAC460DD}" destId="{A48A2F63-463C-47E5-8A20-7F19850DF305}" srcOrd="0" destOrd="0" presId="urn:microsoft.com/office/officeart/2005/8/layout/radial6"/>
    <dgm:cxn modelId="{80F05D35-A472-4F45-A306-C56575EA115E}" srcId="{8B1E7EE1-AD11-4A7A-9573-9E87AAC460DD}" destId="{8FE741B4-DEFB-4B14-BFBF-5E29597AFB17}" srcOrd="2" destOrd="0" parTransId="{1C40962E-AC4D-4F47-B366-F5E4C3A56D66}" sibTransId="{5839087A-6499-4F5B-BFB4-8FA1E1CF55E5}"/>
    <dgm:cxn modelId="{77C63F3C-10D8-4766-BB70-951524680FF4}" type="presOf" srcId="{8FE741B4-DEFB-4B14-BFBF-5E29597AFB17}" destId="{35DB96BF-A9C5-4A01-A27D-51581C82C534}" srcOrd="0" destOrd="0" presId="urn:microsoft.com/office/officeart/2005/8/layout/radial6"/>
    <dgm:cxn modelId="{16858645-63B9-4E35-8188-85990C18BD89}" type="presOf" srcId="{1ECB3FE0-5B8F-443A-A14F-5FF6F36BA646}" destId="{6C912F9E-D623-4AF3-AA44-8F8840E04CA6}" srcOrd="0" destOrd="0" presId="urn:microsoft.com/office/officeart/2005/8/layout/radial6"/>
    <dgm:cxn modelId="{58A52347-21CA-4AEB-8803-5F438C24D874}" type="presOf" srcId="{6207D7E9-8A08-4DCC-8456-B3A0E7791C18}" destId="{484649E2-B133-42B5-8DB0-CC027850EEE6}" srcOrd="0" destOrd="0" presId="urn:microsoft.com/office/officeart/2005/8/layout/radial6"/>
    <dgm:cxn modelId="{2A243F71-81C2-42C5-A9BD-08872C1A2D07}" srcId="{8B1E7EE1-AD11-4A7A-9573-9E87AAC460DD}" destId="{2915A3F7-9254-4249-ADBE-2969A3D85DB2}" srcOrd="0" destOrd="0" parTransId="{F5B96630-25A4-4B7B-9A44-7A9A11A455A6}" sibTransId="{1ECB3FE0-5B8F-443A-A14F-5FF6F36BA646}"/>
    <dgm:cxn modelId="{1929AB59-E4EF-4389-BB4A-2CCB25008BFD}" srcId="{EA3E7CEA-39B9-4201-8B9E-78140D2160BA}" destId="{8B1E7EE1-AD11-4A7A-9573-9E87AAC460DD}" srcOrd="0" destOrd="0" parTransId="{BE706685-5A97-4D1D-8FEF-603CA21A67CC}" sibTransId="{0913C1AF-0BD1-4D9E-8063-B764802BF6BE}"/>
    <dgm:cxn modelId="{001AFF86-1013-4005-80D5-454222B0066E}" type="presOf" srcId="{2915A3F7-9254-4249-ADBE-2969A3D85DB2}" destId="{15F8B7CE-7587-4F5B-8FFD-ED671D7A042B}" srcOrd="0" destOrd="0" presId="urn:microsoft.com/office/officeart/2005/8/layout/radial6"/>
    <dgm:cxn modelId="{6A38518E-81FF-4C96-8386-60E0E4525A1E}" srcId="{8B1E7EE1-AD11-4A7A-9573-9E87AAC460DD}" destId="{A900BC15-76B1-40E5-8906-E653C038D3E1}" srcOrd="3" destOrd="0" parTransId="{569B2493-956F-45AD-8AC8-4EECA96C4632}" sibTransId="{6207D7E9-8A08-4DCC-8456-B3A0E7791C18}"/>
    <dgm:cxn modelId="{198D1793-B8DA-4E0D-A1AF-56C38EB363AF}" type="presOf" srcId="{521CCC84-7E13-4D3B-851D-33B3DF126EFA}" destId="{A465D8D5-1829-4BF8-8B2D-729AC1A86128}" srcOrd="0" destOrd="0" presId="urn:microsoft.com/office/officeart/2005/8/layout/radial6"/>
    <dgm:cxn modelId="{6B464598-1AE6-4E49-8258-DA066AC97A14}" srcId="{8B1E7EE1-AD11-4A7A-9573-9E87AAC460DD}" destId="{C290FC99-A75F-4BF7-AD81-76B2C8B4D114}" srcOrd="1" destOrd="0" parTransId="{1FF3DC19-2840-43E2-B010-11BD85EE5644}" sibTransId="{521CCC84-7E13-4D3B-851D-33B3DF126EFA}"/>
    <dgm:cxn modelId="{E8DEECB5-8A09-454E-80D4-C242791A1A4B}" type="presOf" srcId="{5839087A-6499-4F5B-BFB4-8FA1E1CF55E5}" destId="{471FC471-446E-4E52-A590-95CBC997C536}" srcOrd="0" destOrd="0" presId="urn:microsoft.com/office/officeart/2005/8/layout/radial6"/>
    <dgm:cxn modelId="{4D20BBBF-08D3-43FB-805D-4AFD7486B17B}" type="presOf" srcId="{EA3E7CEA-39B9-4201-8B9E-78140D2160BA}" destId="{958159DA-8D20-4ECE-AA2D-3B2BE62997C8}" srcOrd="0" destOrd="0" presId="urn:microsoft.com/office/officeart/2005/8/layout/radial6"/>
    <dgm:cxn modelId="{55816EDD-82B1-4F25-B4A4-AE1CF3C36CBB}" type="presOf" srcId="{A900BC15-76B1-40E5-8906-E653C038D3E1}" destId="{698C3FD2-8E54-487E-8DBA-897F7A7D6AB3}" srcOrd="0" destOrd="0" presId="urn:microsoft.com/office/officeart/2005/8/layout/radial6"/>
    <dgm:cxn modelId="{F98889FD-2B10-4153-9DA1-C09446BC8010}" type="presOf" srcId="{C290FC99-A75F-4BF7-AD81-76B2C8B4D114}" destId="{DBACA895-BA1F-4952-AE7E-523BA2D0B927}" srcOrd="0" destOrd="0" presId="urn:microsoft.com/office/officeart/2005/8/layout/radial6"/>
    <dgm:cxn modelId="{6B86B95E-A13D-4E27-8CCE-498AE3F54361}" type="presParOf" srcId="{958159DA-8D20-4ECE-AA2D-3B2BE62997C8}" destId="{A48A2F63-463C-47E5-8A20-7F19850DF305}" srcOrd="0" destOrd="0" presId="urn:microsoft.com/office/officeart/2005/8/layout/radial6"/>
    <dgm:cxn modelId="{F71B6AAB-A01D-448C-91F7-9A10D794DACC}" type="presParOf" srcId="{958159DA-8D20-4ECE-AA2D-3B2BE62997C8}" destId="{15F8B7CE-7587-4F5B-8FFD-ED671D7A042B}" srcOrd="1" destOrd="0" presId="urn:microsoft.com/office/officeart/2005/8/layout/radial6"/>
    <dgm:cxn modelId="{A8A7B0F9-C3FD-41C8-90BF-54203E8D978F}" type="presParOf" srcId="{958159DA-8D20-4ECE-AA2D-3B2BE62997C8}" destId="{8338963A-A8BA-4CD5-B5DF-61F6C1FB458C}" srcOrd="2" destOrd="0" presId="urn:microsoft.com/office/officeart/2005/8/layout/radial6"/>
    <dgm:cxn modelId="{31F7AD05-53EB-4951-8085-E4D5FF5AA1EA}" type="presParOf" srcId="{958159DA-8D20-4ECE-AA2D-3B2BE62997C8}" destId="{6C912F9E-D623-4AF3-AA44-8F8840E04CA6}" srcOrd="3" destOrd="0" presId="urn:microsoft.com/office/officeart/2005/8/layout/radial6"/>
    <dgm:cxn modelId="{05C4A95A-FD31-40D2-807C-C7B0C405ABD7}" type="presParOf" srcId="{958159DA-8D20-4ECE-AA2D-3B2BE62997C8}" destId="{DBACA895-BA1F-4952-AE7E-523BA2D0B927}" srcOrd="4" destOrd="0" presId="urn:microsoft.com/office/officeart/2005/8/layout/radial6"/>
    <dgm:cxn modelId="{C52046D6-1068-4B4D-9CDC-7DEDB4BAD366}" type="presParOf" srcId="{958159DA-8D20-4ECE-AA2D-3B2BE62997C8}" destId="{440BF72F-22E2-4A9F-B4A4-18466A87B39E}" srcOrd="5" destOrd="0" presId="urn:microsoft.com/office/officeart/2005/8/layout/radial6"/>
    <dgm:cxn modelId="{1805EB28-7DE2-4C38-AF06-F5AC5CE4D080}" type="presParOf" srcId="{958159DA-8D20-4ECE-AA2D-3B2BE62997C8}" destId="{A465D8D5-1829-4BF8-8B2D-729AC1A86128}" srcOrd="6" destOrd="0" presId="urn:microsoft.com/office/officeart/2005/8/layout/radial6"/>
    <dgm:cxn modelId="{443F7A7F-5584-4DAD-9EA3-830F43298171}" type="presParOf" srcId="{958159DA-8D20-4ECE-AA2D-3B2BE62997C8}" destId="{35DB96BF-A9C5-4A01-A27D-51581C82C534}" srcOrd="7" destOrd="0" presId="urn:microsoft.com/office/officeart/2005/8/layout/radial6"/>
    <dgm:cxn modelId="{B0E91611-AC59-4A8F-A488-802CF1E78A6D}" type="presParOf" srcId="{958159DA-8D20-4ECE-AA2D-3B2BE62997C8}" destId="{A660A84D-D57C-45A2-8459-F5D02E083B74}" srcOrd="8" destOrd="0" presId="urn:microsoft.com/office/officeart/2005/8/layout/radial6"/>
    <dgm:cxn modelId="{5C9FBC95-87F1-4FE4-930B-39835017F0F8}" type="presParOf" srcId="{958159DA-8D20-4ECE-AA2D-3B2BE62997C8}" destId="{471FC471-446E-4E52-A590-95CBC997C536}" srcOrd="9" destOrd="0" presId="urn:microsoft.com/office/officeart/2005/8/layout/radial6"/>
    <dgm:cxn modelId="{BB1D87DD-4EF0-4C0A-93E6-699BF2617F7F}" type="presParOf" srcId="{958159DA-8D20-4ECE-AA2D-3B2BE62997C8}" destId="{698C3FD2-8E54-487E-8DBA-897F7A7D6AB3}" srcOrd="10" destOrd="0" presId="urn:microsoft.com/office/officeart/2005/8/layout/radial6"/>
    <dgm:cxn modelId="{2B18E42B-5A23-4428-AC33-F6E0F4497807}" type="presParOf" srcId="{958159DA-8D20-4ECE-AA2D-3B2BE62997C8}" destId="{46F24CF9-C3E0-40E3-8A34-121DB4C01905}" srcOrd="11" destOrd="0" presId="urn:microsoft.com/office/officeart/2005/8/layout/radial6"/>
    <dgm:cxn modelId="{66E1B40A-9006-4745-BFBC-3C97303A457C}" type="presParOf" srcId="{958159DA-8D20-4ECE-AA2D-3B2BE62997C8}" destId="{484649E2-B133-42B5-8DB0-CC027850EEE6}" srcOrd="12" destOrd="0" presId="urn:microsoft.com/office/officeart/2005/8/layout/radial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42A5B7-F7B3-42BC-A7AC-5C29E3920F4B}"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IN"/>
        </a:p>
      </dgm:t>
    </dgm:pt>
    <dgm:pt modelId="{15BE102D-3CC7-4578-8BF1-EE5BFDE6EF9F}">
      <dgm:prSet phldrT="[Text]" custT="1"/>
      <dgm:spPr/>
      <dgm:t>
        <a:bodyPr/>
        <a:lstStyle/>
        <a:p>
          <a:r>
            <a:rPr lang="en-US" sz="1800" dirty="0">
              <a:effectLst/>
              <a:latin typeface="Times New Roman" panose="02020603050405020304" pitchFamily="18" charset="0"/>
            </a:rPr>
            <a:t>4. combination of retrognathic and/or </a:t>
          </a:r>
          <a:r>
            <a:rPr lang="en-US" sz="1800" dirty="0" err="1">
              <a:effectLst/>
              <a:latin typeface="Times New Roman" panose="02020603050405020304" pitchFamily="18" charset="0"/>
            </a:rPr>
            <a:t>micrognathic</a:t>
          </a:r>
          <a:r>
            <a:rPr lang="en-US" sz="1800" dirty="0">
              <a:effectLst/>
              <a:latin typeface="Times New Roman" panose="02020603050405020304" pitchFamily="18" charset="0"/>
            </a:rPr>
            <a:t> maxilla with prognathic and/or </a:t>
          </a:r>
          <a:r>
            <a:rPr lang="en-US" sz="1800" dirty="0" err="1">
              <a:effectLst/>
              <a:latin typeface="Times New Roman" panose="02020603050405020304" pitchFamily="18" charset="0"/>
            </a:rPr>
            <a:t>macrognathic</a:t>
          </a:r>
          <a:r>
            <a:rPr lang="en-US" sz="1800" dirty="0">
              <a:effectLst/>
              <a:latin typeface="Times New Roman" panose="02020603050405020304" pitchFamily="18" charset="0"/>
            </a:rPr>
            <a:t> mandible </a:t>
          </a:r>
          <a:endParaRPr lang="en-IN" sz="1800" dirty="0"/>
        </a:p>
      </dgm:t>
    </dgm:pt>
    <dgm:pt modelId="{78A96BD9-9C4D-473D-B1DA-03D3E7EC9409}" cxnId="{E4BBC5DD-0A24-45FD-BE9A-BEC6FFCA9B9F}" type="parTrans">
      <dgm:prSet/>
      <dgm:spPr/>
      <dgm:t>
        <a:bodyPr/>
        <a:lstStyle/>
        <a:p>
          <a:endParaRPr lang="en-IN"/>
        </a:p>
      </dgm:t>
    </dgm:pt>
    <dgm:pt modelId="{2843E455-D8E8-407C-85D2-B376A029626D}" cxnId="{E4BBC5DD-0A24-45FD-BE9A-BEC6FFCA9B9F}" type="sibTrans">
      <dgm:prSet/>
      <dgm:spPr/>
      <dgm:t>
        <a:bodyPr/>
        <a:lstStyle/>
        <a:p>
          <a:endParaRPr lang="en-IN"/>
        </a:p>
      </dgm:t>
    </dgm:pt>
    <dgm:pt modelId="{FACBA667-BF67-4506-9F26-2F4A12FF1A08}">
      <dgm:prSet phldrT="[Text]" custT="1"/>
      <dgm:spPr/>
      <dgm:t>
        <a:bodyPr/>
        <a:lstStyle/>
        <a:p>
          <a:r>
            <a:rPr lang="en-US" sz="1800" dirty="0">
              <a:effectLst/>
              <a:latin typeface="Times New Roman" panose="02020603050405020304" pitchFamily="18" charset="0"/>
            </a:rPr>
            <a:t>1. prognathic and/or </a:t>
          </a:r>
          <a:r>
            <a:rPr lang="en-US" sz="1800" dirty="0" err="1">
              <a:effectLst/>
              <a:latin typeface="Times New Roman" panose="02020603050405020304" pitchFamily="18" charset="0"/>
            </a:rPr>
            <a:t>macrognathic</a:t>
          </a:r>
          <a:r>
            <a:rPr lang="en-US" sz="1800" dirty="0">
              <a:effectLst/>
              <a:latin typeface="Times New Roman" panose="02020603050405020304" pitchFamily="18" charset="0"/>
            </a:rPr>
            <a:t> mandible with a normal </a:t>
          </a:r>
          <a:br>
            <a:rPr lang="en-US" sz="1800" dirty="0"/>
          </a:br>
          <a:r>
            <a:rPr lang="en-US" sz="1800" dirty="0">
              <a:effectLst/>
              <a:latin typeface="Times New Roman" panose="02020603050405020304" pitchFamily="18" charset="0"/>
            </a:rPr>
            <a:t>maxilla both in position and in size</a:t>
          </a:r>
          <a:endParaRPr lang="en-IN" sz="1800" dirty="0"/>
        </a:p>
      </dgm:t>
    </dgm:pt>
    <dgm:pt modelId="{F6CF3476-E89F-4413-96DE-33EBE504A3E4}" cxnId="{DB8647BD-E84F-46F8-876F-FB41F044179A}" type="parTrans">
      <dgm:prSet/>
      <dgm:spPr/>
      <dgm:t>
        <a:bodyPr/>
        <a:lstStyle/>
        <a:p>
          <a:endParaRPr lang="en-IN"/>
        </a:p>
      </dgm:t>
    </dgm:pt>
    <dgm:pt modelId="{DEBF96C8-4CC7-4FBF-BB36-A6CDDCE3DE56}" cxnId="{DB8647BD-E84F-46F8-876F-FB41F044179A}" type="sibTrans">
      <dgm:prSet/>
      <dgm:spPr/>
      <dgm:t>
        <a:bodyPr/>
        <a:lstStyle/>
        <a:p>
          <a:endParaRPr lang="en-IN"/>
        </a:p>
      </dgm:t>
    </dgm:pt>
    <dgm:pt modelId="{A0658538-7DAD-4465-A5DE-FBC82685E299}">
      <dgm:prSet phldrT="[Text]" custT="1"/>
      <dgm:spPr/>
      <dgm:t>
        <a:bodyPr/>
        <a:lstStyle/>
        <a:p>
          <a:r>
            <a:rPr lang="en-US" sz="1800" dirty="0">
              <a:effectLst/>
              <a:latin typeface="Times New Roman" panose="02020603050405020304" pitchFamily="18" charset="0"/>
            </a:rPr>
            <a:t>2. retrognathic and/or </a:t>
          </a:r>
          <a:r>
            <a:rPr lang="en-US" sz="1800" dirty="0" err="1">
              <a:effectLst/>
              <a:latin typeface="Times New Roman" panose="02020603050405020304" pitchFamily="18" charset="0"/>
            </a:rPr>
            <a:t>micrognathic</a:t>
          </a:r>
          <a:r>
            <a:rPr lang="en-US" sz="1800" dirty="0">
              <a:effectLst/>
              <a:latin typeface="Times New Roman" panose="02020603050405020304" pitchFamily="18" charset="0"/>
            </a:rPr>
            <a:t> maxilla with a normal mandible both in position and in size</a:t>
          </a:r>
          <a:endParaRPr lang="en-IN" sz="1800" dirty="0"/>
        </a:p>
      </dgm:t>
    </dgm:pt>
    <dgm:pt modelId="{08089915-15C6-4E09-819C-9F697312765E}" cxnId="{C816A856-4CDF-4FB9-8A69-F3D92D865654}" type="parTrans">
      <dgm:prSet/>
      <dgm:spPr/>
      <dgm:t>
        <a:bodyPr/>
        <a:lstStyle/>
        <a:p>
          <a:endParaRPr lang="en-IN"/>
        </a:p>
      </dgm:t>
    </dgm:pt>
    <dgm:pt modelId="{B9F0A895-CA59-479A-A6C4-9862C6505F16}" cxnId="{C816A856-4CDF-4FB9-8A69-F3D92D865654}" type="sibTrans">
      <dgm:prSet/>
      <dgm:spPr/>
      <dgm:t>
        <a:bodyPr/>
        <a:lstStyle/>
        <a:p>
          <a:endParaRPr lang="en-IN"/>
        </a:p>
      </dgm:t>
    </dgm:pt>
    <dgm:pt modelId="{B9159C83-12E6-4B99-BE1C-CED0B284811B}">
      <dgm:prSet phldrT="[Text]" custT="1"/>
      <dgm:spPr/>
      <dgm:t>
        <a:bodyPr/>
        <a:lstStyle/>
        <a:p>
          <a:r>
            <a:rPr lang="en-US" sz="1800" dirty="0">
              <a:effectLst/>
              <a:latin typeface="Times New Roman" panose="02020603050405020304" pitchFamily="18" charset="0"/>
            </a:rPr>
            <a:t>3. normal skeletal jaw relationship with reverse overjet in the presence of centric relation (CR)–centric occlusion (CO) discrepancy(“pseudo” Class III relationship.)</a:t>
          </a:r>
          <a:endParaRPr lang="en-IN" sz="1800" dirty="0"/>
        </a:p>
      </dgm:t>
    </dgm:pt>
    <dgm:pt modelId="{F2D2CCF2-973A-471A-B950-81682B5D758D}" cxnId="{74D2D61F-A4E1-4CEA-9E5F-2D88430C5582}" type="sibTrans">
      <dgm:prSet/>
      <dgm:spPr/>
      <dgm:t>
        <a:bodyPr/>
        <a:lstStyle/>
        <a:p>
          <a:endParaRPr lang="en-IN"/>
        </a:p>
      </dgm:t>
    </dgm:pt>
    <dgm:pt modelId="{A35FE145-19B7-4BCD-BC9E-EBB65B81174E}" cxnId="{74D2D61F-A4E1-4CEA-9E5F-2D88430C5582}" type="parTrans">
      <dgm:prSet/>
      <dgm:spPr/>
      <dgm:t>
        <a:bodyPr/>
        <a:lstStyle/>
        <a:p>
          <a:endParaRPr lang="en-IN"/>
        </a:p>
      </dgm:t>
    </dgm:pt>
    <dgm:pt modelId="{2653BCEE-570E-4830-AD30-620AAB7E595B}" type="pres">
      <dgm:prSet presAssocID="{5A42A5B7-F7B3-42BC-A7AC-5C29E3920F4B}" presName="Name0" presStyleCnt="0">
        <dgm:presLayoutVars>
          <dgm:chMax val="21"/>
          <dgm:chPref val="21"/>
        </dgm:presLayoutVars>
      </dgm:prSet>
      <dgm:spPr/>
    </dgm:pt>
    <dgm:pt modelId="{9914E6E0-C29D-4E0A-9E28-10E001DD3775}" type="pres">
      <dgm:prSet presAssocID="{15BE102D-3CC7-4578-8BF1-EE5BFDE6EF9F}" presName="text1" presStyleCnt="0"/>
      <dgm:spPr/>
    </dgm:pt>
    <dgm:pt modelId="{4E393BDE-DE83-46BC-B456-806E2869E8D3}" type="pres">
      <dgm:prSet presAssocID="{15BE102D-3CC7-4578-8BF1-EE5BFDE6EF9F}" presName="textRepeatNode" presStyleLbl="alignNode1" presStyleIdx="0" presStyleCnt="4" custScaleX="139520" custScaleY="132940" custLinFactX="-1992" custLinFactNeighborX="-100000" custLinFactNeighborY="-6141">
        <dgm:presLayoutVars>
          <dgm:chMax val="0"/>
          <dgm:chPref val="0"/>
          <dgm:bulletEnabled val="1"/>
        </dgm:presLayoutVars>
      </dgm:prSet>
      <dgm:spPr/>
    </dgm:pt>
    <dgm:pt modelId="{C428D5EA-67AA-405F-BEE8-190D4D01157B}" type="pres">
      <dgm:prSet presAssocID="{15BE102D-3CC7-4578-8BF1-EE5BFDE6EF9F}" presName="textaccent1" presStyleCnt="0"/>
      <dgm:spPr/>
    </dgm:pt>
    <dgm:pt modelId="{B0266754-1755-47C4-9E5B-A68E2F71BF47}" type="pres">
      <dgm:prSet presAssocID="{15BE102D-3CC7-4578-8BF1-EE5BFDE6EF9F}" presName="accentRepeatNode" presStyleLbl="solidAlignAcc1" presStyleIdx="0" presStyleCnt="8" custLinFactX="477510" custLinFactY="100000" custLinFactNeighborX="500000" custLinFactNeighborY="196514"/>
      <dgm:spPr/>
    </dgm:pt>
    <dgm:pt modelId="{D788A0AA-A682-461B-9405-56A6B93C1E30}" type="pres">
      <dgm:prSet presAssocID="{2843E455-D8E8-407C-85D2-B376A029626D}" presName="image1" presStyleCnt="0"/>
      <dgm:spPr/>
    </dgm:pt>
    <dgm:pt modelId="{A55F066E-CF7E-47AB-8937-411ACF0DFF64}" type="pres">
      <dgm:prSet presAssocID="{2843E455-D8E8-407C-85D2-B376A029626D}" presName="imageRepeatNode" presStyleLbl="alignAcc1" presStyleIdx="0" presStyleCnt="4" custScaleY="100830" custLinFactNeighborY="-77323"/>
      <dgm:spPr/>
    </dgm:pt>
    <dgm:pt modelId="{04517153-1B3F-48DB-9859-2171C6F102C6}" type="pres">
      <dgm:prSet presAssocID="{2843E455-D8E8-407C-85D2-B376A029626D}" presName="imageaccent1" presStyleCnt="0"/>
      <dgm:spPr/>
    </dgm:pt>
    <dgm:pt modelId="{EC0D6559-160E-4900-A3AB-6BAF3C78EECA}" type="pres">
      <dgm:prSet presAssocID="{2843E455-D8E8-407C-85D2-B376A029626D}" presName="accentRepeatNode" presStyleLbl="solidAlignAcc1" presStyleIdx="1" presStyleCnt="8" custLinFactX="200000" custLinFactNeighborX="224553" custLinFactNeighborY="-28615"/>
      <dgm:spPr/>
    </dgm:pt>
    <dgm:pt modelId="{BE1BCC48-B78B-430C-9600-B09B9066D0F4}" type="pres">
      <dgm:prSet presAssocID="{B9159C83-12E6-4B99-BE1C-CED0B284811B}" presName="text2" presStyleCnt="0"/>
      <dgm:spPr/>
    </dgm:pt>
    <dgm:pt modelId="{7B9C2589-201B-43CA-8625-1E2202D79950}" type="pres">
      <dgm:prSet presAssocID="{B9159C83-12E6-4B99-BE1C-CED0B284811B}" presName="textRepeatNode" presStyleLbl="alignNode1" presStyleIdx="1" presStyleCnt="4" custScaleX="157734" custScaleY="137564" custLinFactX="71555" custLinFactNeighborX="100000" custLinFactNeighborY="52281">
        <dgm:presLayoutVars>
          <dgm:chMax val="0"/>
          <dgm:chPref val="0"/>
          <dgm:bulletEnabled val="1"/>
        </dgm:presLayoutVars>
      </dgm:prSet>
      <dgm:spPr/>
    </dgm:pt>
    <dgm:pt modelId="{C7D6CA1B-4ADC-48DC-B6B4-581A651F09F8}" type="pres">
      <dgm:prSet presAssocID="{B9159C83-12E6-4B99-BE1C-CED0B284811B}" presName="textaccent2" presStyleCnt="0"/>
      <dgm:spPr/>
    </dgm:pt>
    <dgm:pt modelId="{EDE6FD3B-D4B2-4AB6-856F-4FF21CDCEDD3}" type="pres">
      <dgm:prSet presAssocID="{B9159C83-12E6-4B99-BE1C-CED0B284811B}" presName="accentRepeatNode" presStyleLbl="solidAlignAcc1" presStyleIdx="2" presStyleCnt="8" custLinFactX="200000" custLinFactNeighborX="227786"/>
      <dgm:spPr/>
    </dgm:pt>
    <dgm:pt modelId="{908E7A7C-C833-41D2-88C2-66B075E604BC}" type="pres">
      <dgm:prSet presAssocID="{F2D2CCF2-973A-471A-B950-81682B5D758D}" presName="image2" presStyleCnt="0"/>
      <dgm:spPr/>
    </dgm:pt>
    <dgm:pt modelId="{8B51A454-A9C6-49AE-ADA0-F865CDE8E122}" type="pres">
      <dgm:prSet presAssocID="{F2D2CCF2-973A-471A-B950-81682B5D758D}" presName="imageRepeatNode" presStyleLbl="alignAcc1" presStyleIdx="1" presStyleCnt="4" custLinFactX="-22476" custLinFactNeighborX="-100000" custLinFactNeighborY="-61749"/>
      <dgm:spPr/>
    </dgm:pt>
    <dgm:pt modelId="{40D18C40-C724-46AE-BA8E-332B03C47153}" type="pres">
      <dgm:prSet presAssocID="{F2D2CCF2-973A-471A-B950-81682B5D758D}" presName="imageaccent2" presStyleCnt="0"/>
      <dgm:spPr/>
    </dgm:pt>
    <dgm:pt modelId="{C99F944D-9B6E-4068-9D0D-D53A3F35A0DF}" type="pres">
      <dgm:prSet presAssocID="{F2D2CCF2-973A-471A-B950-81682B5D758D}" presName="accentRepeatNode" presStyleLbl="solidAlignAcc1" presStyleIdx="3" presStyleCnt="8" custLinFactX="261915" custLinFactNeighborX="300000" custLinFactNeighborY="-16041"/>
      <dgm:spPr/>
    </dgm:pt>
    <dgm:pt modelId="{8DD15ECA-055F-4795-B263-428F9F5BC067}" type="pres">
      <dgm:prSet presAssocID="{FACBA667-BF67-4506-9F26-2F4A12FF1A08}" presName="text3" presStyleCnt="0"/>
      <dgm:spPr/>
    </dgm:pt>
    <dgm:pt modelId="{E36D851F-B0D0-43FB-9077-CDE80A4BC7BC}" type="pres">
      <dgm:prSet presAssocID="{FACBA667-BF67-4506-9F26-2F4A12FF1A08}" presName="textRepeatNode" presStyleLbl="alignNode1" presStyleIdx="2" presStyleCnt="4" custScaleX="133466" custScaleY="123537" custLinFactX="-4397" custLinFactNeighborX="-100000" custLinFactNeighborY="-36378">
        <dgm:presLayoutVars>
          <dgm:chMax val="0"/>
          <dgm:chPref val="0"/>
          <dgm:bulletEnabled val="1"/>
        </dgm:presLayoutVars>
      </dgm:prSet>
      <dgm:spPr/>
    </dgm:pt>
    <dgm:pt modelId="{F480F277-4255-4862-9AA3-7CC3279EA1E6}" type="pres">
      <dgm:prSet presAssocID="{FACBA667-BF67-4506-9F26-2F4A12FF1A08}" presName="textaccent3" presStyleCnt="0"/>
      <dgm:spPr/>
    </dgm:pt>
    <dgm:pt modelId="{20B4FFE0-FF89-4EE3-99DA-CE2F02F9E89D}" type="pres">
      <dgm:prSet presAssocID="{FACBA667-BF67-4506-9F26-2F4A12FF1A08}" presName="accentRepeatNode" presStyleLbl="solidAlignAcc1" presStyleIdx="4" presStyleCnt="8" custLinFactX="100000" custLinFactNeighborX="174441" custLinFactNeighborY="-87272"/>
      <dgm:spPr/>
    </dgm:pt>
    <dgm:pt modelId="{A37381F3-E886-43BB-A7A1-C401563FBD83}" type="pres">
      <dgm:prSet presAssocID="{DEBF96C8-4CC7-4FBF-BB36-A6CDDCE3DE56}" presName="image3" presStyleCnt="0"/>
      <dgm:spPr/>
    </dgm:pt>
    <dgm:pt modelId="{5CB62D17-4FFB-4C24-AEAE-85E95F63385D}" type="pres">
      <dgm:prSet presAssocID="{DEBF96C8-4CC7-4FBF-BB36-A6CDDCE3DE56}" presName="imageRepeatNode" presStyleLbl="alignAcc1" presStyleIdx="2" presStyleCnt="4" custScaleX="53786" custScaleY="82286" custLinFactX="55006" custLinFactNeighborX="100000" custLinFactNeighborY="36936"/>
      <dgm:spPr/>
    </dgm:pt>
    <dgm:pt modelId="{F5EEFC1F-B192-42DF-8D14-FD4432F88D69}" type="pres">
      <dgm:prSet presAssocID="{DEBF96C8-4CC7-4FBF-BB36-A6CDDCE3DE56}" presName="imageaccent3" presStyleCnt="0"/>
      <dgm:spPr/>
    </dgm:pt>
    <dgm:pt modelId="{94031B63-EE11-45AA-9308-BA275E4ACDEB}" type="pres">
      <dgm:prSet presAssocID="{DEBF96C8-4CC7-4FBF-BB36-A6CDDCE3DE56}" presName="accentRepeatNode" presStyleLbl="solidAlignAcc1" presStyleIdx="5" presStyleCnt="8" custLinFactX="-340367" custLinFactY="626" custLinFactNeighborX="-400000" custLinFactNeighborY="100000"/>
      <dgm:spPr/>
    </dgm:pt>
    <dgm:pt modelId="{0BB43E79-F997-49E9-A672-D00FF89D42BB}" type="pres">
      <dgm:prSet presAssocID="{A0658538-7DAD-4465-A5DE-FBC82685E299}" presName="text4" presStyleCnt="0"/>
      <dgm:spPr/>
    </dgm:pt>
    <dgm:pt modelId="{378215E0-73B6-4611-A493-00E46C57A725}" type="pres">
      <dgm:prSet presAssocID="{A0658538-7DAD-4465-A5DE-FBC82685E299}" presName="textRepeatNode" presStyleLbl="alignNode1" presStyleIdx="3" presStyleCnt="4" custScaleX="144583" custScaleY="121533" custLinFactNeighborX="97169" custLinFactNeighborY="-32124">
        <dgm:presLayoutVars>
          <dgm:chMax val="0"/>
          <dgm:chPref val="0"/>
          <dgm:bulletEnabled val="1"/>
        </dgm:presLayoutVars>
      </dgm:prSet>
      <dgm:spPr/>
    </dgm:pt>
    <dgm:pt modelId="{7B3BB2A0-E3C7-4442-9E59-AA6F8B7743E9}" type="pres">
      <dgm:prSet presAssocID="{A0658538-7DAD-4465-A5DE-FBC82685E299}" presName="textaccent4" presStyleCnt="0"/>
      <dgm:spPr/>
    </dgm:pt>
    <dgm:pt modelId="{3EB6ED48-1217-4A16-8AD6-5E08F0EA92E8}" type="pres">
      <dgm:prSet presAssocID="{A0658538-7DAD-4465-A5DE-FBC82685E299}" presName="accentRepeatNode" presStyleLbl="solidAlignAcc1" presStyleIdx="6" presStyleCnt="8" custLinFactX="-1087537" custLinFactY="599215" custLinFactNeighborX="-1100000" custLinFactNeighborY="600000"/>
      <dgm:spPr/>
    </dgm:pt>
    <dgm:pt modelId="{1090C842-5C02-4388-85E1-B7252C717710}" type="pres">
      <dgm:prSet presAssocID="{B9F0A895-CA59-479A-A6C4-9862C6505F16}" presName="image4" presStyleCnt="0"/>
      <dgm:spPr/>
    </dgm:pt>
    <dgm:pt modelId="{D924455C-A245-440B-8E45-D31A010E3C0F}" type="pres">
      <dgm:prSet presAssocID="{B9F0A895-CA59-479A-A6C4-9862C6505F16}" presName="imageRepeatNode" presStyleLbl="alignAcc1" presStyleIdx="3" presStyleCnt="4" custScaleX="92064" custLinFactX="-100000" custLinFactNeighborX="-109409" custLinFactNeighborY="-7708"/>
      <dgm:spPr/>
    </dgm:pt>
    <dgm:pt modelId="{87F931EF-54DC-4942-8903-DDEE9E07DAC1}" type="pres">
      <dgm:prSet presAssocID="{B9F0A895-CA59-479A-A6C4-9862C6505F16}" presName="imageaccent4" presStyleCnt="0"/>
      <dgm:spPr/>
    </dgm:pt>
    <dgm:pt modelId="{AF9D3009-3AA4-4603-B145-0C737ABF2111}" type="pres">
      <dgm:prSet presAssocID="{B9F0A895-CA59-479A-A6C4-9862C6505F16}" presName="accentRepeatNode" presStyleLbl="solidAlignAcc1" presStyleIdx="7" presStyleCnt="8" custLinFactX="-118332" custLinFactY="-100000" custLinFactNeighborX="-200000" custLinFactNeighborY="-157063"/>
      <dgm:spPr/>
    </dgm:pt>
  </dgm:ptLst>
  <dgm:cxnLst>
    <dgm:cxn modelId="{74D2D61F-A4E1-4CEA-9E5F-2D88430C5582}" srcId="{5A42A5B7-F7B3-42BC-A7AC-5C29E3920F4B}" destId="{B9159C83-12E6-4B99-BE1C-CED0B284811B}" srcOrd="1" destOrd="0" parTransId="{A35FE145-19B7-4BCD-BC9E-EBB65B81174E}" sibTransId="{F2D2CCF2-973A-471A-B950-81682B5D758D}"/>
    <dgm:cxn modelId="{DDB9FB22-7014-43DA-919B-183F93986807}" type="presOf" srcId="{15BE102D-3CC7-4578-8BF1-EE5BFDE6EF9F}" destId="{4E393BDE-DE83-46BC-B456-806E2869E8D3}" srcOrd="0" destOrd="0" presId="urn:microsoft.com/office/officeart/2008/layout/HexagonCluster"/>
    <dgm:cxn modelId="{AA1DE83D-D2C2-4E7C-8E5B-BF1DDD2EDE8E}" type="presOf" srcId="{2843E455-D8E8-407C-85D2-B376A029626D}" destId="{A55F066E-CF7E-47AB-8937-411ACF0DFF64}" srcOrd="0" destOrd="0" presId="urn:microsoft.com/office/officeart/2008/layout/HexagonCluster"/>
    <dgm:cxn modelId="{C816A856-4CDF-4FB9-8A69-F3D92D865654}" srcId="{5A42A5B7-F7B3-42BC-A7AC-5C29E3920F4B}" destId="{A0658538-7DAD-4465-A5DE-FBC82685E299}" srcOrd="3" destOrd="0" parTransId="{08089915-15C6-4E09-819C-9F697312765E}" sibTransId="{B9F0A895-CA59-479A-A6C4-9862C6505F16}"/>
    <dgm:cxn modelId="{D9F2FA82-DEE2-4922-BC63-4961C4EE5C7D}" type="presOf" srcId="{A0658538-7DAD-4465-A5DE-FBC82685E299}" destId="{378215E0-73B6-4611-A493-00E46C57A725}" srcOrd="0" destOrd="0" presId="urn:microsoft.com/office/officeart/2008/layout/HexagonCluster"/>
    <dgm:cxn modelId="{E4455C8C-B020-4DD6-A7D3-8F74CEA01304}" type="presOf" srcId="{FACBA667-BF67-4506-9F26-2F4A12FF1A08}" destId="{E36D851F-B0D0-43FB-9077-CDE80A4BC7BC}" srcOrd="0" destOrd="0" presId="urn:microsoft.com/office/officeart/2008/layout/HexagonCluster"/>
    <dgm:cxn modelId="{D624319A-5DBB-4776-ADF4-4219A4FD7ED6}" type="presOf" srcId="{B9F0A895-CA59-479A-A6C4-9862C6505F16}" destId="{D924455C-A245-440B-8E45-D31A010E3C0F}" srcOrd="0" destOrd="0" presId="urn:microsoft.com/office/officeart/2008/layout/HexagonCluster"/>
    <dgm:cxn modelId="{DB8647BD-E84F-46F8-876F-FB41F044179A}" srcId="{5A42A5B7-F7B3-42BC-A7AC-5C29E3920F4B}" destId="{FACBA667-BF67-4506-9F26-2F4A12FF1A08}" srcOrd="2" destOrd="0" parTransId="{F6CF3476-E89F-4413-96DE-33EBE504A3E4}" sibTransId="{DEBF96C8-4CC7-4FBF-BB36-A6CDDCE3DE56}"/>
    <dgm:cxn modelId="{759732D1-CAAF-4A61-A1D8-7A0B2362AEAD}" type="presOf" srcId="{F2D2CCF2-973A-471A-B950-81682B5D758D}" destId="{8B51A454-A9C6-49AE-ADA0-F865CDE8E122}" srcOrd="0" destOrd="0" presId="urn:microsoft.com/office/officeart/2008/layout/HexagonCluster"/>
    <dgm:cxn modelId="{E4BBC5DD-0A24-45FD-BE9A-BEC6FFCA9B9F}" srcId="{5A42A5B7-F7B3-42BC-A7AC-5C29E3920F4B}" destId="{15BE102D-3CC7-4578-8BF1-EE5BFDE6EF9F}" srcOrd="0" destOrd="0" parTransId="{78A96BD9-9C4D-473D-B1DA-03D3E7EC9409}" sibTransId="{2843E455-D8E8-407C-85D2-B376A029626D}"/>
    <dgm:cxn modelId="{A966D5E1-2AC2-4481-9A30-A4E5B232B21D}" type="presOf" srcId="{B9159C83-12E6-4B99-BE1C-CED0B284811B}" destId="{7B9C2589-201B-43CA-8625-1E2202D79950}" srcOrd="0" destOrd="0" presId="urn:microsoft.com/office/officeart/2008/layout/HexagonCluster"/>
    <dgm:cxn modelId="{A5CA9BED-B423-497E-9C8B-D36F53D784EC}" type="presOf" srcId="{5A42A5B7-F7B3-42BC-A7AC-5C29E3920F4B}" destId="{2653BCEE-570E-4830-AD30-620AAB7E595B}" srcOrd="0" destOrd="0" presId="urn:microsoft.com/office/officeart/2008/layout/HexagonCluster"/>
    <dgm:cxn modelId="{C6073BFA-9D8C-4A6E-90AE-374759276543}" type="presOf" srcId="{DEBF96C8-4CC7-4FBF-BB36-A6CDDCE3DE56}" destId="{5CB62D17-4FFB-4C24-AEAE-85E95F63385D}" srcOrd="0" destOrd="0" presId="urn:microsoft.com/office/officeart/2008/layout/HexagonCluster"/>
    <dgm:cxn modelId="{8FB3863E-2F55-4723-88D2-B087D2045DA8}" type="presParOf" srcId="{2653BCEE-570E-4830-AD30-620AAB7E595B}" destId="{9914E6E0-C29D-4E0A-9E28-10E001DD3775}" srcOrd="0" destOrd="0" presId="urn:microsoft.com/office/officeart/2008/layout/HexagonCluster"/>
    <dgm:cxn modelId="{666EBA00-82A4-4DB8-944E-072320934FB2}" type="presParOf" srcId="{9914E6E0-C29D-4E0A-9E28-10E001DD3775}" destId="{4E393BDE-DE83-46BC-B456-806E2869E8D3}" srcOrd="0" destOrd="0" presId="urn:microsoft.com/office/officeart/2008/layout/HexagonCluster"/>
    <dgm:cxn modelId="{E20452AA-D612-47A2-9AFB-EC1E3769215C}" type="presParOf" srcId="{2653BCEE-570E-4830-AD30-620AAB7E595B}" destId="{C428D5EA-67AA-405F-BEE8-190D4D01157B}" srcOrd="1" destOrd="0" presId="urn:microsoft.com/office/officeart/2008/layout/HexagonCluster"/>
    <dgm:cxn modelId="{9A3D1FA2-147D-43A1-9F87-BA46DCA49B85}" type="presParOf" srcId="{C428D5EA-67AA-405F-BEE8-190D4D01157B}" destId="{B0266754-1755-47C4-9E5B-A68E2F71BF47}" srcOrd="0" destOrd="0" presId="urn:microsoft.com/office/officeart/2008/layout/HexagonCluster"/>
    <dgm:cxn modelId="{CD2EF82A-0AB9-468F-ADF6-15982DD53B8B}" type="presParOf" srcId="{2653BCEE-570E-4830-AD30-620AAB7E595B}" destId="{D788A0AA-A682-461B-9405-56A6B93C1E30}" srcOrd="2" destOrd="0" presId="urn:microsoft.com/office/officeart/2008/layout/HexagonCluster"/>
    <dgm:cxn modelId="{1E19A427-F886-4644-84FD-87E9CB4FB040}" type="presParOf" srcId="{D788A0AA-A682-461B-9405-56A6B93C1E30}" destId="{A55F066E-CF7E-47AB-8937-411ACF0DFF64}" srcOrd="0" destOrd="0" presId="urn:microsoft.com/office/officeart/2008/layout/HexagonCluster"/>
    <dgm:cxn modelId="{36B25584-1177-47C2-9A49-0FCEE319EDE4}" type="presParOf" srcId="{2653BCEE-570E-4830-AD30-620AAB7E595B}" destId="{04517153-1B3F-48DB-9859-2171C6F102C6}" srcOrd="3" destOrd="0" presId="urn:microsoft.com/office/officeart/2008/layout/HexagonCluster"/>
    <dgm:cxn modelId="{D0D0294B-F4BA-4646-8EB6-AC9C5154671A}" type="presParOf" srcId="{04517153-1B3F-48DB-9859-2171C6F102C6}" destId="{EC0D6559-160E-4900-A3AB-6BAF3C78EECA}" srcOrd="0" destOrd="0" presId="urn:microsoft.com/office/officeart/2008/layout/HexagonCluster"/>
    <dgm:cxn modelId="{62B63890-14B8-44C6-91F3-D2D55220589A}" type="presParOf" srcId="{2653BCEE-570E-4830-AD30-620AAB7E595B}" destId="{BE1BCC48-B78B-430C-9600-B09B9066D0F4}" srcOrd="4" destOrd="0" presId="urn:microsoft.com/office/officeart/2008/layout/HexagonCluster"/>
    <dgm:cxn modelId="{DA1A7237-8048-4FAB-85CE-381F71756B90}" type="presParOf" srcId="{BE1BCC48-B78B-430C-9600-B09B9066D0F4}" destId="{7B9C2589-201B-43CA-8625-1E2202D79950}" srcOrd="0" destOrd="0" presId="urn:microsoft.com/office/officeart/2008/layout/HexagonCluster"/>
    <dgm:cxn modelId="{CC3841BD-B545-44E4-9727-D602678CD52F}" type="presParOf" srcId="{2653BCEE-570E-4830-AD30-620AAB7E595B}" destId="{C7D6CA1B-4ADC-48DC-B6B4-581A651F09F8}" srcOrd="5" destOrd="0" presId="urn:microsoft.com/office/officeart/2008/layout/HexagonCluster"/>
    <dgm:cxn modelId="{CA81DBA6-00D7-4E7F-8C5D-5549C3090179}" type="presParOf" srcId="{C7D6CA1B-4ADC-48DC-B6B4-581A651F09F8}" destId="{EDE6FD3B-D4B2-4AB6-856F-4FF21CDCEDD3}" srcOrd="0" destOrd="0" presId="urn:microsoft.com/office/officeart/2008/layout/HexagonCluster"/>
    <dgm:cxn modelId="{8E930507-C144-4C91-A62D-E445EDC6BB23}" type="presParOf" srcId="{2653BCEE-570E-4830-AD30-620AAB7E595B}" destId="{908E7A7C-C833-41D2-88C2-66B075E604BC}" srcOrd="6" destOrd="0" presId="urn:microsoft.com/office/officeart/2008/layout/HexagonCluster"/>
    <dgm:cxn modelId="{F1BB73FE-C2D1-4695-801B-45D5C3D7495A}" type="presParOf" srcId="{908E7A7C-C833-41D2-88C2-66B075E604BC}" destId="{8B51A454-A9C6-49AE-ADA0-F865CDE8E122}" srcOrd="0" destOrd="0" presId="urn:microsoft.com/office/officeart/2008/layout/HexagonCluster"/>
    <dgm:cxn modelId="{EEE1310D-2413-453E-83BA-376BA11788BB}" type="presParOf" srcId="{2653BCEE-570E-4830-AD30-620AAB7E595B}" destId="{40D18C40-C724-46AE-BA8E-332B03C47153}" srcOrd="7" destOrd="0" presId="urn:microsoft.com/office/officeart/2008/layout/HexagonCluster"/>
    <dgm:cxn modelId="{752651DD-B81B-4878-A048-879E939B1E1C}" type="presParOf" srcId="{40D18C40-C724-46AE-BA8E-332B03C47153}" destId="{C99F944D-9B6E-4068-9D0D-D53A3F35A0DF}" srcOrd="0" destOrd="0" presId="urn:microsoft.com/office/officeart/2008/layout/HexagonCluster"/>
    <dgm:cxn modelId="{F507BE77-7F25-47AE-AB39-47D3DC367E25}" type="presParOf" srcId="{2653BCEE-570E-4830-AD30-620AAB7E595B}" destId="{8DD15ECA-055F-4795-B263-428F9F5BC067}" srcOrd="8" destOrd="0" presId="urn:microsoft.com/office/officeart/2008/layout/HexagonCluster"/>
    <dgm:cxn modelId="{5B07099B-DC0B-4746-ABBC-0250899125DB}" type="presParOf" srcId="{8DD15ECA-055F-4795-B263-428F9F5BC067}" destId="{E36D851F-B0D0-43FB-9077-CDE80A4BC7BC}" srcOrd="0" destOrd="0" presId="urn:microsoft.com/office/officeart/2008/layout/HexagonCluster"/>
    <dgm:cxn modelId="{56837A3D-1FD2-408F-B401-F3873740A9E3}" type="presParOf" srcId="{2653BCEE-570E-4830-AD30-620AAB7E595B}" destId="{F480F277-4255-4862-9AA3-7CC3279EA1E6}" srcOrd="9" destOrd="0" presId="urn:microsoft.com/office/officeart/2008/layout/HexagonCluster"/>
    <dgm:cxn modelId="{D210E1C0-DEB4-4717-B851-1AA974DF3366}" type="presParOf" srcId="{F480F277-4255-4862-9AA3-7CC3279EA1E6}" destId="{20B4FFE0-FF89-4EE3-99DA-CE2F02F9E89D}" srcOrd="0" destOrd="0" presId="urn:microsoft.com/office/officeart/2008/layout/HexagonCluster"/>
    <dgm:cxn modelId="{23A66644-B5A3-447F-9DEA-3928310662AF}" type="presParOf" srcId="{2653BCEE-570E-4830-AD30-620AAB7E595B}" destId="{A37381F3-E886-43BB-A7A1-C401563FBD83}" srcOrd="10" destOrd="0" presId="urn:microsoft.com/office/officeart/2008/layout/HexagonCluster"/>
    <dgm:cxn modelId="{7E49E7DF-3192-4AC8-9A11-30400015E81F}" type="presParOf" srcId="{A37381F3-E886-43BB-A7A1-C401563FBD83}" destId="{5CB62D17-4FFB-4C24-AEAE-85E95F63385D}" srcOrd="0" destOrd="0" presId="urn:microsoft.com/office/officeart/2008/layout/HexagonCluster"/>
    <dgm:cxn modelId="{8D0CB787-AE39-4CB6-85FD-C261B0902FA5}" type="presParOf" srcId="{2653BCEE-570E-4830-AD30-620AAB7E595B}" destId="{F5EEFC1F-B192-42DF-8D14-FD4432F88D69}" srcOrd="11" destOrd="0" presId="urn:microsoft.com/office/officeart/2008/layout/HexagonCluster"/>
    <dgm:cxn modelId="{31A71B3B-CB56-4CA2-BAE2-4A597CA7B8AE}" type="presParOf" srcId="{F5EEFC1F-B192-42DF-8D14-FD4432F88D69}" destId="{94031B63-EE11-45AA-9308-BA275E4ACDEB}" srcOrd="0" destOrd="0" presId="urn:microsoft.com/office/officeart/2008/layout/HexagonCluster"/>
    <dgm:cxn modelId="{F90F9111-C7B5-4847-B757-7923BA178205}" type="presParOf" srcId="{2653BCEE-570E-4830-AD30-620AAB7E595B}" destId="{0BB43E79-F997-49E9-A672-D00FF89D42BB}" srcOrd="12" destOrd="0" presId="urn:microsoft.com/office/officeart/2008/layout/HexagonCluster"/>
    <dgm:cxn modelId="{5C5C8C9B-1847-4460-987C-BAA880EAF38A}" type="presParOf" srcId="{0BB43E79-F997-49E9-A672-D00FF89D42BB}" destId="{378215E0-73B6-4611-A493-00E46C57A725}" srcOrd="0" destOrd="0" presId="urn:microsoft.com/office/officeart/2008/layout/HexagonCluster"/>
    <dgm:cxn modelId="{8ED404B8-2CEB-4670-B5F2-BA3E9194AEBD}" type="presParOf" srcId="{2653BCEE-570E-4830-AD30-620AAB7E595B}" destId="{7B3BB2A0-E3C7-4442-9E59-AA6F8B7743E9}" srcOrd="13" destOrd="0" presId="urn:microsoft.com/office/officeart/2008/layout/HexagonCluster"/>
    <dgm:cxn modelId="{0816E77A-386D-46B6-B9B1-931BFDBBC753}" type="presParOf" srcId="{7B3BB2A0-E3C7-4442-9E59-AA6F8B7743E9}" destId="{3EB6ED48-1217-4A16-8AD6-5E08F0EA92E8}" srcOrd="0" destOrd="0" presId="urn:microsoft.com/office/officeart/2008/layout/HexagonCluster"/>
    <dgm:cxn modelId="{1A8B1054-351A-435A-9885-4D03FBE387D6}" type="presParOf" srcId="{2653BCEE-570E-4830-AD30-620AAB7E595B}" destId="{1090C842-5C02-4388-85E1-B7252C717710}" srcOrd="14" destOrd="0" presId="urn:microsoft.com/office/officeart/2008/layout/HexagonCluster"/>
    <dgm:cxn modelId="{C59F52FF-BC04-4ED3-89A1-AE22380411D9}" type="presParOf" srcId="{1090C842-5C02-4388-85E1-B7252C717710}" destId="{D924455C-A245-440B-8E45-D31A010E3C0F}" srcOrd="0" destOrd="0" presId="urn:microsoft.com/office/officeart/2008/layout/HexagonCluster"/>
    <dgm:cxn modelId="{441C6C7C-B823-4DC7-AF99-8AB66798CF71}" type="presParOf" srcId="{2653BCEE-570E-4830-AD30-620AAB7E595B}" destId="{87F931EF-54DC-4942-8903-DDEE9E07DAC1}" srcOrd="15" destOrd="0" presId="urn:microsoft.com/office/officeart/2008/layout/HexagonCluster"/>
    <dgm:cxn modelId="{8F97139D-0768-467E-BFAA-AAFB446E5A84}" type="presParOf" srcId="{87F931EF-54DC-4942-8903-DDEE9E07DAC1}" destId="{AF9D3009-3AA4-4603-B145-0C737ABF2111}" srcOrd="0" destOrd="0" presId="urn:microsoft.com/office/officeart/2008/layout/HexagonCluster"/>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42D257-1AD5-4C66-8345-DA395F9609C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IN"/>
        </a:p>
      </dgm:t>
    </dgm:pt>
    <dgm:pt modelId="{276349CD-F6CA-4A83-B972-F699C85E95D4}">
      <dgm:prSet phldrT="[Text]"/>
      <dgm:spPr/>
      <dgm:t>
        <a:bodyPr/>
        <a:lstStyle/>
        <a:p>
          <a:pPr>
            <a:buNone/>
          </a:pPr>
          <a:r>
            <a:rPr lang="en-US" dirty="0">
              <a:effectLst/>
              <a:latin typeface="Times New Roman" panose="02020603050405020304" pitchFamily="18" charset="0"/>
            </a:rPr>
            <a:t>concave facial profile </a:t>
          </a:r>
          <a:endParaRPr lang="en-IN" dirty="0"/>
        </a:p>
      </dgm:t>
    </dgm:pt>
    <dgm:pt modelId="{378FFDCB-C9CE-4A0B-93D1-B43B3D4D6A72}" cxnId="{445311A5-2114-4293-9E95-D6B8272DBAD2}" type="parTrans">
      <dgm:prSet/>
      <dgm:spPr/>
      <dgm:t>
        <a:bodyPr/>
        <a:lstStyle/>
        <a:p>
          <a:endParaRPr lang="en-IN"/>
        </a:p>
      </dgm:t>
    </dgm:pt>
    <dgm:pt modelId="{523BA306-A803-4A28-944A-0F99476741EF}" cxnId="{445311A5-2114-4293-9E95-D6B8272DBAD2}" type="sibTrans">
      <dgm:prSet/>
      <dgm:spPr/>
      <dgm:t>
        <a:bodyPr/>
        <a:lstStyle/>
        <a:p>
          <a:endParaRPr lang="en-IN"/>
        </a:p>
      </dgm:t>
    </dgm:pt>
    <dgm:pt modelId="{5839F9F0-0E49-4E6C-9AA6-60512993415A}">
      <dgm:prSet phldrT="[Text]"/>
      <dgm:spPr/>
      <dgm:t>
        <a:bodyPr/>
        <a:lstStyle/>
        <a:p>
          <a:r>
            <a:rPr lang="en-US" dirty="0">
              <a:effectLst/>
              <a:latin typeface="Times New Roman" panose="02020603050405020304" pitchFamily="18" charset="0"/>
            </a:rPr>
            <a:t>maxillary retrusion</a:t>
          </a:r>
          <a:endParaRPr lang="en-IN" dirty="0"/>
        </a:p>
      </dgm:t>
    </dgm:pt>
    <dgm:pt modelId="{C4FE4230-B16F-4F0A-9769-1791F9CE1EAC}" cxnId="{2C43307F-3EF3-4634-BB37-5BF9D7BA46E0}" type="parTrans">
      <dgm:prSet/>
      <dgm:spPr/>
      <dgm:t>
        <a:bodyPr/>
        <a:lstStyle/>
        <a:p>
          <a:endParaRPr lang="en-IN"/>
        </a:p>
      </dgm:t>
    </dgm:pt>
    <dgm:pt modelId="{FE0DB607-ED34-4A40-B074-5F0A46C415F3}" cxnId="{2C43307F-3EF3-4634-BB37-5BF9D7BA46E0}" type="sibTrans">
      <dgm:prSet/>
      <dgm:spPr/>
      <dgm:t>
        <a:bodyPr/>
        <a:lstStyle/>
        <a:p>
          <a:endParaRPr lang="en-IN"/>
        </a:p>
      </dgm:t>
    </dgm:pt>
    <dgm:pt modelId="{55CA568A-27D9-4E7A-9BA0-13709C7BABE3}">
      <dgm:prSet phldrT="[Text]"/>
      <dgm:spPr/>
      <dgm:t>
        <a:bodyPr/>
        <a:lstStyle/>
        <a:p>
          <a:r>
            <a:rPr lang="en-US" dirty="0">
              <a:effectLst/>
              <a:latin typeface="Times New Roman" panose="02020603050405020304" pitchFamily="18" charset="0"/>
            </a:rPr>
            <a:t>mandibular protrusion </a:t>
          </a:r>
          <a:endParaRPr lang="en-IN" dirty="0"/>
        </a:p>
      </dgm:t>
    </dgm:pt>
    <dgm:pt modelId="{D1ACF870-9EF2-4582-AF2B-57F92D6D806B}" cxnId="{445C524F-2162-46D1-A4AE-46152F17413D}" type="parTrans">
      <dgm:prSet/>
      <dgm:spPr/>
      <dgm:t>
        <a:bodyPr/>
        <a:lstStyle/>
        <a:p>
          <a:endParaRPr lang="en-IN"/>
        </a:p>
      </dgm:t>
    </dgm:pt>
    <dgm:pt modelId="{A04DFBA7-77F7-40B6-B1E2-62D6E2C387B6}" cxnId="{445C524F-2162-46D1-A4AE-46152F17413D}" type="sibTrans">
      <dgm:prSet/>
      <dgm:spPr/>
      <dgm:t>
        <a:bodyPr/>
        <a:lstStyle/>
        <a:p>
          <a:endParaRPr lang="en-IN"/>
        </a:p>
      </dgm:t>
    </dgm:pt>
    <dgm:pt modelId="{5BDFEECB-7F38-4E5B-9EFE-D271F9D9E210}">
      <dgm:prSet phldrT="[Text]"/>
      <dgm:spPr/>
      <dgm:t>
        <a:bodyPr/>
        <a:lstStyle/>
        <a:p>
          <a:pPr>
            <a:buNone/>
          </a:pPr>
          <a:r>
            <a:rPr lang="en-US" dirty="0">
              <a:effectLst/>
              <a:latin typeface="Times New Roman" panose="02020603050405020304" pitchFamily="18" charset="0"/>
            </a:rPr>
            <a:t>combination of both problems </a:t>
          </a:r>
          <a:endParaRPr lang="en-IN" dirty="0"/>
        </a:p>
      </dgm:t>
    </dgm:pt>
    <dgm:pt modelId="{7A1236C0-E8B4-4573-992D-3EC5C7329D2C}" cxnId="{71977D19-4B17-4FD7-9525-EB2EC5C8F351}" type="parTrans">
      <dgm:prSet/>
      <dgm:spPr/>
      <dgm:t>
        <a:bodyPr/>
        <a:lstStyle/>
        <a:p>
          <a:endParaRPr lang="en-IN"/>
        </a:p>
      </dgm:t>
    </dgm:pt>
    <dgm:pt modelId="{8B38D4F7-1E57-4786-B41A-7559E3B6E60A}" cxnId="{71977D19-4B17-4FD7-9525-EB2EC5C8F351}" type="sibTrans">
      <dgm:prSet/>
      <dgm:spPr/>
      <dgm:t>
        <a:bodyPr/>
        <a:lstStyle/>
        <a:p>
          <a:endParaRPr lang="en-IN"/>
        </a:p>
      </dgm:t>
    </dgm:pt>
    <dgm:pt modelId="{60493A63-BB91-43B9-AE44-CA9CD4C39DA8}" type="pres">
      <dgm:prSet presAssocID="{5942D257-1AD5-4C66-8345-DA395F9609CB}" presName="Name0" presStyleCnt="0">
        <dgm:presLayoutVars>
          <dgm:chPref val="1"/>
          <dgm:dir/>
          <dgm:animOne val="branch"/>
          <dgm:animLvl val="lvl"/>
          <dgm:resizeHandles val="exact"/>
        </dgm:presLayoutVars>
      </dgm:prSet>
      <dgm:spPr/>
    </dgm:pt>
    <dgm:pt modelId="{2C2E774D-50A7-4BBC-86C6-156D40D23427}" type="pres">
      <dgm:prSet presAssocID="{276349CD-F6CA-4A83-B972-F699C85E95D4}" presName="root1" presStyleCnt="0"/>
      <dgm:spPr/>
    </dgm:pt>
    <dgm:pt modelId="{0AE2E688-E789-45EA-8F57-7A36689CE942}" type="pres">
      <dgm:prSet presAssocID="{276349CD-F6CA-4A83-B972-F699C85E95D4}" presName="LevelOneTextNode" presStyleLbl="node0" presStyleIdx="0" presStyleCnt="1" custAng="5400000" custScaleX="380445" custScaleY="81758">
        <dgm:presLayoutVars>
          <dgm:chPref val="3"/>
        </dgm:presLayoutVars>
      </dgm:prSet>
      <dgm:spPr/>
    </dgm:pt>
    <dgm:pt modelId="{40FCAA5E-268C-4F53-BA37-24D371C81988}" type="pres">
      <dgm:prSet presAssocID="{276349CD-F6CA-4A83-B972-F699C85E95D4}" presName="level2hierChild" presStyleCnt="0"/>
      <dgm:spPr/>
    </dgm:pt>
    <dgm:pt modelId="{B16844F6-2DFA-4F32-950C-14A6A8795FD8}" type="pres">
      <dgm:prSet presAssocID="{C4FE4230-B16F-4F0A-9769-1791F9CE1EAC}" presName="conn2-1" presStyleLbl="parChTrans1D2" presStyleIdx="0" presStyleCnt="3"/>
      <dgm:spPr/>
    </dgm:pt>
    <dgm:pt modelId="{82CFCDD5-83F9-4AC0-9F12-E5F62A7DFC55}" type="pres">
      <dgm:prSet presAssocID="{C4FE4230-B16F-4F0A-9769-1791F9CE1EAC}" presName="connTx" presStyleLbl="parChTrans1D2" presStyleIdx="0" presStyleCnt="3"/>
      <dgm:spPr/>
    </dgm:pt>
    <dgm:pt modelId="{2D84E0EC-4613-4863-98F3-E37C3CAC3E4F}" type="pres">
      <dgm:prSet presAssocID="{5839F9F0-0E49-4E6C-9AA6-60512993415A}" presName="root2" presStyleCnt="0"/>
      <dgm:spPr/>
    </dgm:pt>
    <dgm:pt modelId="{E72A061F-CEE1-4374-959F-3F822C73CCD6}" type="pres">
      <dgm:prSet presAssocID="{5839F9F0-0E49-4E6C-9AA6-60512993415A}" presName="LevelTwoTextNode" presStyleLbl="node2" presStyleIdx="0" presStyleCnt="3" custScaleX="215544">
        <dgm:presLayoutVars>
          <dgm:chPref val="3"/>
        </dgm:presLayoutVars>
      </dgm:prSet>
      <dgm:spPr/>
    </dgm:pt>
    <dgm:pt modelId="{F780950D-44A5-4D46-8AE5-D4559B90166E}" type="pres">
      <dgm:prSet presAssocID="{5839F9F0-0E49-4E6C-9AA6-60512993415A}" presName="level3hierChild" presStyleCnt="0"/>
      <dgm:spPr/>
    </dgm:pt>
    <dgm:pt modelId="{00FD7990-AACF-49A0-8DC0-C68F36A2040A}" type="pres">
      <dgm:prSet presAssocID="{D1ACF870-9EF2-4582-AF2B-57F92D6D806B}" presName="conn2-1" presStyleLbl="parChTrans1D2" presStyleIdx="1" presStyleCnt="3"/>
      <dgm:spPr/>
    </dgm:pt>
    <dgm:pt modelId="{B2890D03-4188-478F-A744-849D3773C7D5}" type="pres">
      <dgm:prSet presAssocID="{D1ACF870-9EF2-4582-AF2B-57F92D6D806B}" presName="connTx" presStyleLbl="parChTrans1D2" presStyleIdx="1" presStyleCnt="3"/>
      <dgm:spPr/>
    </dgm:pt>
    <dgm:pt modelId="{974274BF-E038-457F-B668-DF40D75FFF28}" type="pres">
      <dgm:prSet presAssocID="{55CA568A-27D9-4E7A-9BA0-13709C7BABE3}" presName="root2" presStyleCnt="0"/>
      <dgm:spPr/>
    </dgm:pt>
    <dgm:pt modelId="{739A2194-1747-4026-97A4-D634CF800279}" type="pres">
      <dgm:prSet presAssocID="{55CA568A-27D9-4E7A-9BA0-13709C7BABE3}" presName="LevelTwoTextNode" presStyleLbl="node2" presStyleIdx="1" presStyleCnt="3" custScaleX="236315">
        <dgm:presLayoutVars>
          <dgm:chPref val="3"/>
        </dgm:presLayoutVars>
      </dgm:prSet>
      <dgm:spPr/>
    </dgm:pt>
    <dgm:pt modelId="{B36888B0-D693-4A09-8553-82A44209C3BA}" type="pres">
      <dgm:prSet presAssocID="{55CA568A-27D9-4E7A-9BA0-13709C7BABE3}" presName="level3hierChild" presStyleCnt="0"/>
      <dgm:spPr/>
    </dgm:pt>
    <dgm:pt modelId="{9DB55CF7-5D9E-42C6-8390-F7634FB21834}" type="pres">
      <dgm:prSet presAssocID="{7A1236C0-E8B4-4573-992D-3EC5C7329D2C}" presName="conn2-1" presStyleLbl="parChTrans1D2" presStyleIdx="2" presStyleCnt="3"/>
      <dgm:spPr/>
    </dgm:pt>
    <dgm:pt modelId="{58B0BEDE-6450-418A-98D5-E22DC64C7A68}" type="pres">
      <dgm:prSet presAssocID="{7A1236C0-E8B4-4573-992D-3EC5C7329D2C}" presName="connTx" presStyleLbl="parChTrans1D2" presStyleIdx="2" presStyleCnt="3"/>
      <dgm:spPr/>
    </dgm:pt>
    <dgm:pt modelId="{AD14504C-6A2A-41BC-92BE-2D6B78D53870}" type="pres">
      <dgm:prSet presAssocID="{5BDFEECB-7F38-4E5B-9EFE-D271F9D9E210}" presName="root2" presStyleCnt="0"/>
      <dgm:spPr/>
    </dgm:pt>
    <dgm:pt modelId="{DFABD607-8E44-4496-99F8-84BB265D64CD}" type="pres">
      <dgm:prSet presAssocID="{5BDFEECB-7F38-4E5B-9EFE-D271F9D9E210}" presName="LevelTwoTextNode" presStyleLbl="node2" presStyleIdx="2" presStyleCnt="3" custScaleX="303630">
        <dgm:presLayoutVars>
          <dgm:chPref val="3"/>
        </dgm:presLayoutVars>
      </dgm:prSet>
      <dgm:spPr/>
    </dgm:pt>
    <dgm:pt modelId="{84DC0C2D-A81C-4476-8E74-843961B3ED4B}" type="pres">
      <dgm:prSet presAssocID="{5BDFEECB-7F38-4E5B-9EFE-D271F9D9E210}" presName="level3hierChild" presStyleCnt="0"/>
      <dgm:spPr/>
    </dgm:pt>
  </dgm:ptLst>
  <dgm:cxnLst>
    <dgm:cxn modelId="{08DF8F0A-D56C-445C-93D0-94A6EA4D3A6C}" type="presOf" srcId="{5839F9F0-0E49-4E6C-9AA6-60512993415A}" destId="{E72A061F-CEE1-4374-959F-3F822C73CCD6}" srcOrd="0" destOrd="0" presId="urn:microsoft.com/office/officeart/2008/layout/HorizontalMultiLevelHierarchy"/>
    <dgm:cxn modelId="{71977D19-4B17-4FD7-9525-EB2EC5C8F351}" srcId="{276349CD-F6CA-4A83-B972-F699C85E95D4}" destId="{5BDFEECB-7F38-4E5B-9EFE-D271F9D9E210}" srcOrd="2" destOrd="0" parTransId="{7A1236C0-E8B4-4573-992D-3EC5C7329D2C}" sibTransId="{8B38D4F7-1E57-4786-B41A-7559E3B6E60A}"/>
    <dgm:cxn modelId="{12BCB229-3F89-4D86-8CC8-8B9B14B6A649}" type="presOf" srcId="{D1ACF870-9EF2-4582-AF2B-57F92D6D806B}" destId="{B2890D03-4188-478F-A744-849D3773C7D5}" srcOrd="1" destOrd="0" presId="urn:microsoft.com/office/officeart/2008/layout/HorizontalMultiLevelHierarchy"/>
    <dgm:cxn modelId="{445C524F-2162-46D1-A4AE-46152F17413D}" srcId="{276349CD-F6CA-4A83-B972-F699C85E95D4}" destId="{55CA568A-27D9-4E7A-9BA0-13709C7BABE3}" srcOrd="1" destOrd="0" parTransId="{D1ACF870-9EF2-4582-AF2B-57F92D6D806B}" sibTransId="{A04DFBA7-77F7-40B6-B1E2-62D6E2C387B6}"/>
    <dgm:cxn modelId="{A7946672-2B48-417F-820C-7B878ECBA550}" type="presOf" srcId="{5BDFEECB-7F38-4E5B-9EFE-D271F9D9E210}" destId="{DFABD607-8E44-4496-99F8-84BB265D64CD}" srcOrd="0" destOrd="0" presId="urn:microsoft.com/office/officeart/2008/layout/HorizontalMultiLevelHierarchy"/>
    <dgm:cxn modelId="{A102B453-C4AF-472C-99CC-133700393C6B}" type="presOf" srcId="{7A1236C0-E8B4-4573-992D-3EC5C7329D2C}" destId="{58B0BEDE-6450-418A-98D5-E22DC64C7A68}" srcOrd="1" destOrd="0" presId="urn:microsoft.com/office/officeart/2008/layout/HorizontalMultiLevelHierarchy"/>
    <dgm:cxn modelId="{95F05074-28C8-4F98-8029-EA07DF980490}" type="presOf" srcId="{C4FE4230-B16F-4F0A-9769-1791F9CE1EAC}" destId="{B16844F6-2DFA-4F32-950C-14A6A8795FD8}" srcOrd="0" destOrd="0" presId="urn:microsoft.com/office/officeart/2008/layout/HorizontalMultiLevelHierarchy"/>
    <dgm:cxn modelId="{C049AF57-7ACF-459A-BB67-FDBAA808F817}" type="presOf" srcId="{5942D257-1AD5-4C66-8345-DA395F9609CB}" destId="{60493A63-BB91-43B9-AE44-CA9CD4C39DA8}" srcOrd="0" destOrd="0" presId="urn:microsoft.com/office/officeart/2008/layout/HorizontalMultiLevelHierarchy"/>
    <dgm:cxn modelId="{2C43307F-3EF3-4634-BB37-5BF9D7BA46E0}" srcId="{276349CD-F6CA-4A83-B972-F699C85E95D4}" destId="{5839F9F0-0E49-4E6C-9AA6-60512993415A}" srcOrd="0" destOrd="0" parTransId="{C4FE4230-B16F-4F0A-9769-1791F9CE1EAC}" sibTransId="{FE0DB607-ED34-4A40-B074-5F0A46C415F3}"/>
    <dgm:cxn modelId="{445311A5-2114-4293-9E95-D6B8272DBAD2}" srcId="{5942D257-1AD5-4C66-8345-DA395F9609CB}" destId="{276349CD-F6CA-4A83-B972-F699C85E95D4}" srcOrd="0" destOrd="0" parTransId="{378FFDCB-C9CE-4A0B-93D1-B43B3D4D6A72}" sibTransId="{523BA306-A803-4A28-944A-0F99476741EF}"/>
    <dgm:cxn modelId="{4CA446A9-92CB-4A80-A145-2674B223BE5C}" type="presOf" srcId="{D1ACF870-9EF2-4582-AF2B-57F92D6D806B}" destId="{00FD7990-AACF-49A0-8DC0-C68F36A2040A}" srcOrd="0" destOrd="0" presId="urn:microsoft.com/office/officeart/2008/layout/HorizontalMultiLevelHierarchy"/>
    <dgm:cxn modelId="{24FA0EAE-1606-4FDC-940F-E87D3B4F034B}" type="presOf" srcId="{55CA568A-27D9-4E7A-9BA0-13709C7BABE3}" destId="{739A2194-1747-4026-97A4-D634CF800279}" srcOrd="0" destOrd="0" presId="urn:microsoft.com/office/officeart/2008/layout/HorizontalMultiLevelHierarchy"/>
    <dgm:cxn modelId="{2393F6CA-CACD-4DA7-A26C-18FA6808CD55}" type="presOf" srcId="{276349CD-F6CA-4A83-B972-F699C85E95D4}" destId="{0AE2E688-E789-45EA-8F57-7A36689CE942}" srcOrd="0" destOrd="0" presId="urn:microsoft.com/office/officeart/2008/layout/HorizontalMultiLevelHierarchy"/>
    <dgm:cxn modelId="{7C0334DA-C6A0-44FD-A4DC-D2B90D4DE9F1}" type="presOf" srcId="{C4FE4230-B16F-4F0A-9769-1791F9CE1EAC}" destId="{82CFCDD5-83F9-4AC0-9F12-E5F62A7DFC55}" srcOrd="1" destOrd="0" presId="urn:microsoft.com/office/officeart/2008/layout/HorizontalMultiLevelHierarchy"/>
    <dgm:cxn modelId="{EBE68FE7-F248-4651-81A0-DA446C223AF7}" type="presOf" srcId="{7A1236C0-E8B4-4573-992D-3EC5C7329D2C}" destId="{9DB55CF7-5D9E-42C6-8390-F7634FB21834}" srcOrd="0" destOrd="0" presId="urn:microsoft.com/office/officeart/2008/layout/HorizontalMultiLevelHierarchy"/>
    <dgm:cxn modelId="{14300ABD-9F7F-450E-944A-AC0B0CC391E7}" type="presParOf" srcId="{60493A63-BB91-43B9-AE44-CA9CD4C39DA8}" destId="{2C2E774D-50A7-4BBC-86C6-156D40D23427}" srcOrd="0" destOrd="0" presId="urn:microsoft.com/office/officeart/2008/layout/HorizontalMultiLevelHierarchy"/>
    <dgm:cxn modelId="{DF25DC54-C2D4-4D9B-B410-B8D711A43376}" type="presParOf" srcId="{2C2E774D-50A7-4BBC-86C6-156D40D23427}" destId="{0AE2E688-E789-45EA-8F57-7A36689CE942}" srcOrd="0" destOrd="0" presId="urn:microsoft.com/office/officeart/2008/layout/HorizontalMultiLevelHierarchy"/>
    <dgm:cxn modelId="{580D9346-6C2E-4359-8B46-EF1EE65A8A40}" type="presParOf" srcId="{2C2E774D-50A7-4BBC-86C6-156D40D23427}" destId="{40FCAA5E-268C-4F53-BA37-24D371C81988}" srcOrd="1" destOrd="0" presId="urn:microsoft.com/office/officeart/2008/layout/HorizontalMultiLevelHierarchy"/>
    <dgm:cxn modelId="{18066277-EED1-40F1-9DA7-536834711AAA}" type="presParOf" srcId="{40FCAA5E-268C-4F53-BA37-24D371C81988}" destId="{B16844F6-2DFA-4F32-950C-14A6A8795FD8}" srcOrd="0" destOrd="0" presId="urn:microsoft.com/office/officeart/2008/layout/HorizontalMultiLevelHierarchy"/>
    <dgm:cxn modelId="{13AA0417-00F8-4295-B9AF-D76EF12821C5}" type="presParOf" srcId="{B16844F6-2DFA-4F32-950C-14A6A8795FD8}" destId="{82CFCDD5-83F9-4AC0-9F12-E5F62A7DFC55}" srcOrd="0" destOrd="0" presId="urn:microsoft.com/office/officeart/2008/layout/HorizontalMultiLevelHierarchy"/>
    <dgm:cxn modelId="{C8CCACF5-7382-4A60-88EB-8C690A15B16D}" type="presParOf" srcId="{40FCAA5E-268C-4F53-BA37-24D371C81988}" destId="{2D84E0EC-4613-4863-98F3-E37C3CAC3E4F}" srcOrd="1" destOrd="0" presId="urn:microsoft.com/office/officeart/2008/layout/HorizontalMultiLevelHierarchy"/>
    <dgm:cxn modelId="{3BAEDBE1-E46C-477F-8220-814023BE96FA}" type="presParOf" srcId="{2D84E0EC-4613-4863-98F3-E37C3CAC3E4F}" destId="{E72A061F-CEE1-4374-959F-3F822C73CCD6}" srcOrd="0" destOrd="0" presId="urn:microsoft.com/office/officeart/2008/layout/HorizontalMultiLevelHierarchy"/>
    <dgm:cxn modelId="{8ECAF575-A93F-48D3-9D94-B87A98FF7387}" type="presParOf" srcId="{2D84E0EC-4613-4863-98F3-E37C3CAC3E4F}" destId="{F780950D-44A5-4D46-8AE5-D4559B90166E}" srcOrd="1" destOrd="0" presId="urn:microsoft.com/office/officeart/2008/layout/HorizontalMultiLevelHierarchy"/>
    <dgm:cxn modelId="{8E1902EE-D9D0-43FA-84F5-D9C68B9FEDEC}" type="presParOf" srcId="{40FCAA5E-268C-4F53-BA37-24D371C81988}" destId="{00FD7990-AACF-49A0-8DC0-C68F36A2040A}" srcOrd="2" destOrd="0" presId="urn:microsoft.com/office/officeart/2008/layout/HorizontalMultiLevelHierarchy"/>
    <dgm:cxn modelId="{29C242F9-BBA1-4CC5-9C97-2A04C1B796B7}" type="presParOf" srcId="{00FD7990-AACF-49A0-8DC0-C68F36A2040A}" destId="{B2890D03-4188-478F-A744-849D3773C7D5}" srcOrd="0" destOrd="0" presId="urn:microsoft.com/office/officeart/2008/layout/HorizontalMultiLevelHierarchy"/>
    <dgm:cxn modelId="{8E5C04C9-F134-4C91-96D3-DC3A37DC3B37}" type="presParOf" srcId="{40FCAA5E-268C-4F53-BA37-24D371C81988}" destId="{974274BF-E038-457F-B668-DF40D75FFF28}" srcOrd="3" destOrd="0" presId="urn:microsoft.com/office/officeart/2008/layout/HorizontalMultiLevelHierarchy"/>
    <dgm:cxn modelId="{2F45DAA2-9438-4229-B665-7B0CA7AB8362}" type="presParOf" srcId="{974274BF-E038-457F-B668-DF40D75FFF28}" destId="{739A2194-1747-4026-97A4-D634CF800279}" srcOrd="0" destOrd="0" presId="urn:microsoft.com/office/officeart/2008/layout/HorizontalMultiLevelHierarchy"/>
    <dgm:cxn modelId="{A84F8C79-A9ED-4BFF-82E8-8020F835BBE6}" type="presParOf" srcId="{974274BF-E038-457F-B668-DF40D75FFF28}" destId="{B36888B0-D693-4A09-8553-82A44209C3BA}" srcOrd="1" destOrd="0" presId="urn:microsoft.com/office/officeart/2008/layout/HorizontalMultiLevelHierarchy"/>
    <dgm:cxn modelId="{C79F37D2-C5A9-4FBD-AB86-93F22C722F76}" type="presParOf" srcId="{40FCAA5E-268C-4F53-BA37-24D371C81988}" destId="{9DB55CF7-5D9E-42C6-8390-F7634FB21834}" srcOrd="4" destOrd="0" presId="urn:microsoft.com/office/officeart/2008/layout/HorizontalMultiLevelHierarchy"/>
    <dgm:cxn modelId="{52C68FA5-61D8-42ED-87EC-5C694D339D05}" type="presParOf" srcId="{9DB55CF7-5D9E-42C6-8390-F7634FB21834}" destId="{58B0BEDE-6450-418A-98D5-E22DC64C7A68}" srcOrd="0" destOrd="0" presId="urn:microsoft.com/office/officeart/2008/layout/HorizontalMultiLevelHierarchy"/>
    <dgm:cxn modelId="{3B7D7C31-04DC-4A90-B370-36F7A371207E}" type="presParOf" srcId="{40FCAA5E-268C-4F53-BA37-24D371C81988}" destId="{AD14504C-6A2A-41BC-92BE-2D6B78D53870}" srcOrd="5" destOrd="0" presId="urn:microsoft.com/office/officeart/2008/layout/HorizontalMultiLevelHierarchy"/>
    <dgm:cxn modelId="{1A4F4E00-543F-43A5-B95A-15322C94F104}" type="presParOf" srcId="{AD14504C-6A2A-41BC-92BE-2D6B78D53870}" destId="{DFABD607-8E44-4496-99F8-84BB265D64CD}" srcOrd="0" destOrd="0" presId="urn:microsoft.com/office/officeart/2008/layout/HorizontalMultiLevelHierarchy"/>
    <dgm:cxn modelId="{2A3B6E0C-52ED-4A3C-8424-6E5A22C2E10F}" type="presParOf" srcId="{AD14504C-6A2A-41BC-92BE-2D6B78D53870}" destId="{84DC0C2D-A81C-4476-8E74-843961B3ED4B}" srcOrd="1" destOrd="0" presId="urn:microsoft.com/office/officeart/2008/layout/HorizontalMultiLevelHierarchy"/>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8F4B05-E45E-476A-8D2C-A5F244FD43DC}" type="doc">
      <dgm:prSet loTypeId="urn:microsoft.com/office/officeart/2005/8/layout/bList2" loCatId="list" qsTypeId="urn:microsoft.com/office/officeart/2005/8/quickstyle/simple1" qsCatId="simple" csTypeId="urn:microsoft.com/office/officeart/2005/8/colors/accent1_2" csCatId="accent1" phldr="1"/>
      <dgm:spPr/>
    </dgm:pt>
    <dgm:pt modelId="{55A5B156-01B7-4B27-8662-CE83A1A83897}">
      <dgm:prSet phldrT="[Text]" custT="1"/>
      <dgm:spPr/>
      <dgm:t>
        <a:bodyPr/>
        <a:lstStyle/>
        <a:p>
          <a:r>
            <a:rPr lang="en-US" sz="1400" b="1" dirty="0">
              <a:effectLst/>
              <a:latin typeface="Times New Roman" panose="02020603050405020304" pitchFamily="18" charset="0"/>
            </a:rPr>
            <a:t>Males subjects with class III malocclusion </a:t>
          </a:r>
          <a:endParaRPr lang="en-IN" sz="1400" b="1" dirty="0"/>
        </a:p>
      </dgm:t>
    </dgm:pt>
    <dgm:pt modelId="{DE357120-7790-45CF-BBB0-36E71AD1E373}" cxnId="{2F59C48F-559F-4FD7-AE72-6D795C702758}" type="parTrans">
      <dgm:prSet/>
      <dgm:spPr/>
      <dgm:t>
        <a:bodyPr/>
        <a:lstStyle/>
        <a:p>
          <a:endParaRPr lang="en-IN" sz="2000"/>
        </a:p>
      </dgm:t>
    </dgm:pt>
    <dgm:pt modelId="{D3F98B58-6D96-4B1A-B2B0-C5DF8C399315}" cxnId="{2F59C48F-559F-4FD7-AE72-6D795C702758}" type="sibTrans">
      <dgm:prSet/>
      <dgm:spPr/>
      <dgm:t>
        <a:bodyPr/>
        <a:lstStyle/>
        <a:p>
          <a:endParaRPr lang="en-IN" sz="2000"/>
        </a:p>
      </dgm:t>
    </dgm:pt>
    <dgm:pt modelId="{30E8A818-304F-4960-86D1-90721771BA32}">
      <dgm:prSet custT="1"/>
      <dgm:spPr/>
      <dgm:t>
        <a:bodyPr/>
        <a:lstStyle/>
        <a:p>
          <a:r>
            <a:rPr lang="en-US" sz="1600" dirty="0">
              <a:effectLst/>
              <a:latin typeface="Times New Roman" panose="02020603050405020304" pitchFamily="18" charset="0"/>
            </a:rPr>
            <a:t>significantly smaller linear dimensions in terms of the maxilla, mandible, and anterior facial heights</a:t>
          </a:r>
          <a:endParaRPr lang="en-IN" sz="1600" dirty="0"/>
        </a:p>
      </dgm:t>
    </dgm:pt>
    <dgm:pt modelId="{37F3BF95-6130-4D84-AA96-E9F5FB5193F1}" cxnId="{8FCC48F5-19A1-4453-B687-D36122CB2AFB}" type="parTrans">
      <dgm:prSet/>
      <dgm:spPr/>
      <dgm:t>
        <a:bodyPr/>
        <a:lstStyle/>
        <a:p>
          <a:endParaRPr lang="en-IN" sz="2000"/>
        </a:p>
      </dgm:t>
    </dgm:pt>
    <dgm:pt modelId="{5413F76D-E501-4B07-AC31-5B576606C28B}" cxnId="{8FCC48F5-19A1-4453-B687-D36122CB2AFB}" type="sibTrans">
      <dgm:prSet/>
      <dgm:spPr/>
      <dgm:t>
        <a:bodyPr/>
        <a:lstStyle/>
        <a:p>
          <a:endParaRPr lang="en-IN" sz="2000"/>
        </a:p>
      </dgm:t>
    </dgm:pt>
    <dgm:pt modelId="{70C03917-1C86-4FED-A69F-613B1BB9B8C8}">
      <dgm:prSet custT="1"/>
      <dgm:spPr/>
      <dgm:t>
        <a:bodyPr/>
        <a:lstStyle/>
        <a:p>
          <a:r>
            <a:rPr lang="en-US" sz="1600" dirty="0" err="1">
              <a:effectLst/>
              <a:latin typeface="Times New Roman" panose="02020603050405020304" pitchFamily="18" charset="0"/>
            </a:rPr>
            <a:t>Comparitively</a:t>
          </a:r>
          <a:r>
            <a:rPr lang="en-US" sz="1600" dirty="0">
              <a:effectLst/>
              <a:latin typeface="Times New Roman" panose="02020603050405020304" pitchFamily="18" charset="0"/>
            </a:rPr>
            <a:t> larger linear dimensions in terms of the maxilla, mandible, and anterior facial heights </a:t>
          </a:r>
          <a:endParaRPr lang="en-IN" sz="1600" dirty="0"/>
        </a:p>
      </dgm:t>
    </dgm:pt>
    <dgm:pt modelId="{2276942E-5B3A-4909-A3BB-E8302443E9BC}" cxnId="{C690C344-165A-4324-A07D-D5DA82CBE0CD}" type="parTrans">
      <dgm:prSet/>
      <dgm:spPr/>
      <dgm:t>
        <a:bodyPr/>
        <a:lstStyle/>
        <a:p>
          <a:endParaRPr lang="en-IN" sz="2000"/>
        </a:p>
      </dgm:t>
    </dgm:pt>
    <dgm:pt modelId="{55969E5C-24B6-454D-BBE1-13F1CCBFBB42}" cxnId="{C690C344-165A-4324-A07D-D5DA82CBE0CD}" type="sibTrans">
      <dgm:prSet/>
      <dgm:spPr/>
      <dgm:t>
        <a:bodyPr/>
        <a:lstStyle/>
        <a:p>
          <a:endParaRPr lang="en-IN" sz="2000"/>
        </a:p>
      </dgm:t>
    </dgm:pt>
    <dgm:pt modelId="{BCED93FF-E631-4C29-A48E-43834C499DCA}">
      <dgm:prSet phldrT="[Text]" custT="1"/>
      <dgm:spPr/>
      <dgm:t>
        <a:bodyPr/>
        <a:lstStyle/>
        <a:p>
          <a:r>
            <a:rPr lang="en-US" sz="1400" b="1" dirty="0">
              <a:effectLst/>
              <a:latin typeface="Times New Roman" panose="02020603050405020304" pitchFamily="18" charset="0"/>
            </a:rPr>
            <a:t>Female subjects with class III malocclusion </a:t>
          </a:r>
          <a:endParaRPr lang="en-IN" sz="1400" b="1" dirty="0"/>
        </a:p>
      </dgm:t>
    </dgm:pt>
    <dgm:pt modelId="{E79D39E2-FABD-4CFA-9C91-272EDA3F34E2}" cxnId="{4C97E9E2-90B6-46F9-B470-2B6D6FE7596F}" type="sibTrans">
      <dgm:prSet/>
      <dgm:spPr/>
      <dgm:t>
        <a:bodyPr/>
        <a:lstStyle/>
        <a:p>
          <a:endParaRPr lang="en-IN" sz="2000"/>
        </a:p>
      </dgm:t>
    </dgm:pt>
    <dgm:pt modelId="{B1C8834A-7CE5-4985-8E99-61A5E528D663}" cxnId="{4C97E9E2-90B6-46F9-B470-2B6D6FE7596F}" type="parTrans">
      <dgm:prSet/>
      <dgm:spPr/>
      <dgm:t>
        <a:bodyPr/>
        <a:lstStyle/>
        <a:p>
          <a:endParaRPr lang="en-IN" sz="2000"/>
        </a:p>
      </dgm:t>
    </dgm:pt>
    <dgm:pt modelId="{E39C0192-46C4-4DED-AFF3-7647CCF7522E}" type="pres">
      <dgm:prSet presAssocID="{AE8F4B05-E45E-476A-8D2C-A5F244FD43DC}" presName="diagram" presStyleCnt="0">
        <dgm:presLayoutVars>
          <dgm:dir/>
          <dgm:animLvl val="lvl"/>
          <dgm:resizeHandles val="exact"/>
        </dgm:presLayoutVars>
      </dgm:prSet>
      <dgm:spPr/>
    </dgm:pt>
    <dgm:pt modelId="{A4F5944F-B0A1-41BC-AAC3-3E04572EE69B}" type="pres">
      <dgm:prSet presAssocID="{BCED93FF-E631-4C29-A48E-43834C499DCA}" presName="compNode" presStyleCnt="0"/>
      <dgm:spPr/>
    </dgm:pt>
    <dgm:pt modelId="{2A3E8A16-3139-4B98-AF73-5D985464BE5D}" type="pres">
      <dgm:prSet presAssocID="{BCED93FF-E631-4C29-A48E-43834C499DCA}" presName="childRect" presStyleLbl="bgAcc1" presStyleIdx="0" presStyleCnt="2" custScaleX="263134" custScaleY="188450">
        <dgm:presLayoutVars>
          <dgm:bulletEnabled val="1"/>
        </dgm:presLayoutVars>
      </dgm:prSet>
      <dgm:spPr/>
    </dgm:pt>
    <dgm:pt modelId="{B6287FA7-4DC8-4CDC-A601-24E86250C4A7}" type="pres">
      <dgm:prSet presAssocID="{BCED93FF-E631-4C29-A48E-43834C499DCA}" presName="parentText" presStyleLbl="node1" presStyleIdx="0" presStyleCnt="0">
        <dgm:presLayoutVars>
          <dgm:chMax val="0"/>
          <dgm:bulletEnabled val="1"/>
        </dgm:presLayoutVars>
      </dgm:prSet>
      <dgm:spPr/>
    </dgm:pt>
    <dgm:pt modelId="{6C80F57C-E1A9-4546-A388-9A31AAA3199C}" type="pres">
      <dgm:prSet presAssocID="{BCED93FF-E631-4C29-A48E-43834C499DCA}" presName="parentRect" presStyleLbl="alignNode1" presStyleIdx="0" presStyleCnt="2" custScaleX="192441" custScaleY="174455"/>
      <dgm:spPr/>
    </dgm:pt>
    <dgm:pt modelId="{4EE13085-EDE8-4870-B8B4-4D5B0B72BC07}" type="pres">
      <dgm:prSet presAssocID="{BCED93FF-E631-4C29-A48E-43834C499DCA}" presName="adorn" presStyleLbl="fgAccFollowNode1" presStyleIdx="0" presStyleCnt="2" custScaleX="99942" custScaleY="106519" custLinFactX="200000" custLinFactNeighborX="287817" custLinFactNeighborY="-41020"/>
      <dgm:spPr/>
    </dgm:pt>
    <dgm:pt modelId="{700934A4-ED72-494C-B062-EA04759886F3}" type="pres">
      <dgm:prSet presAssocID="{E79D39E2-FABD-4CFA-9C91-272EDA3F34E2}" presName="sibTrans" presStyleLbl="sibTrans2D1" presStyleIdx="0" presStyleCnt="0"/>
      <dgm:spPr/>
    </dgm:pt>
    <dgm:pt modelId="{DD8A16C5-FD55-4276-BD37-3EEBC0CE57C6}" type="pres">
      <dgm:prSet presAssocID="{55A5B156-01B7-4B27-8662-CE83A1A83897}" presName="compNode" presStyleCnt="0"/>
      <dgm:spPr/>
    </dgm:pt>
    <dgm:pt modelId="{A0D8C703-3BA0-45D7-BF1F-58F551165882}" type="pres">
      <dgm:prSet presAssocID="{55A5B156-01B7-4B27-8662-CE83A1A83897}" presName="childRect" presStyleLbl="bgAcc1" presStyleIdx="1" presStyleCnt="2" custScaleX="248815" custScaleY="178402">
        <dgm:presLayoutVars>
          <dgm:bulletEnabled val="1"/>
        </dgm:presLayoutVars>
      </dgm:prSet>
      <dgm:spPr/>
    </dgm:pt>
    <dgm:pt modelId="{13D79450-4F15-4B1E-8D20-611AB445AE7A}" type="pres">
      <dgm:prSet presAssocID="{55A5B156-01B7-4B27-8662-CE83A1A83897}" presName="parentText" presStyleLbl="node1" presStyleIdx="0" presStyleCnt="0">
        <dgm:presLayoutVars>
          <dgm:chMax val="0"/>
          <dgm:bulletEnabled val="1"/>
        </dgm:presLayoutVars>
      </dgm:prSet>
      <dgm:spPr/>
    </dgm:pt>
    <dgm:pt modelId="{4DE92752-9166-4D24-87E2-916D1BF7DD32}" type="pres">
      <dgm:prSet presAssocID="{55A5B156-01B7-4B27-8662-CE83A1A83897}" presName="parentRect" presStyleLbl="alignNode1" presStyleIdx="1" presStyleCnt="2" custScaleX="165189" custScaleY="171060"/>
      <dgm:spPr/>
    </dgm:pt>
    <dgm:pt modelId="{B85445D1-4697-46B3-8EF4-EB2F44EA6262}" type="pres">
      <dgm:prSet presAssocID="{55A5B156-01B7-4B27-8662-CE83A1A83897}" presName="adorn" presStyleLbl="fgAccFollowNode1" presStyleIdx="1" presStyleCnt="2" custLinFactX="-200000" custLinFactNeighborX="-278012" custLinFactNeighborY="57777"/>
      <dgm:spPr/>
    </dgm:pt>
  </dgm:ptLst>
  <dgm:cxnLst>
    <dgm:cxn modelId="{B2114539-1481-4DF9-9731-A77E2D536120}" type="presOf" srcId="{AE8F4B05-E45E-476A-8D2C-A5F244FD43DC}" destId="{E39C0192-46C4-4DED-AFF3-7647CCF7522E}" srcOrd="0" destOrd="0" presId="urn:microsoft.com/office/officeart/2005/8/layout/bList2"/>
    <dgm:cxn modelId="{102FF53F-E66C-48C5-AD0B-EC0840A50ED3}" type="presOf" srcId="{E79D39E2-FABD-4CFA-9C91-272EDA3F34E2}" destId="{700934A4-ED72-494C-B062-EA04759886F3}" srcOrd="0" destOrd="0" presId="urn:microsoft.com/office/officeart/2005/8/layout/bList2"/>
    <dgm:cxn modelId="{4348225B-512D-4FFF-8960-DEE118E33D93}" type="presOf" srcId="{55A5B156-01B7-4B27-8662-CE83A1A83897}" destId="{13D79450-4F15-4B1E-8D20-611AB445AE7A}" srcOrd="0" destOrd="0" presId="urn:microsoft.com/office/officeart/2005/8/layout/bList2"/>
    <dgm:cxn modelId="{C690C344-165A-4324-A07D-D5DA82CBE0CD}" srcId="{55A5B156-01B7-4B27-8662-CE83A1A83897}" destId="{70C03917-1C86-4FED-A69F-613B1BB9B8C8}" srcOrd="0" destOrd="0" parTransId="{2276942E-5B3A-4909-A3BB-E8302443E9BC}" sibTransId="{55969E5C-24B6-454D-BBE1-13F1CCBFBB42}"/>
    <dgm:cxn modelId="{BDDDA866-1A07-4290-8634-4EF659EC7CF0}" type="presOf" srcId="{70C03917-1C86-4FED-A69F-613B1BB9B8C8}" destId="{A0D8C703-3BA0-45D7-BF1F-58F551165882}" srcOrd="0" destOrd="0" presId="urn:microsoft.com/office/officeart/2005/8/layout/bList2"/>
    <dgm:cxn modelId="{D95CD34D-2BC7-43B5-A664-DE548CC6577F}" type="presOf" srcId="{BCED93FF-E631-4C29-A48E-43834C499DCA}" destId="{6C80F57C-E1A9-4546-A388-9A31AAA3199C}" srcOrd="1" destOrd="0" presId="urn:microsoft.com/office/officeart/2005/8/layout/bList2"/>
    <dgm:cxn modelId="{65951570-4D07-4A63-ABD0-C0A7A828D719}" type="presOf" srcId="{30E8A818-304F-4960-86D1-90721771BA32}" destId="{2A3E8A16-3139-4B98-AF73-5D985464BE5D}" srcOrd="0" destOrd="0" presId="urn:microsoft.com/office/officeart/2005/8/layout/bList2"/>
    <dgm:cxn modelId="{2F59C48F-559F-4FD7-AE72-6D795C702758}" srcId="{AE8F4B05-E45E-476A-8D2C-A5F244FD43DC}" destId="{55A5B156-01B7-4B27-8662-CE83A1A83897}" srcOrd="1" destOrd="0" parTransId="{DE357120-7790-45CF-BBB0-36E71AD1E373}" sibTransId="{D3F98B58-6D96-4B1A-B2B0-C5DF8C399315}"/>
    <dgm:cxn modelId="{E9398AA9-63F4-4ADF-8E3D-0D2D9378CF2C}" type="presOf" srcId="{BCED93FF-E631-4C29-A48E-43834C499DCA}" destId="{B6287FA7-4DC8-4CDC-A601-24E86250C4A7}" srcOrd="0" destOrd="0" presId="urn:microsoft.com/office/officeart/2005/8/layout/bList2"/>
    <dgm:cxn modelId="{4C97E9E2-90B6-46F9-B470-2B6D6FE7596F}" srcId="{AE8F4B05-E45E-476A-8D2C-A5F244FD43DC}" destId="{BCED93FF-E631-4C29-A48E-43834C499DCA}" srcOrd="0" destOrd="0" parTransId="{B1C8834A-7CE5-4985-8E99-61A5E528D663}" sibTransId="{E79D39E2-FABD-4CFA-9C91-272EDA3F34E2}"/>
    <dgm:cxn modelId="{ACC930F1-52EF-4100-8A3E-7320B2F86107}" type="presOf" srcId="{55A5B156-01B7-4B27-8662-CE83A1A83897}" destId="{4DE92752-9166-4D24-87E2-916D1BF7DD32}" srcOrd="1" destOrd="0" presId="urn:microsoft.com/office/officeart/2005/8/layout/bList2"/>
    <dgm:cxn modelId="{8FCC48F5-19A1-4453-B687-D36122CB2AFB}" srcId="{BCED93FF-E631-4C29-A48E-43834C499DCA}" destId="{30E8A818-304F-4960-86D1-90721771BA32}" srcOrd="0" destOrd="0" parTransId="{37F3BF95-6130-4D84-AA96-E9F5FB5193F1}" sibTransId="{5413F76D-E501-4B07-AC31-5B576606C28B}"/>
    <dgm:cxn modelId="{9DDF357D-9A0E-416D-BAAE-85D37D5AE10A}" type="presParOf" srcId="{E39C0192-46C4-4DED-AFF3-7647CCF7522E}" destId="{A4F5944F-B0A1-41BC-AAC3-3E04572EE69B}" srcOrd="0" destOrd="0" presId="urn:microsoft.com/office/officeart/2005/8/layout/bList2"/>
    <dgm:cxn modelId="{347379C9-3978-45A5-A765-6348E723D423}" type="presParOf" srcId="{A4F5944F-B0A1-41BC-AAC3-3E04572EE69B}" destId="{2A3E8A16-3139-4B98-AF73-5D985464BE5D}" srcOrd="0" destOrd="0" presId="urn:microsoft.com/office/officeart/2005/8/layout/bList2"/>
    <dgm:cxn modelId="{6AC7680D-A141-424C-825C-28F47894588C}" type="presParOf" srcId="{A4F5944F-B0A1-41BC-AAC3-3E04572EE69B}" destId="{B6287FA7-4DC8-4CDC-A601-24E86250C4A7}" srcOrd="1" destOrd="0" presId="urn:microsoft.com/office/officeart/2005/8/layout/bList2"/>
    <dgm:cxn modelId="{78F31412-5749-43C1-BE79-5E2323A29939}" type="presParOf" srcId="{A4F5944F-B0A1-41BC-AAC3-3E04572EE69B}" destId="{6C80F57C-E1A9-4546-A388-9A31AAA3199C}" srcOrd="2" destOrd="0" presId="urn:microsoft.com/office/officeart/2005/8/layout/bList2"/>
    <dgm:cxn modelId="{CDD00871-6C9B-471D-99B6-3BF5E8F4F2AC}" type="presParOf" srcId="{A4F5944F-B0A1-41BC-AAC3-3E04572EE69B}" destId="{4EE13085-EDE8-4870-B8B4-4D5B0B72BC07}" srcOrd="3" destOrd="0" presId="urn:microsoft.com/office/officeart/2005/8/layout/bList2"/>
    <dgm:cxn modelId="{CD34CAB5-5AB3-4EAD-8F8E-DD1CACDB5AE4}" type="presParOf" srcId="{E39C0192-46C4-4DED-AFF3-7647CCF7522E}" destId="{700934A4-ED72-494C-B062-EA04759886F3}" srcOrd="1" destOrd="0" presId="urn:microsoft.com/office/officeart/2005/8/layout/bList2"/>
    <dgm:cxn modelId="{84B354BD-BA8D-4F02-928C-1789C3362877}" type="presParOf" srcId="{E39C0192-46C4-4DED-AFF3-7647CCF7522E}" destId="{DD8A16C5-FD55-4276-BD37-3EEBC0CE57C6}" srcOrd="2" destOrd="0" presId="urn:microsoft.com/office/officeart/2005/8/layout/bList2"/>
    <dgm:cxn modelId="{2951F13E-03D8-4DE3-B3E1-FCFDC830A9BF}" type="presParOf" srcId="{DD8A16C5-FD55-4276-BD37-3EEBC0CE57C6}" destId="{A0D8C703-3BA0-45D7-BF1F-58F551165882}" srcOrd="0" destOrd="0" presId="urn:microsoft.com/office/officeart/2005/8/layout/bList2"/>
    <dgm:cxn modelId="{DF29BB68-5FAE-4064-AFA6-4622C4D622BB}" type="presParOf" srcId="{DD8A16C5-FD55-4276-BD37-3EEBC0CE57C6}" destId="{13D79450-4F15-4B1E-8D20-611AB445AE7A}" srcOrd="1" destOrd="0" presId="urn:microsoft.com/office/officeart/2005/8/layout/bList2"/>
    <dgm:cxn modelId="{AC750024-C88B-432C-B795-A4CFB007EB63}" type="presParOf" srcId="{DD8A16C5-FD55-4276-BD37-3EEBC0CE57C6}" destId="{4DE92752-9166-4D24-87E2-916D1BF7DD32}" srcOrd="2" destOrd="0" presId="urn:microsoft.com/office/officeart/2005/8/layout/bList2"/>
    <dgm:cxn modelId="{F8D00B0A-E7AD-48AE-A1C0-3559B4CE8576}" type="presParOf" srcId="{DD8A16C5-FD55-4276-BD37-3EEBC0CE57C6}" destId="{B85445D1-4697-46B3-8EF4-EB2F44EA6262}" srcOrd="3" destOrd="0" presId="urn:microsoft.com/office/officeart/2005/8/layout/b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E437C5-1EB0-49EF-AACF-182884DD576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IN"/>
        </a:p>
      </dgm:t>
    </dgm:pt>
    <dgm:pt modelId="{779898C8-4C60-4480-8175-2ABC561685C4}">
      <dgm:prSet phldrT="[Text]"/>
      <dgm:spPr/>
      <dgm:t>
        <a:bodyPr/>
        <a:lstStyle/>
        <a:p>
          <a:r>
            <a:rPr lang="en-US" dirty="0">
              <a:solidFill>
                <a:schemeClr val="bg1"/>
              </a:solidFill>
              <a:effectLst/>
              <a:latin typeface="Times New Roman" panose="02020603050405020304" pitchFamily="18" charset="0"/>
            </a:rPr>
            <a:t>dental</a:t>
          </a:r>
          <a:endParaRPr lang="en-IN" dirty="0"/>
        </a:p>
      </dgm:t>
    </dgm:pt>
    <dgm:pt modelId="{B9433012-E20F-4162-91AE-E7B8081CF006}" cxnId="{5FFB4587-3B1F-413F-BA5D-A375453B8AC1}" type="parTrans">
      <dgm:prSet/>
      <dgm:spPr/>
      <dgm:t>
        <a:bodyPr/>
        <a:lstStyle/>
        <a:p>
          <a:endParaRPr lang="en-IN"/>
        </a:p>
      </dgm:t>
    </dgm:pt>
    <dgm:pt modelId="{F485D586-DC8A-433E-8611-F1C594923E48}" cxnId="{5FFB4587-3B1F-413F-BA5D-A375453B8AC1}" type="sibTrans">
      <dgm:prSet/>
      <dgm:spPr/>
      <dgm:t>
        <a:bodyPr/>
        <a:lstStyle/>
        <a:p>
          <a:endParaRPr lang="en-IN"/>
        </a:p>
      </dgm:t>
    </dgm:pt>
    <dgm:pt modelId="{99D1B26F-7128-48C3-ABBA-9B71685A23A9}">
      <dgm:prSet phldrT="[Text]"/>
      <dgm:spPr/>
      <dgm:t>
        <a:bodyPr/>
        <a:lstStyle/>
        <a:p>
          <a:r>
            <a:rPr lang="en-US" dirty="0">
              <a:solidFill>
                <a:schemeClr val="accent1">
                  <a:lumMod val="75000"/>
                </a:schemeClr>
              </a:solidFill>
              <a:effectLst/>
              <a:latin typeface="Times New Roman" panose="02020603050405020304" pitchFamily="18" charset="0"/>
            </a:rPr>
            <a:t>incorrect inclination or position of maxillary or mandibular incisors</a:t>
          </a:r>
          <a:endParaRPr lang="en-IN" dirty="0">
            <a:solidFill>
              <a:schemeClr val="accent1">
                <a:lumMod val="75000"/>
              </a:schemeClr>
            </a:solidFill>
          </a:endParaRPr>
        </a:p>
      </dgm:t>
    </dgm:pt>
    <dgm:pt modelId="{7650EE16-14EC-4056-A3AC-C85FD5912C0F}" cxnId="{13926694-974B-4A76-9BFD-BA2503020F25}" type="parTrans">
      <dgm:prSet/>
      <dgm:spPr/>
      <dgm:t>
        <a:bodyPr/>
        <a:lstStyle/>
        <a:p>
          <a:endParaRPr lang="en-IN"/>
        </a:p>
      </dgm:t>
    </dgm:pt>
    <dgm:pt modelId="{F3F638A1-AA00-492E-9137-7598BEA4E48B}" cxnId="{13926694-974B-4A76-9BFD-BA2503020F25}" type="sibTrans">
      <dgm:prSet/>
      <dgm:spPr/>
      <dgm:t>
        <a:bodyPr/>
        <a:lstStyle/>
        <a:p>
          <a:endParaRPr lang="en-IN"/>
        </a:p>
      </dgm:t>
    </dgm:pt>
    <dgm:pt modelId="{9720E1E4-C5DA-4CEB-837F-C7DFB3D2A0F2}">
      <dgm:prSet phldrT="[Text]"/>
      <dgm:spPr/>
      <dgm:t>
        <a:bodyPr/>
        <a:lstStyle/>
        <a:p>
          <a:r>
            <a:rPr lang="en-US" dirty="0">
              <a:solidFill>
                <a:schemeClr val="bg1"/>
              </a:solidFill>
              <a:effectLst/>
              <a:latin typeface="Times New Roman" panose="02020603050405020304" pitchFamily="18" charset="0"/>
            </a:rPr>
            <a:t>dental</a:t>
          </a:r>
          <a:endParaRPr lang="en-IN" dirty="0"/>
        </a:p>
      </dgm:t>
    </dgm:pt>
    <dgm:pt modelId="{CC66D7B8-82FC-420C-8746-D7CE86ADBD56}" cxnId="{0553A006-EE6D-4CB8-B059-E01EA615083A}" type="parTrans">
      <dgm:prSet/>
      <dgm:spPr/>
      <dgm:t>
        <a:bodyPr/>
        <a:lstStyle/>
        <a:p>
          <a:endParaRPr lang="en-IN"/>
        </a:p>
      </dgm:t>
    </dgm:pt>
    <dgm:pt modelId="{D8354AAF-5EEE-4A76-872E-E1AD454A479D}" cxnId="{0553A006-EE6D-4CB8-B059-E01EA615083A}" type="sibTrans">
      <dgm:prSet/>
      <dgm:spPr/>
      <dgm:t>
        <a:bodyPr/>
        <a:lstStyle/>
        <a:p>
          <a:endParaRPr lang="en-IN"/>
        </a:p>
      </dgm:t>
    </dgm:pt>
    <dgm:pt modelId="{762D25FB-F69A-4F20-AAE0-B9380C70D2AD}">
      <dgm:prSet phldrT="[Text]"/>
      <dgm:spPr/>
      <dgm:t>
        <a:bodyPr/>
        <a:lstStyle/>
        <a:p>
          <a:r>
            <a:rPr lang="en-US" dirty="0">
              <a:solidFill>
                <a:schemeClr val="accent1">
                  <a:lumMod val="75000"/>
                </a:schemeClr>
              </a:solidFill>
              <a:effectLst/>
              <a:latin typeface="Times New Roman" panose="02020603050405020304" pitchFamily="18" charset="0"/>
            </a:rPr>
            <a:t>anterior positioning of the mandible as a </a:t>
          </a:r>
          <a:br>
            <a:rPr lang="en-US" dirty="0">
              <a:solidFill>
                <a:schemeClr val="accent1">
                  <a:lumMod val="75000"/>
                </a:schemeClr>
              </a:solidFill>
            </a:rPr>
          </a:br>
          <a:r>
            <a:rPr lang="en-US" dirty="0">
              <a:solidFill>
                <a:schemeClr val="accent1">
                  <a:lumMod val="75000"/>
                </a:schemeClr>
              </a:solidFill>
              <a:effectLst/>
              <a:latin typeface="Times New Roman" panose="02020603050405020304" pitchFamily="18" charset="0"/>
            </a:rPr>
            <a:t>result of premature dental contacts </a:t>
          </a:r>
          <a:endParaRPr lang="en-IN" dirty="0">
            <a:solidFill>
              <a:schemeClr val="accent1">
                <a:lumMod val="75000"/>
              </a:schemeClr>
            </a:solidFill>
          </a:endParaRPr>
        </a:p>
      </dgm:t>
    </dgm:pt>
    <dgm:pt modelId="{278F6F80-BF9B-4081-B6E7-1E281FE299FC}" cxnId="{0C9C5049-3A33-45E9-B368-CFECDA97366A}" type="parTrans">
      <dgm:prSet/>
      <dgm:spPr/>
      <dgm:t>
        <a:bodyPr/>
        <a:lstStyle/>
        <a:p>
          <a:endParaRPr lang="en-IN"/>
        </a:p>
      </dgm:t>
    </dgm:pt>
    <dgm:pt modelId="{FEA79F3A-F8C2-4C30-A3E0-BA7F12CC3016}" cxnId="{0C9C5049-3A33-45E9-B368-CFECDA97366A}" type="sibTrans">
      <dgm:prSet/>
      <dgm:spPr/>
      <dgm:t>
        <a:bodyPr/>
        <a:lstStyle/>
        <a:p>
          <a:endParaRPr lang="en-IN"/>
        </a:p>
      </dgm:t>
    </dgm:pt>
    <dgm:pt modelId="{CFF82E2E-4F23-4600-A4DA-2083E9ACF505}">
      <dgm:prSet phldrT="[Text]"/>
      <dgm:spPr/>
      <dgm:t>
        <a:bodyPr/>
        <a:lstStyle/>
        <a:p>
          <a:r>
            <a:rPr lang="en-US" dirty="0">
              <a:solidFill>
                <a:schemeClr val="bg1"/>
              </a:solidFill>
              <a:effectLst/>
              <a:latin typeface="Times New Roman" panose="02020603050405020304" pitchFamily="18" charset="0"/>
            </a:rPr>
            <a:t>skeletal</a:t>
          </a:r>
          <a:endParaRPr lang="en-IN" dirty="0"/>
        </a:p>
      </dgm:t>
    </dgm:pt>
    <dgm:pt modelId="{3DC9E08C-9AFB-40F4-B6FD-63778EC5AD5C}" cxnId="{7C598F76-5895-4A32-825E-C1724FA93B35}" type="parTrans">
      <dgm:prSet/>
      <dgm:spPr/>
      <dgm:t>
        <a:bodyPr/>
        <a:lstStyle/>
        <a:p>
          <a:endParaRPr lang="en-IN"/>
        </a:p>
      </dgm:t>
    </dgm:pt>
    <dgm:pt modelId="{4C826CA4-D8B5-41B7-B7DA-8524E0A8E78A}" cxnId="{7C598F76-5895-4A32-825E-C1724FA93B35}" type="sibTrans">
      <dgm:prSet/>
      <dgm:spPr/>
      <dgm:t>
        <a:bodyPr/>
        <a:lstStyle/>
        <a:p>
          <a:endParaRPr lang="en-IN"/>
        </a:p>
      </dgm:t>
    </dgm:pt>
    <dgm:pt modelId="{44721262-0CAC-49F5-948D-C76462DD5AE8}">
      <dgm:prSet phldrT="[Text]"/>
      <dgm:spPr/>
      <dgm:t>
        <a:bodyPr/>
        <a:lstStyle/>
        <a:p>
          <a:r>
            <a:rPr lang="en-US" dirty="0">
              <a:solidFill>
                <a:schemeClr val="accent1">
                  <a:lumMod val="75000"/>
                </a:schemeClr>
              </a:solidFill>
              <a:effectLst/>
              <a:latin typeface="Times New Roman" panose="02020603050405020304" pitchFamily="18" charset="0"/>
            </a:rPr>
            <a:t>true skeletal discrepancies in the maxilla and/or mandible</a:t>
          </a:r>
          <a:endParaRPr lang="en-IN" dirty="0">
            <a:solidFill>
              <a:schemeClr val="accent1">
                <a:lumMod val="75000"/>
              </a:schemeClr>
            </a:solidFill>
          </a:endParaRPr>
        </a:p>
      </dgm:t>
    </dgm:pt>
    <dgm:pt modelId="{0CD4C4FA-90DD-4BCA-8D1B-354CE4A6BFC8}" cxnId="{5EDA6752-20E0-4773-8A81-B78FBAC9584F}" type="parTrans">
      <dgm:prSet/>
      <dgm:spPr/>
      <dgm:t>
        <a:bodyPr/>
        <a:lstStyle/>
        <a:p>
          <a:endParaRPr lang="en-IN"/>
        </a:p>
      </dgm:t>
    </dgm:pt>
    <dgm:pt modelId="{81ED0B9F-811A-43C6-965E-024A687BC2C3}" cxnId="{5EDA6752-20E0-4773-8A81-B78FBAC9584F}" type="sibTrans">
      <dgm:prSet/>
      <dgm:spPr/>
      <dgm:t>
        <a:bodyPr/>
        <a:lstStyle/>
        <a:p>
          <a:endParaRPr lang="en-IN"/>
        </a:p>
      </dgm:t>
    </dgm:pt>
    <dgm:pt modelId="{7461E99A-A746-4E96-882A-14F734744B89}" type="pres">
      <dgm:prSet presAssocID="{91E437C5-1EB0-49EF-AACF-182884DD5766}" presName="Name0" presStyleCnt="0">
        <dgm:presLayoutVars>
          <dgm:dir/>
          <dgm:animLvl val="lvl"/>
          <dgm:resizeHandles val="exact"/>
        </dgm:presLayoutVars>
      </dgm:prSet>
      <dgm:spPr/>
    </dgm:pt>
    <dgm:pt modelId="{940BF04C-D7C9-4644-9056-1F93CAB4F8CA}" type="pres">
      <dgm:prSet presAssocID="{779898C8-4C60-4480-8175-2ABC561685C4}" presName="composite" presStyleCnt="0"/>
      <dgm:spPr/>
    </dgm:pt>
    <dgm:pt modelId="{12362156-085F-42B9-9A8D-0875440C9F54}" type="pres">
      <dgm:prSet presAssocID="{779898C8-4C60-4480-8175-2ABC561685C4}" presName="parTx" presStyleLbl="alignNode1" presStyleIdx="0" presStyleCnt="3">
        <dgm:presLayoutVars>
          <dgm:chMax val="0"/>
          <dgm:chPref val="0"/>
          <dgm:bulletEnabled val="1"/>
        </dgm:presLayoutVars>
      </dgm:prSet>
      <dgm:spPr/>
    </dgm:pt>
    <dgm:pt modelId="{0D20CC30-349B-4152-AB2E-64430D506D21}" type="pres">
      <dgm:prSet presAssocID="{779898C8-4C60-4480-8175-2ABC561685C4}" presName="desTx" presStyleLbl="alignAccFollowNode1" presStyleIdx="0" presStyleCnt="3">
        <dgm:presLayoutVars>
          <dgm:bulletEnabled val="1"/>
        </dgm:presLayoutVars>
      </dgm:prSet>
      <dgm:spPr/>
    </dgm:pt>
    <dgm:pt modelId="{6C2E0BD9-6C05-49EC-9F39-DE466B6FE1DD}" type="pres">
      <dgm:prSet presAssocID="{F485D586-DC8A-433E-8611-F1C594923E48}" presName="space" presStyleCnt="0"/>
      <dgm:spPr/>
    </dgm:pt>
    <dgm:pt modelId="{AF75ED6D-5652-4BD8-9A7E-02006EC6AAB8}" type="pres">
      <dgm:prSet presAssocID="{9720E1E4-C5DA-4CEB-837F-C7DFB3D2A0F2}" presName="composite" presStyleCnt="0"/>
      <dgm:spPr/>
    </dgm:pt>
    <dgm:pt modelId="{DBF4835A-C03D-4BAA-9736-F12DE5958D5D}" type="pres">
      <dgm:prSet presAssocID="{9720E1E4-C5DA-4CEB-837F-C7DFB3D2A0F2}" presName="parTx" presStyleLbl="alignNode1" presStyleIdx="1" presStyleCnt="3">
        <dgm:presLayoutVars>
          <dgm:chMax val="0"/>
          <dgm:chPref val="0"/>
          <dgm:bulletEnabled val="1"/>
        </dgm:presLayoutVars>
      </dgm:prSet>
      <dgm:spPr/>
    </dgm:pt>
    <dgm:pt modelId="{38895198-5AA4-49E7-8EDA-F34DA7F48276}" type="pres">
      <dgm:prSet presAssocID="{9720E1E4-C5DA-4CEB-837F-C7DFB3D2A0F2}" presName="desTx" presStyleLbl="alignAccFollowNode1" presStyleIdx="1" presStyleCnt="3">
        <dgm:presLayoutVars>
          <dgm:bulletEnabled val="1"/>
        </dgm:presLayoutVars>
      </dgm:prSet>
      <dgm:spPr/>
    </dgm:pt>
    <dgm:pt modelId="{4E4020FA-0F50-4315-991B-2FE86D5A7277}" type="pres">
      <dgm:prSet presAssocID="{D8354AAF-5EEE-4A76-872E-E1AD454A479D}" presName="space" presStyleCnt="0"/>
      <dgm:spPr/>
    </dgm:pt>
    <dgm:pt modelId="{530D52EC-3BC7-42C4-8127-2CBE0BC3962D}" type="pres">
      <dgm:prSet presAssocID="{CFF82E2E-4F23-4600-A4DA-2083E9ACF505}" presName="composite" presStyleCnt="0"/>
      <dgm:spPr/>
    </dgm:pt>
    <dgm:pt modelId="{39B5FE4C-4AC5-4255-9D33-F3F9C86CB22B}" type="pres">
      <dgm:prSet presAssocID="{CFF82E2E-4F23-4600-A4DA-2083E9ACF505}" presName="parTx" presStyleLbl="alignNode1" presStyleIdx="2" presStyleCnt="3">
        <dgm:presLayoutVars>
          <dgm:chMax val="0"/>
          <dgm:chPref val="0"/>
          <dgm:bulletEnabled val="1"/>
        </dgm:presLayoutVars>
      </dgm:prSet>
      <dgm:spPr/>
    </dgm:pt>
    <dgm:pt modelId="{7FF5CE42-0F04-4A12-AA68-56608141DF6C}" type="pres">
      <dgm:prSet presAssocID="{CFF82E2E-4F23-4600-A4DA-2083E9ACF505}" presName="desTx" presStyleLbl="alignAccFollowNode1" presStyleIdx="2" presStyleCnt="3">
        <dgm:presLayoutVars>
          <dgm:bulletEnabled val="1"/>
        </dgm:presLayoutVars>
      </dgm:prSet>
      <dgm:spPr/>
    </dgm:pt>
  </dgm:ptLst>
  <dgm:cxnLst>
    <dgm:cxn modelId="{0553A006-EE6D-4CB8-B059-E01EA615083A}" srcId="{91E437C5-1EB0-49EF-AACF-182884DD5766}" destId="{9720E1E4-C5DA-4CEB-837F-C7DFB3D2A0F2}" srcOrd="1" destOrd="0" parTransId="{CC66D7B8-82FC-420C-8746-D7CE86ADBD56}" sibTransId="{D8354AAF-5EEE-4A76-872E-E1AD454A479D}"/>
    <dgm:cxn modelId="{61CBF41A-30F5-4714-9076-989D167A6CD1}" type="presOf" srcId="{91E437C5-1EB0-49EF-AACF-182884DD5766}" destId="{7461E99A-A746-4E96-882A-14F734744B89}" srcOrd="0" destOrd="0" presId="urn:microsoft.com/office/officeart/2005/8/layout/hList1"/>
    <dgm:cxn modelId="{18DF0331-E030-49F1-94BF-51A41702869A}" type="presOf" srcId="{9720E1E4-C5DA-4CEB-837F-C7DFB3D2A0F2}" destId="{DBF4835A-C03D-4BAA-9736-F12DE5958D5D}" srcOrd="0" destOrd="0" presId="urn:microsoft.com/office/officeart/2005/8/layout/hList1"/>
    <dgm:cxn modelId="{FB762039-F6B1-4E34-9E8D-5F324BEA1FBB}" type="presOf" srcId="{44721262-0CAC-49F5-948D-C76462DD5AE8}" destId="{7FF5CE42-0F04-4A12-AA68-56608141DF6C}" srcOrd="0" destOrd="0" presId="urn:microsoft.com/office/officeart/2005/8/layout/hList1"/>
    <dgm:cxn modelId="{0C9C5049-3A33-45E9-B368-CFECDA97366A}" srcId="{9720E1E4-C5DA-4CEB-837F-C7DFB3D2A0F2}" destId="{762D25FB-F69A-4F20-AAE0-B9380C70D2AD}" srcOrd="0" destOrd="0" parTransId="{278F6F80-BF9B-4081-B6E7-1E281FE299FC}" sibTransId="{FEA79F3A-F8C2-4C30-A3E0-BA7F12CC3016}"/>
    <dgm:cxn modelId="{BF68BE69-C3BC-49B2-A401-B8111DEEE9C7}" type="presOf" srcId="{762D25FB-F69A-4F20-AAE0-B9380C70D2AD}" destId="{38895198-5AA4-49E7-8EDA-F34DA7F48276}" srcOrd="0" destOrd="0" presId="urn:microsoft.com/office/officeart/2005/8/layout/hList1"/>
    <dgm:cxn modelId="{BFC32650-155D-4A23-B908-9959EB8DEA82}" type="presOf" srcId="{CFF82E2E-4F23-4600-A4DA-2083E9ACF505}" destId="{39B5FE4C-4AC5-4255-9D33-F3F9C86CB22B}" srcOrd="0" destOrd="0" presId="urn:microsoft.com/office/officeart/2005/8/layout/hList1"/>
    <dgm:cxn modelId="{5EDA6752-20E0-4773-8A81-B78FBAC9584F}" srcId="{CFF82E2E-4F23-4600-A4DA-2083E9ACF505}" destId="{44721262-0CAC-49F5-948D-C76462DD5AE8}" srcOrd="0" destOrd="0" parTransId="{0CD4C4FA-90DD-4BCA-8D1B-354CE4A6BFC8}" sibTransId="{81ED0B9F-811A-43C6-965E-024A687BC2C3}"/>
    <dgm:cxn modelId="{E4F9F372-DB79-4BB0-9D7E-3402B02E5DCA}" type="presOf" srcId="{779898C8-4C60-4480-8175-2ABC561685C4}" destId="{12362156-085F-42B9-9A8D-0875440C9F54}" srcOrd="0" destOrd="0" presId="urn:microsoft.com/office/officeart/2005/8/layout/hList1"/>
    <dgm:cxn modelId="{7C598F76-5895-4A32-825E-C1724FA93B35}" srcId="{91E437C5-1EB0-49EF-AACF-182884DD5766}" destId="{CFF82E2E-4F23-4600-A4DA-2083E9ACF505}" srcOrd="2" destOrd="0" parTransId="{3DC9E08C-9AFB-40F4-B6FD-63778EC5AD5C}" sibTransId="{4C826CA4-D8B5-41B7-B7DA-8524E0A8E78A}"/>
    <dgm:cxn modelId="{5FFB4587-3B1F-413F-BA5D-A375453B8AC1}" srcId="{91E437C5-1EB0-49EF-AACF-182884DD5766}" destId="{779898C8-4C60-4480-8175-2ABC561685C4}" srcOrd="0" destOrd="0" parTransId="{B9433012-E20F-4162-91AE-E7B8081CF006}" sibTransId="{F485D586-DC8A-433E-8611-F1C594923E48}"/>
    <dgm:cxn modelId="{13926694-974B-4A76-9BFD-BA2503020F25}" srcId="{779898C8-4C60-4480-8175-2ABC561685C4}" destId="{99D1B26F-7128-48C3-ABBA-9B71685A23A9}" srcOrd="0" destOrd="0" parTransId="{7650EE16-14EC-4056-A3AC-C85FD5912C0F}" sibTransId="{F3F638A1-AA00-492E-9137-7598BEA4E48B}"/>
    <dgm:cxn modelId="{C01ED8E9-2713-476D-B5BB-35609F7D6B98}" type="presOf" srcId="{99D1B26F-7128-48C3-ABBA-9B71685A23A9}" destId="{0D20CC30-349B-4152-AB2E-64430D506D21}" srcOrd="0" destOrd="0" presId="urn:microsoft.com/office/officeart/2005/8/layout/hList1"/>
    <dgm:cxn modelId="{821571CF-4C6E-4F56-B63E-D287C72C4820}" type="presParOf" srcId="{7461E99A-A746-4E96-882A-14F734744B89}" destId="{940BF04C-D7C9-4644-9056-1F93CAB4F8CA}" srcOrd="0" destOrd="0" presId="urn:microsoft.com/office/officeart/2005/8/layout/hList1"/>
    <dgm:cxn modelId="{873F0002-D3DE-40F2-948B-FDF744458DC1}" type="presParOf" srcId="{940BF04C-D7C9-4644-9056-1F93CAB4F8CA}" destId="{12362156-085F-42B9-9A8D-0875440C9F54}" srcOrd="0" destOrd="0" presId="urn:microsoft.com/office/officeart/2005/8/layout/hList1"/>
    <dgm:cxn modelId="{9824CC51-C9E1-45CE-B734-5FEC2C864D06}" type="presParOf" srcId="{940BF04C-D7C9-4644-9056-1F93CAB4F8CA}" destId="{0D20CC30-349B-4152-AB2E-64430D506D21}" srcOrd="1" destOrd="0" presId="urn:microsoft.com/office/officeart/2005/8/layout/hList1"/>
    <dgm:cxn modelId="{53543832-7FA5-4ABD-8E57-31F0AB2820E6}" type="presParOf" srcId="{7461E99A-A746-4E96-882A-14F734744B89}" destId="{6C2E0BD9-6C05-49EC-9F39-DE466B6FE1DD}" srcOrd="1" destOrd="0" presId="urn:microsoft.com/office/officeart/2005/8/layout/hList1"/>
    <dgm:cxn modelId="{FA235160-F94D-4895-B644-F4DC1FE27868}" type="presParOf" srcId="{7461E99A-A746-4E96-882A-14F734744B89}" destId="{AF75ED6D-5652-4BD8-9A7E-02006EC6AAB8}" srcOrd="2" destOrd="0" presId="urn:microsoft.com/office/officeart/2005/8/layout/hList1"/>
    <dgm:cxn modelId="{5B5DEE67-E664-469B-8739-4FFD3F42DC36}" type="presParOf" srcId="{AF75ED6D-5652-4BD8-9A7E-02006EC6AAB8}" destId="{DBF4835A-C03D-4BAA-9736-F12DE5958D5D}" srcOrd="0" destOrd="0" presId="urn:microsoft.com/office/officeart/2005/8/layout/hList1"/>
    <dgm:cxn modelId="{0DC4FF49-596F-4168-8C82-2F4A873D7424}" type="presParOf" srcId="{AF75ED6D-5652-4BD8-9A7E-02006EC6AAB8}" destId="{38895198-5AA4-49E7-8EDA-F34DA7F48276}" srcOrd="1" destOrd="0" presId="urn:microsoft.com/office/officeart/2005/8/layout/hList1"/>
    <dgm:cxn modelId="{C6DE82E3-03BB-4AB6-9AC8-CA93EAB98B07}" type="presParOf" srcId="{7461E99A-A746-4E96-882A-14F734744B89}" destId="{4E4020FA-0F50-4315-991B-2FE86D5A7277}" srcOrd="3" destOrd="0" presId="urn:microsoft.com/office/officeart/2005/8/layout/hList1"/>
    <dgm:cxn modelId="{7FAE2F5D-BB0A-475C-9BE4-AC6940CB47A4}" type="presParOf" srcId="{7461E99A-A746-4E96-882A-14F734744B89}" destId="{530D52EC-3BC7-42C4-8127-2CBE0BC3962D}" srcOrd="4" destOrd="0" presId="urn:microsoft.com/office/officeart/2005/8/layout/hList1"/>
    <dgm:cxn modelId="{49951515-5ED5-4F60-9156-FF7D254FEB8F}" type="presParOf" srcId="{530D52EC-3BC7-42C4-8127-2CBE0BC3962D}" destId="{39B5FE4C-4AC5-4255-9D33-F3F9C86CB22B}" srcOrd="0" destOrd="0" presId="urn:microsoft.com/office/officeart/2005/8/layout/hList1"/>
    <dgm:cxn modelId="{393E446B-B855-4B66-BA78-795361962830}" type="presParOf" srcId="{530D52EC-3BC7-42C4-8127-2CBE0BC3962D}" destId="{7FF5CE42-0F04-4A12-AA68-56608141DF6C}" srcOrd="1" destOrd="0" presId="urn:microsoft.com/office/officeart/2005/8/layout/h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6F9152-16D6-4BEC-A533-B2210811C7C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IN"/>
        </a:p>
      </dgm:t>
    </dgm:pt>
    <dgm:pt modelId="{1E3DB33C-B79E-458B-B799-D570B4EB0EBF}">
      <dgm:prSet phldrT="[Text]" custT="1"/>
      <dgm:spPr/>
      <dgm:t>
        <a:bodyPr/>
        <a:lstStyle/>
        <a:p>
          <a:r>
            <a:rPr lang="en-US" sz="1800" dirty="0"/>
            <a:t>Camouflage</a:t>
          </a:r>
          <a:endParaRPr lang="en-IN" sz="1800" dirty="0"/>
        </a:p>
      </dgm:t>
    </dgm:pt>
    <dgm:pt modelId="{01CDF0C2-DAC0-4AB2-B260-78B33EF22126}" cxnId="{2994500B-8588-4965-A71D-E07E37DC5DEF}" type="parTrans">
      <dgm:prSet/>
      <dgm:spPr/>
      <dgm:t>
        <a:bodyPr/>
        <a:lstStyle/>
        <a:p>
          <a:endParaRPr lang="en-IN"/>
        </a:p>
      </dgm:t>
    </dgm:pt>
    <dgm:pt modelId="{1D5E8383-F2DE-49C8-A8C4-B510C4C7326F}" cxnId="{2994500B-8588-4965-A71D-E07E37DC5DEF}" type="sibTrans">
      <dgm:prSet/>
      <dgm:spPr/>
      <dgm:t>
        <a:bodyPr/>
        <a:lstStyle/>
        <a:p>
          <a:endParaRPr lang="en-IN"/>
        </a:p>
      </dgm:t>
    </dgm:pt>
    <dgm:pt modelId="{ADCA2FB9-EBAA-4AAF-B915-E979AC604D91}">
      <dgm:prSet phldrT="[Text]"/>
      <dgm:spPr/>
      <dgm:t>
        <a:bodyPr/>
        <a:lstStyle/>
        <a:p>
          <a:r>
            <a:rPr lang="en-US" dirty="0"/>
            <a:t>Non Extraction</a:t>
          </a:r>
          <a:endParaRPr lang="en-IN" dirty="0"/>
        </a:p>
      </dgm:t>
    </dgm:pt>
    <dgm:pt modelId="{44818A52-4C97-43A5-B69D-EBB7B9E08038}" cxnId="{72AAE039-5B29-49C6-BC9A-F8368B163C44}" type="parTrans">
      <dgm:prSet/>
      <dgm:spPr/>
      <dgm:t>
        <a:bodyPr/>
        <a:lstStyle/>
        <a:p>
          <a:endParaRPr lang="en-IN"/>
        </a:p>
      </dgm:t>
    </dgm:pt>
    <dgm:pt modelId="{0289F3B6-46E0-4106-8ED9-997BCC679C80}" cxnId="{72AAE039-5B29-49C6-BC9A-F8368B163C44}" type="sibTrans">
      <dgm:prSet/>
      <dgm:spPr/>
      <dgm:t>
        <a:bodyPr/>
        <a:lstStyle/>
        <a:p>
          <a:endParaRPr lang="en-IN"/>
        </a:p>
      </dgm:t>
    </dgm:pt>
    <dgm:pt modelId="{D10E85BE-2383-40C5-984B-883DF16600C7}">
      <dgm:prSet phldrT="[Text]"/>
      <dgm:spPr/>
      <dgm:t>
        <a:bodyPr/>
        <a:lstStyle/>
        <a:p>
          <a:r>
            <a:rPr lang="en-US" dirty="0"/>
            <a:t>MEAW Technique</a:t>
          </a:r>
          <a:endParaRPr lang="en-IN" dirty="0"/>
        </a:p>
      </dgm:t>
    </dgm:pt>
    <dgm:pt modelId="{BADEC369-A131-41E7-BAE0-DAE5DAB468EE}" cxnId="{541F32FD-4E22-475A-9721-2F4874F1841E}" type="parTrans">
      <dgm:prSet/>
      <dgm:spPr/>
      <dgm:t>
        <a:bodyPr/>
        <a:lstStyle/>
        <a:p>
          <a:endParaRPr lang="en-IN"/>
        </a:p>
      </dgm:t>
    </dgm:pt>
    <dgm:pt modelId="{9BF715E4-6551-48D5-930C-D6EB3AFB8BE1}" cxnId="{541F32FD-4E22-475A-9721-2F4874F1841E}" type="sibTrans">
      <dgm:prSet/>
      <dgm:spPr/>
      <dgm:t>
        <a:bodyPr/>
        <a:lstStyle/>
        <a:p>
          <a:endParaRPr lang="en-IN"/>
        </a:p>
      </dgm:t>
    </dgm:pt>
    <dgm:pt modelId="{2AE4D833-40F3-4CE7-A50F-8BBDBCCC9DC3}">
      <dgm:prSet phldrT="[Text]"/>
      <dgm:spPr/>
      <dgm:t>
        <a:bodyPr/>
        <a:lstStyle/>
        <a:p>
          <a:r>
            <a:rPr lang="en-US" dirty="0" err="1"/>
            <a:t>Distalization</a:t>
          </a:r>
          <a:r>
            <a:rPr lang="en-US" dirty="0"/>
            <a:t> of lower arch</a:t>
          </a:r>
          <a:endParaRPr lang="en-IN" dirty="0"/>
        </a:p>
      </dgm:t>
    </dgm:pt>
    <dgm:pt modelId="{B60F8389-3015-4C04-9FEA-3521CDF87BAB}" cxnId="{68B990D0-C10F-49D7-A1FB-E16E830422FF}" type="parTrans">
      <dgm:prSet/>
      <dgm:spPr/>
      <dgm:t>
        <a:bodyPr/>
        <a:lstStyle/>
        <a:p>
          <a:endParaRPr lang="en-IN"/>
        </a:p>
      </dgm:t>
    </dgm:pt>
    <dgm:pt modelId="{4F224ABA-C1D4-4E23-B73B-D69AB6211BF1}" cxnId="{68B990D0-C10F-49D7-A1FB-E16E830422FF}" type="sibTrans">
      <dgm:prSet/>
      <dgm:spPr/>
      <dgm:t>
        <a:bodyPr/>
        <a:lstStyle/>
        <a:p>
          <a:endParaRPr lang="en-IN"/>
        </a:p>
      </dgm:t>
    </dgm:pt>
    <dgm:pt modelId="{BAE00FD0-54F8-4D69-97B9-4511E933CBEA}">
      <dgm:prSet phldrT="[Text]"/>
      <dgm:spPr/>
      <dgm:t>
        <a:bodyPr/>
        <a:lstStyle/>
        <a:p>
          <a:r>
            <a:rPr lang="en-US" dirty="0"/>
            <a:t> Extraction</a:t>
          </a:r>
          <a:endParaRPr lang="en-IN" dirty="0"/>
        </a:p>
      </dgm:t>
    </dgm:pt>
    <dgm:pt modelId="{057EE938-D089-49FB-8F28-108669323541}" cxnId="{961AF14A-D542-4F1A-9001-CF592048495A}" type="parTrans">
      <dgm:prSet/>
      <dgm:spPr/>
      <dgm:t>
        <a:bodyPr/>
        <a:lstStyle/>
        <a:p>
          <a:endParaRPr lang="en-IN"/>
        </a:p>
      </dgm:t>
    </dgm:pt>
    <dgm:pt modelId="{5D90D345-C66B-4A7B-9513-11CA1569A10F}" cxnId="{961AF14A-D542-4F1A-9001-CF592048495A}" type="sibTrans">
      <dgm:prSet/>
      <dgm:spPr/>
      <dgm:t>
        <a:bodyPr/>
        <a:lstStyle/>
        <a:p>
          <a:endParaRPr lang="en-IN"/>
        </a:p>
      </dgm:t>
    </dgm:pt>
    <dgm:pt modelId="{21F7F6E7-7D2E-4D3C-9E1F-FBA7CD564AA3}">
      <dgm:prSet phldrT="[Text]"/>
      <dgm:spPr/>
      <dgm:t>
        <a:bodyPr/>
        <a:lstStyle/>
        <a:p>
          <a:r>
            <a:rPr lang="en-US" dirty="0"/>
            <a:t>incisor</a:t>
          </a:r>
          <a:endParaRPr lang="en-IN" dirty="0"/>
        </a:p>
      </dgm:t>
    </dgm:pt>
    <dgm:pt modelId="{9A1D1FB8-7D72-4540-871E-31A72891043C}" cxnId="{74780444-4CC3-41DD-9BDA-FCBB3A90CBE1}" type="parTrans">
      <dgm:prSet/>
      <dgm:spPr/>
      <dgm:t>
        <a:bodyPr/>
        <a:lstStyle/>
        <a:p>
          <a:endParaRPr lang="en-IN"/>
        </a:p>
      </dgm:t>
    </dgm:pt>
    <dgm:pt modelId="{6E9A333F-CB0F-4AA8-88CC-B21E9E884A31}" cxnId="{74780444-4CC3-41DD-9BDA-FCBB3A90CBE1}" type="sibTrans">
      <dgm:prSet/>
      <dgm:spPr/>
      <dgm:t>
        <a:bodyPr/>
        <a:lstStyle/>
        <a:p>
          <a:endParaRPr lang="en-IN"/>
        </a:p>
      </dgm:t>
    </dgm:pt>
    <dgm:pt modelId="{479A70AB-745C-438B-BDDD-377C97BC02B7}" type="pres">
      <dgm:prSet presAssocID="{236F9152-16D6-4BEC-A533-B2210811C7C5}" presName="hierChild1" presStyleCnt="0">
        <dgm:presLayoutVars>
          <dgm:chPref val="1"/>
          <dgm:dir/>
          <dgm:animOne val="branch"/>
          <dgm:animLvl val="lvl"/>
          <dgm:resizeHandles/>
        </dgm:presLayoutVars>
      </dgm:prSet>
      <dgm:spPr/>
    </dgm:pt>
    <dgm:pt modelId="{53D29E3D-132C-4F45-A399-182FE7DC7754}" type="pres">
      <dgm:prSet presAssocID="{1E3DB33C-B79E-458B-B799-D570B4EB0EBF}" presName="hierRoot1" presStyleCnt="0"/>
      <dgm:spPr/>
    </dgm:pt>
    <dgm:pt modelId="{67CC507E-7200-42BE-B2EB-7BA155720595}" type="pres">
      <dgm:prSet presAssocID="{1E3DB33C-B79E-458B-B799-D570B4EB0EBF}" presName="composite" presStyleCnt="0"/>
      <dgm:spPr/>
    </dgm:pt>
    <dgm:pt modelId="{28F7AC93-44A9-408C-86AE-EB65CC6C0440}" type="pres">
      <dgm:prSet presAssocID="{1E3DB33C-B79E-458B-B799-D570B4EB0EBF}" presName="background" presStyleLbl="node0" presStyleIdx="0" presStyleCnt="1"/>
      <dgm:spPr/>
    </dgm:pt>
    <dgm:pt modelId="{D9213E4A-F699-4443-A28B-30AE77B563C6}" type="pres">
      <dgm:prSet presAssocID="{1E3DB33C-B79E-458B-B799-D570B4EB0EBF}" presName="text" presStyleLbl="fgAcc0" presStyleIdx="0" presStyleCnt="1">
        <dgm:presLayoutVars>
          <dgm:chPref val="3"/>
        </dgm:presLayoutVars>
      </dgm:prSet>
      <dgm:spPr/>
    </dgm:pt>
    <dgm:pt modelId="{B5B0E6AD-EB6A-40A4-AEDE-9AB784B862FA}" type="pres">
      <dgm:prSet presAssocID="{1E3DB33C-B79E-458B-B799-D570B4EB0EBF}" presName="hierChild2" presStyleCnt="0"/>
      <dgm:spPr/>
    </dgm:pt>
    <dgm:pt modelId="{2336AB2F-26F0-4B8F-96FD-1334F93D032D}" type="pres">
      <dgm:prSet presAssocID="{44818A52-4C97-43A5-B69D-EBB7B9E08038}" presName="Name10" presStyleLbl="parChTrans1D2" presStyleIdx="0" presStyleCnt="2"/>
      <dgm:spPr/>
    </dgm:pt>
    <dgm:pt modelId="{E70C0DED-CD8E-45C6-8B34-A8A7B024B3BD}" type="pres">
      <dgm:prSet presAssocID="{ADCA2FB9-EBAA-4AAF-B915-E979AC604D91}" presName="hierRoot2" presStyleCnt="0"/>
      <dgm:spPr/>
    </dgm:pt>
    <dgm:pt modelId="{04FDC215-0005-4CEF-9CB0-9F688CDCF12E}" type="pres">
      <dgm:prSet presAssocID="{ADCA2FB9-EBAA-4AAF-B915-E979AC604D91}" presName="composite2" presStyleCnt="0"/>
      <dgm:spPr/>
    </dgm:pt>
    <dgm:pt modelId="{8240DD6D-BFDF-430D-AB03-D0925855D94F}" type="pres">
      <dgm:prSet presAssocID="{ADCA2FB9-EBAA-4AAF-B915-E979AC604D91}" presName="background2" presStyleLbl="node2" presStyleIdx="0" presStyleCnt="2"/>
      <dgm:spPr/>
    </dgm:pt>
    <dgm:pt modelId="{65887AFD-FE5D-4B04-A9F6-98C2626158B0}" type="pres">
      <dgm:prSet presAssocID="{ADCA2FB9-EBAA-4AAF-B915-E979AC604D91}" presName="text2" presStyleLbl="fgAcc2" presStyleIdx="0" presStyleCnt="2" custLinFactNeighborX="-70378" custLinFactNeighborY="-4073">
        <dgm:presLayoutVars>
          <dgm:chPref val="3"/>
        </dgm:presLayoutVars>
      </dgm:prSet>
      <dgm:spPr/>
    </dgm:pt>
    <dgm:pt modelId="{0E4C69DE-7576-4CF1-A5E8-7B179C59F3EC}" type="pres">
      <dgm:prSet presAssocID="{ADCA2FB9-EBAA-4AAF-B915-E979AC604D91}" presName="hierChild3" presStyleCnt="0"/>
      <dgm:spPr/>
    </dgm:pt>
    <dgm:pt modelId="{603AE36F-0F24-43FA-97CD-0E6E30B30B79}" type="pres">
      <dgm:prSet presAssocID="{BADEC369-A131-41E7-BAE0-DAE5DAB468EE}" presName="Name17" presStyleLbl="parChTrans1D3" presStyleIdx="0" presStyleCnt="3"/>
      <dgm:spPr/>
    </dgm:pt>
    <dgm:pt modelId="{B89A65F0-4A34-468B-9E69-E1FEB94ADF05}" type="pres">
      <dgm:prSet presAssocID="{D10E85BE-2383-40C5-984B-883DF16600C7}" presName="hierRoot3" presStyleCnt="0"/>
      <dgm:spPr/>
    </dgm:pt>
    <dgm:pt modelId="{B7AE4592-60C9-4277-BB66-70BB5B8220D8}" type="pres">
      <dgm:prSet presAssocID="{D10E85BE-2383-40C5-984B-883DF16600C7}" presName="composite3" presStyleCnt="0"/>
      <dgm:spPr/>
    </dgm:pt>
    <dgm:pt modelId="{811F6CB4-038E-4F50-B9D0-57C324C8FA69}" type="pres">
      <dgm:prSet presAssocID="{D10E85BE-2383-40C5-984B-883DF16600C7}" presName="background3" presStyleLbl="node3" presStyleIdx="0" presStyleCnt="3"/>
      <dgm:spPr/>
    </dgm:pt>
    <dgm:pt modelId="{2664CD20-DF61-44B0-B947-904917F26D68}" type="pres">
      <dgm:prSet presAssocID="{D10E85BE-2383-40C5-984B-883DF16600C7}" presName="text3" presStyleLbl="fgAcc3" presStyleIdx="0" presStyleCnt="3" custLinFactNeighborX="-26432" custLinFactNeighborY="-12411">
        <dgm:presLayoutVars>
          <dgm:chPref val="3"/>
        </dgm:presLayoutVars>
      </dgm:prSet>
      <dgm:spPr/>
    </dgm:pt>
    <dgm:pt modelId="{DE3CA4B0-7379-4322-B322-84480BFC403D}" type="pres">
      <dgm:prSet presAssocID="{D10E85BE-2383-40C5-984B-883DF16600C7}" presName="hierChild4" presStyleCnt="0"/>
      <dgm:spPr/>
    </dgm:pt>
    <dgm:pt modelId="{611E2C32-9A4C-4176-9FC2-D82A92D371A7}" type="pres">
      <dgm:prSet presAssocID="{B60F8389-3015-4C04-9FEA-3521CDF87BAB}" presName="Name17" presStyleLbl="parChTrans1D3" presStyleIdx="1" presStyleCnt="3"/>
      <dgm:spPr/>
    </dgm:pt>
    <dgm:pt modelId="{E6E85F15-73D2-466D-AF2D-9BDAE852E61A}" type="pres">
      <dgm:prSet presAssocID="{2AE4D833-40F3-4CE7-A50F-8BBDBCCC9DC3}" presName="hierRoot3" presStyleCnt="0"/>
      <dgm:spPr/>
    </dgm:pt>
    <dgm:pt modelId="{D246FCF1-26A8-4E27-9E51-AD7B73F095FB}" type="pres">
      <dgm:prSet presAssocID="{2AE4D833-40F3-4CE7-A50F-8BBDBCCC9DC3}" presName="composite3" presStyleCnt="0"/>
      <dgm:spPr/>
    </dgm:pt>
    <dgm:pt modelId="{4984AE1C-41A0-425F-90D1-19315D0B079C}" type="pres">
      <dgm:prSet presAssocID="{2AE4D833-40F3-4CE7-A50F-8BBDBCCC9DC3}" presName="background3" presStyleLbl="node3" presStyleIdx="1" presStyleCnt="3"/>
      <dgm:spPr/>
    </dgm:pt>
    <dgm:pt modelId="{88D9E840-BB9A-4F9E-8C48-678464BA0AF9}" type="pres">
      <dgm:prSet presAssocID="{2AE4D833-40F3-4CE7-A50F-8BBDBCCC9DC3}" presName="text3" presStyleLbl="fgAcc3" presStyleIdx="1" presStyleCnt="3" custLinFactNeighborX="-26869" custLinFactNeighborY="-12411">
        <dgm:presLayoutVars>
          <dgm:chPref val="3"/>
        </dgm:presLayoutVars>
      </dgm:prSet>
      <dgm:spPr/>
    </dgm:pt>
    <dgm:pt modelId="{DB750EDF-614A-4D95-8E36-D94462FA0FC9}" type="pres">
      <dgm:prSet presAssocID="{2AE4D833-40F3-4CE7-A50F-8BBDBCCC9DC3}" presName="hierChild4" presStyleCnt="0"/>
      <dgm:spPr/>
    </dgm:pt>
    <dgm:pt modelId="{1C341ED9-79EE-4DB0-97B4-C110A4CBB98E}" type="pres">
      <dgm:prSet presAssocID="{057EE938-D089-49FB-8F28-108669323541}" presName="Name10" presStyleLbl="parChTrans1D2" presStyleIdx="1" presStyleCnt="2"/>
      <dgm:spPr/>
    </dgm:pt>
    <dgm:pt modelId="{5319DCC7-A451-4313-B619-20FB2DB47BA9}" type="pres">
      <dgm:prSet presAssocID="{BAE00FD0-54F8-4D69-97B9-4511E933CBEA}" presName="hierRoot2" presStyleCnt="0"/>
      <dgm:spPr/>
    </dgm:pt>
    <dgm:pt modelId="{126B2B53-9591-45DB-8B53-9CD696C445C9}" type="pres">
      <dgm:prSet presAssocID="{BAE00FD0-54F8-4D69-97B9-4511E933CBEA}" presName="composite2" presStyleCnt="0"/>
      <dgm:spPr/>
    </dgm:pt>
    <dgm:pt modelId="{75690748-0980-466A-80EF-83450A5E83A8}" type="pres">
      <dgm:prSet presAssocID="{BAE00FD0-54F8-4D69-97B9-4511E933CBEA}" presName="background2" presStyleLbl="node2" presStyleIdx="1" presStyleCnt="2"/>
      <dgm:spPr/>
    </dgm:pt>
    <dgm:pt modelId="{2E453CDD-D85E-4F3C-BEAC-1A46E1B6517B}" type="pres">
      <dgm:prSet presAssocID="{BAE00FD0-54F8-4D69-97B9-4511E933CBEA}" presName="text2" presStyleLbl="fgAcc2" presStyleIdx="1" presStyleCnt="2" custLinFactNeighborX="57472" custLinFactNeighborY="-10591">
        <dgm:presLayoutVars>
          <dgm:chPref val="3"/>
        </dgm:presLayoutVars>
      </dgm:prSet>
      <dgm:spPr/>
    </dgm:pt>
    <dgm:pt modelId="{AC04F385-394B-4EE9-9CBD-A4B076B10831}" type="pres">
      <dgm:prSet presAssocID="{BAE00FD0-54F8-4D69-97B9-4511E933CBEA}" presName="hierChild3" presStyleCnt="0"/>
      <dgm:spPr/>
    </dgm:pt>
    <dgm:pt modelId="{C6C2D40A-87FB-4400-A71F-B41B5A8601EF}" type="pres">
      <dgm:prSet presAssocID="{9A1D1FB8-7D72-4540-871E-31A72891043C}" presName="Name17" presStyleLbl="parChTrans1D3" presStyleIdx="2" presStyleCnt="3"/>
      <dgm:spPr/>
    </dgm:pt>
    <dgm:pt modelId="{CE2B5D0E-4517-4702-96FD-A88F3DE6FF8C}" type="pres">
      <dgm:prSet presAssocID="{21F7F6E7-7D2E-4D3C-9E1F-FBA7CD564AA3}" presName="hierRoot3" presStyleCnt="0"/>
      <dgm:spPr/>
    </dgm:pt>
    <dgm:pt modelId="{7F9563C3-3B61-4515-B88E-994583F49C0E}" type="pres">
      <dgm:prSet presAssocID="{21F7F6E7-7D2E-4D3C-9E1F-FBA7CD564AA3}" presName="composite3" presStyleCnt="0"/>
      <dgm:spPr/>
    </dgm:pt>
    <dgm:pt modelId="{2DC690AF-FD9D-4A24-BAEA-2C6666710E30}" type="pres">
      <dgm:prSet presAssocID="{21F7F6E7-7D2E-4D3C-9E1F-FBA7CD564AA3}" presName="background3" presStyleLbl="node3" presStyleIdx="2" presStyleCnt="3"/>
      <dgm:spPr/>
    </dgm:pt>
    <dgm:pt modelId="{00A840A4-9708-4D92-BC7D-32FA1A55A535}" type="pres">
      <dgm:prSet presAssocID="{21F7F6E7-7D2E-4D3C-9E1F-FBA7CD564AA3}" presName="text3" presStyleLbl="fgAcc3" presStyleIdx="2" presStyleCnt="3" custLinFactNeighborX="-16177" custLinFactNeighborY="-18494">
        <dgm:presLayoutVars>
          <dgm:chPref val="3"/>
        </dgm:presLayoutVars>
      </dgm:prSet>
      <dgm:spPr/>
    </dgm:pt>
    <dgm:pt modelId="{20B5219E-6958-4784-B5C3-31207A8F6C29}" type="pres">
      <dgm:prSet presAssocID="{21F7F6E7-7D2E-4D3C-9E1F-FBA7CD564AA3}" presName="hierChild4" presStyleCnt="0"/>
      <dgm:spPr/>
    </dgm:pt>
  </dgm:ptLst>
  <dgm:cxnLst>
    <dgm:cxn modelId="{2994500B-8588-4965-A71D-E07E37DC5DEF}" srcId="{236F9152-16D6-4BEC-A533-B2210811C7C5}" destId="{1E3DB33C-B79E-458B-B799-D570B4EB0EBF}" srcOrd="0" destOrd="0" parTransId="{01CDF0C2-DAC0-4AB2-B260-78B33EF22126}" sibTransId="{1D5E8383-F2DE-49C8-A8C4-B510C4C7326F}"/>
    <dgm:cxn modelId="{6C8D982E-628E-4CA9-9332-D3E6EE19E66E}" type="presOf" srcId="{9A1D1FB8-7D72-4540-871E-31A72891043C}" destId="{C6C2D40A-87FB-4400-A71F-B41B5A8601EF}" srcOrd="0" destOrd="0" presId="urn:microsoft.com/office/officeart/2005/8/layout/hierarchy1"/>
    <dgm:cxn modelId="{72AAE039-5B29-49C6-BC9A-F8368B163C44}" srcId="{1E3DB33C-B79E-458B-B799-D570B4EB0EBF}" destId="{ADCA2FB9-EBAA-4AAF-B915-E979AC604D91}" srcOrd="0" destOrd="0" parTransId="{44818A52-4C97-43A5-B69D-EBB7B9E08038}" sibTransId="{0289F3B6-46E0-4106-8ED9-997BCC679C80}"/>
    <dgm:cxn modelId="{74780444-4CC3-41DD-9BDA-FCBB3A90CBE1}" srcId="{BAE00FD0-54F8-4D69-97B9-4511E933CBEA}" destId="{21F7F6E7-7D2E-4D3C-9E1F-FBA7CD564AA3}" srcOrd="0" destOrd="0" parTransId="{9A1D1FB8-7D72-4540-871E-31A72891043C}" sibTransId="{6E9A333F-CB0F-4AA8-88CC-B21E9E884A31}"/>
    <dgm:cxn modelId="{961AF14A-D542-4F1A-9001-CF592048495A}" srcId="{1E3DB33C-B79E-458B-B799-D570B4EB0EBF}" destId="{BAE00FD0-54F8-4D69-97B9-4511E933CBEA}" srcOrd="1" destOrd="0" parTransId="{057EE938-D089-49FB-8F28-108669323541}" sibTransId="{5D90D345-C66B-4A7B-9513-11CA1569A10F}"/>
    <dgm:cxn modelId="{89D3554E-0CC3-4EF3-898C-4A1778C0CFB5}" type="presOf" srcId="{B60F8389-3015-4C04-9FEA-3521CDF87BAB}" destId="{611E2C32-9A4C-4176-9FC2-D82A92D371A7}" srcOrd="0" destOrd="0" presId="urn:microsoft.com/office/officeart/2005/8/layout/hierarchy1"/>
    <dgm:cxn modelId="{11DDD17F-272F-4756-9E1E-D89C320D3BE9}" type="presOf" srcId="{BAE00FD0-54F8-4D69-97B9-4511E933CBEA}" destId="{2E453CDD-D85E-4F3C-BEAC-1A46E1B6517B}" srcOrd="0" destOrd="0" presId="urn:microsoft.com/office/officeart/2005/8/layout/hierarchy1"/>
    <dgm:cxn modelId="{CE386780-8104-4558-9A8A-4704A45F0BE6}" type="presOf" srcId="{D10E85BE-2383-40C5-984B-883DF16600C7}" destId="{2664CD20-DF61-44B0-B947-904917F26D68}" srcOrd="0" destOrd="0" presId="urn:microsoft.com/office/officeart/2005/8/layout/hierarchy1"/>
    <dgm:cxn modelId="{E952FB89-6D2E-48FC-BC6C-EA44F49E81E6}" type="presOf" srcId="{ADCA2FB9-EBAA-4AAF-B915-E979AC604D91}" destId="{65887AFD-FE5D-4B04-A9F6-98C2626158B0}" srcOrd="0" destOrd="0" presId="urn:microsoft.com/office/officeart/2005/8/layout/hierarchy1"/>
    <dgm:cxn modelId="{9B012497-A5BD-4F2F-B5CA-027E19C00662}" type="presOf" srcId="{2AE4D833-40F3-4CE7-A50F-8BBDBCCC9DC3}" destId="{88D9E840-BB9A-4F9E-8C48-678464BA0AF9}" srcOrd="0" destOrd="0" presId="urn:microsoft.com/office/officeart/2005/8/layout/hierarchy1"/>
    <dgm:cxn modelId="{834E19CE-D7E8-47E1-9ABE-A5770CEF2413}" type="presOf" srcId="{44818A52-4C97-43A5-B69D-EBB7B9E08038}" destId="{2336AB2F-26F0-4B8F-96FD-1334F93D032D}" srcOrd="0" destOrd="0" presId="urn:microsoft.com/office/officeart/2005/8/layout/hierarchy1"/>
    <dgm:cxn modelId="{68B990D0-C10F-49D7-A1FB-E16E830422FF}" srcId="{ADCA2FB9-EBAA-4AAF-B915-E979AC604D91}" destId="{2AE4D833-40F3-4CE7-A50F-8BBDBCCC9DC3}" srcOrd="1" destOrd="0" parTransId="{B60F8389-3015-4C04-9FEA-3521CDF87BAB}" sibTransId="{4F224ABA-C1D4-4E23-B73B-D69AB6211BF1}"/>
    <dgm:cxn modelId="{1C84BED7-DE81-404E-8775-51A0C1BE5EA6}" type="presOf" srcId="{1E3DB33C-B79E-458B-B799-D570B4EB0EBF}" destId="{D9213E4A-F699-4443-A28B-30AE77B563C6}" srcOrd="0" destOrd="0" presId="urn:microsoft.com/office/officeart/2005/8/layout/hierarchy1"/>
    <dgm:cxn modelId="{2AFE12DE-1AEC-49CC-BA39-E45793E550C1}" type="presOf" srcId="{21F7F6E7-7D2E-4D3C-9E1F-FBA7CD564AA3}" destId="{00A840A4-9708-4D92-BC7D-32FA1A55A535}" srcOrd="0" destOrd="0" presId="urn:microsoft.com/office/officeart/2005/8/layout/hierarchy1"/>
    <dgm:cxn modelId="{26D19CDE-820E-4B09-90E5-BF1FA2F41E7A}" type="presOf" srcId="{BADEC369-A131-41E7-BAE0-DAE5DAB468EE}" destId="{603AE36F-0F24-43FA-97CD-0E6E30B30B79}" srcOrd="0" destOrd="0" presId="urn:microsoft.com/office/officeart/2005/8/layout/hierarchy1"/>
    <dgm:cxn modelId="{F4BCA7E5-D3FE-4467-A915-A639FE1D86C0}" type="presOf" srcId="{236F9152-16D6-4BEC-A533-B2210811C7C5}" destId="{479A70AB-745C-438B-BDDD-377C97BC02B7}" srcOrd="0" destOrd="0" presId="urn:microsoft.com/office/officeart/2005/8/layout/hierarchy1"/>
    <dgm:cxn modelId="{ABEBEEF6-522D-4EA2-88B7-255652D7C776}" type="presOf" srcId="{057EE938-D089-49FB-8F28-108669323541}" destId="{1C341ED9-79EE-4DB0-97B4-C110A4CBB98E}" srcOrd="0" destOrd="0" presId="urn:microsoft.com/office/officeart/2005/8/layout/hierarchy1"/>
    <dgm:cxn modelId="{541F32FD-4E22-475A-9721-2F4874F1841E}" srcId="{ADCA2FB9-EBAA-4AAF-B915-E979AC604D91}" destId="{D10E85BE-2383-40C5-984B-883DF16600C7}" srcOrd="0" destOrd="0" parTransId="{BADEC369-A131-41E7-BAE0-DAE5DAB468EE}" sibTransId="{9BF715E4-6551-48D5-930C-D6EB3AFB8BE1}"/>
    <dgm:cxn modelId="{729EC3B1-1A85-4289-89B2-598D0C3FA598}" type="presParOf" srcId="{479A70AB-745C-438B-BDDD-377C97BC02B7}" destId="{53D29E3D-132C-4F45-A399-182FE7DC7754}" srcOrd="0" destOrd="0" presId="urn:microsoft.com/office/officeart/2005/8/layout/hierarchy1"/>
    <dgm:cxn modelId="{2BE7A08A-76CB-4522-90BA-4E22878713B9}" type="presParOf" srcId="{53D29E3D-132C-4F45-A399-182FE7DC7754}" destId="{67CC507E-7200-42BE-B2EB-7BA155720595}" srcOrd="0" destOrd="0" presId="urn:microsoft.com/office/officeart/2005/8/layout/hierarchy1"/>
    <dgm:cxn modelId="{C7C2B44C-0101-4EBD-821D-4A1A8695D346}" type="presParOf" srcId="{67CC507E-7200-42BE-B2EB-7BA155720595}" destId="{28F7AC93-44A9-408C-86AE-EB65CC6C0440}" srcOrd="0" destOrd="0" presId="urn:microsoft.com/office/officeart/2005/8/layout/hierarchy1"/>
    <dgm:cxn modelId="{B02529B1-86A2-4206-9266-37D4D658668E}" type="presParOf" srcId="{67CC507E-7200-42BE-B2EB-7BA155720595}" destId="{D9213E4A-F699-4443-A28B-30AE77B563C6}" srcOrd="1" destOrd="0" presId="urn:microsoft.com/office/officeart/2005/8/layout/hierarchy1"/>
    <dgm:cxn modelId="{44217F33-7891-4135-A41A-62DB2C905DE1}" type="presParOf" srcId="{53D29E3D-132C-4F45-A399-182FE7DC7754}" destId="{B5B0E6AD-EB6A-40A4-AEDE-9AB784B862FA}" srcOrd="1" destOrd="0" presId="urn:microsoft.com/office/officeart/2005/8/layout/hierarchy1"/>
    <dgm:cxn modelId="{FBDA6FE3-D623-4041-9ED2-F823144D0F96}" type="presParOf" srcId="{B5B0E6AD-EB6A-40A4-AEDE-9AB784B862FA}" destId="{2336AB2F-26F0-4B8F-96FD-1334F93D032D}" srcOrd="0" destOrd="0" presId="urn:microsoft.com/office/officeart/2005/8/layout/hierarchy1"/>
    <dgm:cxn modelId="{377DD274-A3A6-4C1F-ADAC-3625F5F54578}" type="presParOf" srcId="{B5B0E6AD-EB6A-40A4-AEDE-9AB784B862FA}" destId="{E70C0DED-CD8E-45C6-8B34-A8A7B024B3BD}" srcOrd="1" destOrd="0" presId="urn:microsoft.com/office/officeart/2005/8/layout/hierarchy1"/>
    <dgm:cxn modelId="{63B93710-5D1D-4094-BA28-E3BC7F1C0D3E}" type="presParOf" srcId="{E70C0DED-CD8E-45C6-8B34-A8A7B024B3BD}" destId="{04FDC215-0005-4CEF-9CB0-9F688CDCF12E}" srcOrd="0" destOrd="0" presId="urn:microsoft.com/office/officeart/2005/8/layout/hierarchy1"/>
    <dgm:cxn modelId="{73162766-6D0B-4E84-B5E5-E9ED927D6A2E}" type="presParOf" srcId="{04FDC215-0005-4CEF-9CB0-9F688CDCF12E}" destId="{8240DD6D-BFDF-430D-AB03-D0925855D94F}" srcOrd="0" destOrd="0" presId="urn:microsoft.com/office/officeart/2005/8/layout/hierarchy1"/>
    <dgm:cxn modelId="{4B72C364-B71A-47AC-81DF-2ECE1E2DCB87}" type="presParOf" srcId="{04FDC215-0005-4CEF-9CB0-9F688CDCF12E}" destId="{65887AFD-FE5D-4B04-A9F6-98C2626158B0}" srcOrd="1" destOrd="0" presId="urn:microsoft.com/office/officeart/2005/8/layout/hierarchy1"/>
    <dgm:cxn modelId="{EA2D1CA5-7A2F-4635-9FEF-827CA926E579}" type="presParOf" srcId="{E70C0DED-CD8E-45C6-8B34-A8A7B024B3BD}" destId="{0E4C69DE-7576-4CF1-A5E8-7B179C59F3EC}" srcOrd="1" destOrd="0" presId="urn:microsoft.com/office/officeart/2005/8/layout/hierarchy1"/>
    <dgm:cxn modelId="{877CD3AE-48B6-4357-A06D-D243F9C39E75}" type="presParOf" srcId="{0E4C69DE-7576-4CF1-A5E8-7B179C59F3EC}" destId="{603AE36F-0F24-43FA-97CD-0E6E30B30B79}" srcOrd="0" destOrd="0" presId="urn:microsoft.com/office/officeart/2005/8/layout/hierarchy1"/>
    <dgm:cxn modelId="{053582C9-E77E-499C-851A-CB326F146B7D}" type="presParOf" srcId="{0E4C69DE-7576-4CF1-A5E8-7B179C59F3EC}" destId="{B89A65F0-4A34-468B-9E69-E1FEB94ADF05}" srcOrd="1" destOrd="0" presId="urn:microsoft.com/office/officeart/2005/8/layout/hierarchy1"/>
    <dgm:cxn modelId="{E78A20D6-8B0B-432B-AD34-78A08C17064D}" type="presParOf" srcId="{B89A65F0-4A34-468B-9E69-E1FEB94ADF05}" destId="{B7AE4592-60C9-4277-BB66-70BB5B8220D8}" srcOrd="0" destOrd="0" presId="urn:microsoft.com/office/officeart/2005/8/layout/hierarchy1"/>
    <dgm:cxn modelId="{F226FE04-9883-462B-B23C-B806AE3F21E8}" type="presParOf" srcId="{B7AE4592-60C9-4277-BB66-70BB5B8220D8}" destId="{811F6CB4-038E-4F50-B9D0-57C324C8FA69}" srcOrd="0" destOrd="0" presId="urn:microsoft.com/office/officeart/2005/8/layout/hierarchy1"/>
    <dgm:cxn modelId="{19588843-385E-4700-8FAE-67686579A465}" type="presParOf" srcId="{B7AE4592-60C9-4277-BB66-70BB5B8220D8}" destId="{2664CD20-DF61-44B0-B947-904917F26D68}" srcOrd="1" destOrd="0" presId="urn:microsoft.com/office/officeart/2005/8/layout/hierarchy1"/>
    <dgm:cxn modelId="{D43AD54A-74FD-449A-842E-5CFC91A8F50A}" type="presParOf" srcId="{B89A65F0-4A34-468B-9E69-E1FEB94ADF05}" destId="{DE3CA4B0-7379-4322-B322-84480BFC403D}" srcOrd="1" destOrd="0" presId="urn:microsoft.com/office/officeart/2005/8/layout/hierarchy1"/>
    <dgm:cxn modelId="{4878076C-0320-4968-B16B-5049DFA1CB17}" type="presParOf" srcId="{0E4C69DE-7576-4CF1-A5E8-7B179C59F3EC}" destId="{611E2C32-9A4C-4176-9FC2-D82A92D371A7}" srcOrd="2" destOrd="0" presId="urn:microsoft.com/office/officeart/2005/8/layout/hierarchy1"/>
    <dgm:cxn modelId="{1998D633-5C13-4251-BE5E-3FD546C93F52}" type="presParOf" srcId="{0E4C69DE-7576-4CF1-A5E8-7B179C59F3EC}" destId="{E6E85F15-73D2-466D-AF2D-9BDAE852E61A}" srcOrd="3" destOrd="0" presId="urn:microsoft.com/office/officeart/2005/8/layout/hierarchy1"/>
    <dgm:cxn modelId="{C9EDEB2B-7307-47A3-8E7A-3D3BC7A4F468}" type="presParOf" srcId="{E6E85F15-73D2-466D-AF2D-9BDAE852E61A}" destId="{D246FCF1-26A8-4E27-9E51-AD7B73F095FB}" srcOrd="0" destOrd="0" presId="urn:microsoft.com/office/officeart/2005/8/layout/hierarchy1"/>
    <dgm:cxn modelId="{3C222C4B-9AA0-4E83-B32E-858DAFAD55CE}" type="presParOf" srcId="{D246FCF1-26A8-4E27-9E51-AD7B73F095FB}" destId="{4984AE1C-41A0-425F-90D1-19315D0B079C}" srcOrd="0" destOrd="0" presId="urn:microsoft.com/office/officeart/2005/8/layout/hierarchy1"/>
    <dgm:cxn modelId="{AE11F341-166D-4130-9D0D-A518430D35CA}" type="presParOf" srcId="{D246FCF1-26A8-4E27-9E51-AD7B73F095FB}" destId="{88D9E840-BB9A-4F9E-8C48-678464BA0AF9}" srcOrd="1" destOrd="0" presId="urn:microsoft.com/office/officeart/2005/8/layout/hierarchy1"/>
    <dgm:cxn modelId="{BCDF577C-5674-4F0C-AD4A-B3666C55F71D}" type="presParOf" srcId="{E6E85F15-73D2-466D-AF2D-9BDAE852E61A}" destId="{DB750EDF-614A-4D95-8E36-D94462FA0FC9}" srcOrd="1" destOrd="0" presId="urn:microsoft.com/office/officeart/2005/8/layout/hierarchy1"/>
    <dgm:cxn modelId="{6C8136A0-17C1-4B36-9883-E787279EB1A3}" type="presParOf" srcId="{B5B0E6AD-EB6A-40A4-AEDE-9AB784B862FA}" destId="{1C341ED9-79EE-4DB0-97B4-C110A4CBB98E}" srcOrd="2" destOrd="0" presId="urn:microsoft.com/office/officeart/2005/8/layout/hierarchy1"/>
    <dgm:cxn modelId="{E7D9A2B4-D85C-4FE8-A341-FE0E939DD668}" type="presParOf" srcId="{B5B0E6AD-EB6A-40A4-AEDE-9AB784B862FA}" destId="{5319DCC7-A451-4313-B619-20FB2DB47BA9}" srcOrd="3" destOrd="0" presId="urn:microsoft.com/office/officeart/2005/8/layout/hierarchy1"/>
    <dgm:cxn modelId="{9EAC4282-FD05-453D-B0D4-9605A1EC9F0C}" type="presParOf" srcId="{5319DCC7-A451-4313-B619-20FB2DB47BA9}" destId="{126B2B53-9591-45DB-8B53-9CD696C445C9}" srcOrd="0" destOrd="0" presId="urn:microsoft.com/office/officeart/2005/8/layout/hierarchy1"/>
    <dgm:cxn modelId="{1BBE406A-2EB0-4583-A5C7-56F8F80F0B15}" type="presParOf" srcId="{126B2B53-9591-45DB-8B53-9CD696C445C9}" destId="{75690748-0980-466A-80EF-83450A5E83A8}" srcOrd="0" destOrd="0" presId="urn:microsoft.com/office/officeart/2005/8/layout/hierarchy1"/>
    <dgm:cxn modelId="{6DD9E0A7-8BD3-49E5-BE1A-F6E40ABED7A9}" type="presParOf" srcId="{126B2B53-9591-45DB-8B53-9CD696C445C9}" destId="{2E453CDD-D85E-4F3C-BEAC-1A46E1B6517B}" srcOrd="1" destOrd="0" presId="urn:microsoft.com/office/officeart/2005/8/layout/hierarchy1"/>
    <dgm:cxn modelId="{1F70F9DB-79FE-4A7A-BF51-6F5D4F7B1842}" type="presParOf" srcId="{5319DCC7-A451-4313-B619-20FB2DB47BA9}" destId="{AC04F385-394B-4EE9-9CBD-A4B076B10831}" srcOrd="1" destOrd="0" presId="urn:microsoft.com/office/officeart/2005/8/layout/hierarchy1"/>
    <dgm:cxn modelId="{0D202ADC-7294-4DAC-A3D2-2B6B1B798FCF}" type="presParOf" srcId="{AC04F385-394B-4EE9-9CBD-A4B076B10831}" destId="{C6C2D40A-87FB-4400-A71F-B41B5A8601EF}" srcOrd="0" destOrd="0" presId="urn:microsoft.com/office/officeart/2005/8/layout/hierarchy1"/>
    <dgm:cxn modelId="{23ED0D92-40CE-4E61-AD63-BFDA6F8B080C}" type="presParOf" srcId="{AC04F385-394B-4EE9-9CBD-A4B076B10831}" destId="{CE2B5D0E-4517-4702-96FD-A88F3DE6FF8C}" srcOrd="1" destOrd="0" presId="urn:microsoft.com/office/officeart/2005/8/layout/hierarchy1"/>
    <dgm:cxn modelId="{E0E47193-DA01-4C91-8B9F-5C89A82ED72E}" type="presParOf" srcId="{CE2B5D0E-4517-4702-96FD-A88F3DE6FF8C}" destId="{7F9563C3-3B61-4515-B88E-994583F49C0E}" srcOrd="0" destOrd="0" presId="urn:microsoft.com/office/officeart/2005/8/layout/hierarchy1"/>
    <dgm:cxn modelId="{0610DCF1-4084-4B0C-92FF-0EF5D9582A4A}" type="presParOf" srcId="{7F9563C3-3B61-4515-B88E-994583F49C0E}" destId="{2DC690AF-FD9D-4A24-BAEA-2C6666710E30}" srcOrd="0" destOrd="0" presId="urn:microsoft.com/office/officeart/2005/8/layout/hierarchy1"/>
    <dgm:cxn modelId="{5FC6F2BA-CF27-418F-8412-470C300DD38D}" type="presParOf" srcId="{7F9563C3-3B61-4515-B88E-994583F49C0E}" destId="{00A840A4-9708-4D92-BC7D-32FA1A55A535}" srcOrd="1" destOrd="0" presId="urn:microsoft.com/office/officeart/2005/8/layout/hierarchy1"/>
    <dgm:cxn modelId="{7192F65E-C0D2-416B-83B2-1D3A394F81C0}" type="presParOf" srcId="{CE2B5D0E-4517-4702-96FD-A88F3DE6FF8C}" destId="{20B5219E-6958-4784-B5C3-31207A8F6C29}" srcOrd="1" destOrd="0" presId="urn:microsoft.com/office/officeart/2005/8/layout/hierarchy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389312-A567-49EF-8E78-CF46E7243733}">
      <dsp:nvSpPr>
        <dsp:cNvPr id="0" name=""/>
        <dsp:cNvSpPr/>
      </dsp:nvSpPr>
      <dsp:spPr>
        <a:xfrm>
          <a:off x="0" y="33331"/>
          <a:ext cx="5503800" cy="14034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IN" sz="2800" b="0" i="0" kern="1200" dirty="0">
              <a:solidFill>
                <a:schemeClr val="bg1">
                  <a:lumMod val="95000"/>
                </a:schemeClr>
              </a:solidFill>
              <a:effectLst/>
              <a:latin typeface="HelveticaNeue-Light"/>
            </a:rPr>
            <a:t>Skeletal Class III </a:t>
          </a:r>
          <a:endParaRPr lang="en-IN" sz="2800" kern="1200" dirty="0">
            <a:solidFill>
              <a:schemeClr val="bg1">
                <a:lumMod val="95000"/>
              </a:schemeClr>
            </a:solidFill>
          </a:endParaRPr>
        </a:p>
        <a:p>
          <a:pPr marL="228600" lvl="1" indent="-228600" algn="l" defTabSz="977900">
            <a:lnSpc>
              <a:spcPct val="90000"/>
            </a:lnSpc>
            <a:spcBef>
              <a:spcPct val="0"/>
            </a:spcBef>
            <a:spcAft>
              <a:spcPct val="15000"/>
            </a:spcAft>
            <a:buChar char="•"/>
          </a:pPr>
          <a:r>
            <a:rPr lang="en-IN" sz="2200" b="0" i="0" kern="1200" dirty="0">
              <a:solidFill>
                <a:schemeClr val="bg1">
                  <a:lumMod val="95000"/>
                </a:schemeClr>
              </a:solidFill>
              <a:effectLst/>
              <a:latin typeface="HelveticaNeue-Light"/>
            </a:rPr>
            <a:t>Large mandible </a:t>
          </a:r>
          <a:endParaRPr lang="en-IN" sz="2200" kern="1200" dirty="0">
            <a:solidFill>
              <a:schemeClr val="bg1">
                <a:lumMod val="95000"/>
              </a:schemeClr>
            </a:solidFill>
          </a:endParaRPr>
        </a:p>
        <a:p>
          <a:pPr marL="228600" lvl="1" indent="-228600" algn="l" defTabSz="977900">
            <a:lnSpc>
              <a:spcPct val="90000"/>
            </a:lnSpc>
            <a:spcBef>
              <a:spcPct val="0"/>
            </a:spcBef>
            <a:spcAft>
              <a:spcPct val="15000"/>
            </a:spcAft>
            <a:buChar char="•"/>
          </a:pPr>
          <a:r>
            <a:rPr lang="en-IN" sz="2200" b="0" i="0" kern="1200" dirty="0">
              <a:solidFill>
                <a:schemeClr val="bg1">
                  <a:lumMod val="95000"/>
                </a:schemeClr>
              </a:solidFill>
              <a:effectLst/>
              <a:latin typeface="HelveticaNeue-Light"/>
            </a:rPr>
            <a:t>Normal maxilla </a:t>
          </a:r>
          <a:endParaRPr lang="en-IN" sz="2200" kern="1200" dirty="0">
            <a:solidFill>
              <a:schemeClr val="bg1">
                <a:lumMod val="95000"/>
              </a:schemeClr>
            </a:solidFill>
          </a:endParaRPr>
        </a:p>
      </dsp:txBody>
      <dsp:txXfrm>
        <a:off x="1241102" y="33331"/>
        <a:ext cx="4262697" cy="1403424"/>
      </dsp:txXfrm>
    </dsp:sp>
    <dsp:sp modelId="{F0E37ED8-6EA7-4693-9A62-BFBAD02FB3DC}">
      <dsp:nvSpPr>
        <dsp:cNvPr id="0" name=""/>
        <dsp:cNvSpPr/>
      </dsp:nvSpPr>
      <dsp:spPr>
        <a:xfrm>
          <a:off x="140342" y="140342"/>
          <a:ext cx="1100760" cy="1122739"/>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FC69E8-F6C0-4490-A817-8782162696E2}">
      <dsp:nvSpPr>
        <dsp:cNvPr id="0" name=""/>
        <dsp:cNvSpPr/>
      </dsp:nvSpPr>
      <dsp:spPr>
        <a:xfrm>
          <a:off x="0" y="1543767"/>
          <a:ext cx="5503800" cy="14034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IN" sz="2800" b="0" i="0" kern="1200" dirty="0">
              <a:solidFill>
                <a:schemeClr val="bg1">
                  <a:lumMod val="95000"/>
                </a:schemeClr>
              </a:solidFill>
              <a:effectLst/>
              <a:latin typeface="HelveticaNeue-Light"/>
            </a:rPr>
            <a:t>Pseudo Class III </a:t>
          </a:r>
          <a:endParaRPr lang="en-IN" sz="2800" kern="1200" dirty="0">
            <a:solidFill>
              <a:schemeClr val="bg1">
                <a:lumMod val="95000"/>
              </a:schemeClr>
            </a:solidFill>
          </a:endParaRPr>
        </a:p>
        <a:p>
          <a:pPr marL="228600" lvl="1" indent="-228600" algn="l" defTabSz="977900">
            <a:lnSpc>
              <a:spcPct val="90000"/>
            </a:lnSpc>
            <a:spcBef>
              <a:spcPct val="0"/>
            </a:spcBef>
            <a:spcAft>
              <a:spcPct val="15000"/>
            </a:spcAft>
            <a:buChar char="•"/>
          </a:pPr>
          <a:r>
            <a:rPr lang="en-IN" sz="2200" b="0" i="0" kern="1200" dirty="0">
              <a:solidFill>
                <a:schemeClr val="bg1">
                  <a:lumMod val="95000"/>
                </a:schemeClr>
              </a:solidFill>
              <a:effectLst/>
              <a:latin typeface="HelveticaNeue-Light"/>
            </a:rPr>
            <a:t>Normal mandible </a:t>
          </a:r>
          <a:endParaRPr lang="en-IN" sz="2200" kern="1200" dirty="0">
            <a:solidFill>
              <a:schemeClr val="bg1">
                <a:lumMod val="95000"/>
              </a:schemeClr>
            </a:solidFill>
          </a:endParaRPr>
        </a:p>
        <a:p>
          <a:pPr marL="228600" lvl="1" indent="-228600" algn="l" defTabSz="977900">
            <a:lnSpc>
              <a:spcPct val="90000"/>
            </a:lnSpc>
            <a:spcBef>
              <a:spcPct val="0"/>
            </a:spcBef>
            <a:spcAft>
              <a:spcPct val="15000"/>
            </a:spcAft>
            <a:buChar char="•"/>
          </a:pPr>
          <a:r>
            <a:rPr lang="en-IN" sz="2200" b="0" i="0" kern="1200" dirty="0">
              <a:solidFill>
                <a:schemeClr val="bg1">
                  <a:lumMod val="95000"/>
                </a:schemeClr>
              </a:solidFill>
              <a:effectLst/>
              <a:latin typeface="HelveticaNeue-Light"/>
            </a:rPr>
            <a:t>Underdeveloped maxilla </a:t>
          </a:r>
          <a:endParaRPr lang="en-IN" sz="2200" kern="1200" dirty="0">
            <a:solidFill>
              <a:schemeClr val="bg1">
                <a:lumMod val="95000"/>
              </a:schemeClr>
            </a:solidFill>
          </a:endParaRPr>
        </a:p>
      </dsp:txBody>
      <dsp:txXfrm>
        <a:off x="1241102" y="1543767"/>
        <a:ext cx="4262697" cy="1403424"/>
      </dsp:txXfrm>
    </dsp:sp>
    <dsp:sp modelId="{751227B5-3528-449C-AE21-7472F5CBED12}">
      <dsp:nvSpPr>
        <dsp:cNvPr id="0" name=""/>
        <dsp:cNvSpPr/>
      </dsp:nvSpPr>
      <dsp:spPr>
        <a:xfrm>
          <a:off x="140342" y="1684109"/>
          <a:ext cx="1100760" cy="1122739"/>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649E2-B133-42B5-8DB0-CC027850EEE6}">
      <dsp:nvSpPr>
        <dsp:cNvPr id="0" name=""/>
        <dsp:cNvSpPr/>
      </dsp:nvSpPr>
      <dsp:spPr>
        <a:xfrm>
          <a:off x="1763185" y="546610"/>
          <a:ext cx="3737100" cy="3737100"/>
        </a:xfrm>
        <a:prstGeom prst="blockArc">
          <a:avLst>
            <a:gd name="adj1" fmla="val 10777749"/>
            <a:gd name="adj2" fmla="val 16368241"/>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1FC471-446E-4E52-A590-95CBC997C536}">
      <dsp:nvSpPr>
        <dsp:cNvPr id="0" name=""/>
        <dsp:cNvSpPr/>
      </dsp:nvSpPr>
      <dsp:spPr>
        <a:xfrm>
          <a:off x="1763222" y="559927"/>
          <a:ext cx="3737100" cy="3737100"/>
        </a:xfrm>
        <a:prstGeom prst="blockArc">
          <a:avLst>
            <a:gd name="adj1" fmla="val 5020134"/>
            <a:gd name="adj2" fmla="val 10802831"/>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65D8D5-1829-4BF8-8B2D-729AC1A86128}">
      <dsp:nvSpPr>
        <dsp:cNvPr id="0" name=""/>
        <dsp:cNvSpPr/>
      </dsp:nvSpPr>
      <dsp:spPr>
        <a:xfrm>
          <a:off x="2053395" y="545168"/>
          <a:ext cx="3737100" cy="3737100"/>
        </a:xfrm>
        <a:prstGeom prst="blockArc">
          <a:avLst>
            <a:gd name="adj1" fmla="val 21490455"/>
            <a:gd name="adj2" fmla="val 5567499"/>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912F9E-D623-4AF3-AA44-8F8840E04CA6}">
      <dsp:nvSpPr>
        <dsp:cNvPr id="0" name=""/>
        <dsp:cNvSpPr/>
      </dsp:nvSpPr>
      <dsp:spPr>
        <a:xfrm>
          <a:off x="2095811" y="624706"/>
          <a:ext cx="3737100" cy="3737100"/>
        </a:xfrm>
        <a:prstGeom prst="blockArc">
          <a:avLst>
            <a:gd name="adj1" fmla="val 15821517"/>
            <a:gd name="adj2" fmla="val 21515359"/>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8A2F63-463C-47E5-8A20-7F19850DF305}">
      <dsp:nvSpPr>
        <dsp:cNvPr id="0" name=""/>
        <dsp:cNvSpPr/>
      </dsp:nvSpPr>
      <dsp:spPr>
        <a:xfrm>
          <a:off x="2808587" y="1575979"/>
          <a:ext cx="1855130" cy="16827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ETIOLOGY OF CLASS III </a:t>
          </a:r>
          <a:br>
            <a:rPr lang="en-US" sz="1800" b="1" kern="1200" dirty="0"/>
          </a:br>
          <a:r>
            <a:rPr lang="en-US" sz="1800" b="1" kern="1200" dirty="0"/>
            <a:t>MALOCCLUSION</a:t>
          </a:r>
          <a:endParaRPr lang="en-IN" sz="1800" b="1" kern="1200" dirty="0"/>
        </a:p>
      </dsp:txBody>
      <dsp:txXfrm>
        <a:off x="3080264" y="1822409"/>
        <a:ext cx="1311776" cy="1189872"/>
      </dsp:txXfrm>
    </dsp:sp>
    <dsp:sp modelId="{15F8B7CE-7587-4F5B-8FFD-ED671D7A042B}">
      <dsp:nvSpPr>
        <dsp:cNvPr id="0" name=""/>
        <dsp:cNvSpPr/>
      </dsp:nvSpPr>
      <dsp:spPr>
        <a:xfrm>
          <a:off x="2949782" y="-137235"/>
          <a:ext cx="1542487" cy="14586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b="1" kern="1200" dirty="0"/>
            <a:t>Genetic factors</a:t>
          </a:r>
        </a:p>
      </dsp:txBody>
      <dsp:txXfrm>
        <a:off x="3175674" y="76384"/>
        <a:ext cx="1090703" cy="1031444"/>
      </dsp:txXfrm>
    </dsp:sp>
    <dsp:sp modelId="{DBACA895-BA1F-4952-AE7E-523BA2D0B927}">
      <dsp:nvSpPr>
        <dsp:cNvPr id="0" name=""/>
        <dsp:cNvSpPr/>
      </dsp:nvSpPr>
      <dsp:spPr>
        <a:xfrm>
          <a:off x="4922243" y="1590886"/>
          <a:ext cx="1648031" cy="15409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b="1" kern="1200" dirty="0"/>
            <a:t>Ethnicity </a:t>
          </a:r>
        </a:p>
      </dsp:txBody>
      <dsp:txXfrm>
        <a:off x="5163592" y="1816552"/>
        <a:ext cx="1165333" cy="1089615"/>
      </dsp:txXfrm>
    </dsp:sp>
    <dsp:sp modelId="{35DB96BF-A9C5-4A01-A27D-51581C82C534}">
      <dsp:nvSpPr>
        <dsp:cNvPr id="0" name=""/>
        <dsp:cNvSpPr/>
      </dsp:nvSpPr>
      <dsp:spPr>
        <a:xfrm>
          <a:off x="3046195" y="3493995"/>
          <a:ext cx="1573706" cy="149717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b="1" kern="1200" dirty="0"/>
            <a:t>Environ-mental factor</a:t>
          </a:r>
        </a:p>
      </dsp:txBody>
      <dsp:txXfrm>
        <a:off x="3276659" y="3713252"/>
        <a:ext cx="1112778" cy="1058665"/>
      </dsp:txXfrm>
    </dsp:sp>
    <dsp:sp modelId="{698C3FD2-8E54-487E-8DBA-897F7A7D6AB3}">
      <dsp:nvSpPr>
        <dsp:cNvPr id="0" name=""/>
        <dsp:cNvSpPr/>
      </dsp:nvSpPr>
      <dsp:spPr>
        <a:xfrm>
          <a:off x="1031151" y="1653450"/>
          <a:ext cx="1550764" cy="154704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b="1" kern="1200" dirty="0"/>
            <a:t>Habitual posture</a:t>
          </a:r>
        </a:p>
      </dsp:txBody>
      <dsp:txXfrm>
        <a:off x="1258255" y="1880010"/>
        <a:ext cx="1096556" cy="10939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393BDE-DE83-46BC-B456-806E2869E8D3}">
      <dsp:nvSpPr>
        <dsp:cNvPr id="0" name=""/>
        <dsp:cNvSpPr/>
      </dsp:nvSpPr>
      <dsp:spPr>
        <a:xfrm>
          <a:off x="0" y="1982625"/>
          <a:ext cx="2500856" cy="2045455"/>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dirty="0">
              <a:effectLst/>
              <a:latin typeface="Times New Roman" panose="02020603050405020304" pitchFamily="18" charset="0"/>
            </a:rPr>
            <a:t>4. combination of retrognathic and/or </a:t>
          </a:r>
          <a:r>
            <a:rPr lang="en-US" sz="1800" kern="1200" dirty="0" err="1">
              <a:effectLst/>
              <a:latin typeface="Times New Roman" panose="02020603050405020304" pitchFamily="18" charset="0"/>
            </a:rPr>
            <a:t>micrognathic</a:t>
          </a:r>
          <a:r>
            <a:rPr lang="en-US" sz="1800" kern="1200" dirty="0">
              <a:effectLst/>
              <a:latin typeface="Times New Roman" panose="02020603050405020304" pitchFamily="18" charset="0"/>
            </a:rPr>
            <a:t> maxilla with prognathic and/or </a:t>
          </a:r>
          <a:r>
            <a:rPr lang="en-US" sz="1800" kern="1200" dirty="0" err="1">
              <a:effectLst/>
              <a:latin typeface="Times New Roman" panose="02020603050405020304" pitchFamily="18" charset="0"/>
            </a:rPr>
            <a:t>macrognathic</a:t>
          </a:r>
          <a:r>
            <a:rPr lang="en-US" sz="1800" kern="1200" dirty="0">
              <a:effectLst/>
              <a:latin typeface="Times New Roman" panose="02020603050405020304" pitchFamily="18" charset="0"/>
            </a:rPr>
            <a:t> mandible </a:t>
          </a:r>
          <a:endParaRPr lang="en-IN" sz="1800" kern="1200" dirty="0"/>
        </a:p>
      </dsp:txBody>
      <dsp:txXfrm>
        <a:off x="378859" y="2292495"/>
        <a:ext cx="1743138" cy="1425715"/>
      </dsp:txXfrm>
    </dsp:sp>
    <dsp:sp modelId="{B0266754-1755-47C4-9E5B-A68E2F71BF47}">
      <dsp:nvSpPr>
        <dsp:cNvPr id="0" name=""/>
        <dsp:cNvSpPr/>
      </dsp:nvSpPr>
      <dsp:spPr>
        <a:xfrm>
          <a:off x="4123515" y="3545466"/>
          <a:ext cx="209253" cy="18044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5F066E-CF7E-47AB-8937-411ACF0DFF64}">
      <dsp:nvSpPr>
        <dsp:cNvPr id="0" name=""/>
        <dsp:cNvSpPr/>
      </dsp:nvSpPr>
      <dsp:spPr>
        <a:xfrm>
          <a:off x="500352" y="298053"/>
          <a:ext cx="1792471" cy="1551401"/>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0D6559-160E-4900-A3AB-6BAF3C78EECA}">
      <dsp:nvSpPr>
        <dsp:cNvPr id="0" name=""/>
        <dsp:cNvSpPr/>
      </dsp:nvSpPr>
      <dsp:spPr>
        <a:xfrm>
          <a:off x="2602413" y="2767790"/>
          <a:ext cx="209253" cy="18044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9C2589-201B-43CA-8625-1E2202D79950}">
      <dsp:nvSpPr>
        <dsp:cNvPr id="0" name=""/>
        <dsp:cNvSpPr/>
      </dsp:nvSpPr>
      <dsp:spPr>
        <a:xfrm>
          <a:off x="5998594" y="1947398"/>
          <a:ext cx="2827337" cy="2116601"/>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dirty="0">
              <a:effectLst/>
              <a:latin typeface="Times New Roman" panose="02020603050405020304" pitchFamily="18" charset="0"/>
            </a:rPr>
            <a:t>3. normal skeletal jaw relationship with reverse overjet in the presence of centric relation (CR)–centric occlusion (CO) discrepancy(“pseudo” Class III relationship.)</a:t>
          </a:r>
          <a:endParaRPr lang="en-IN" sz="1800" kern="1200" dirty="0"/>
        </a:p>
      </dsp:txBody>
      <dsp:txXfrm>
        <a:off x="6410589" y="2255826"/>
        <a:ext cx="2003347" cy="1499745"/>
      </dsp:txXfrm>
    </dsp:sp>
    <dsp:sp modelId="{EDE6FD3B-D4B2-4AB6-856F-4FF21CDCEDD3}">
      <dsp:nvSpPr>
        <dsp:cNvPr id="0" name=""/>
        <dsp:cNvSpPr/>
      </dsp:nvSpPr>
      <dsp:spPr>
        <a:xfrm>
          <a:off x="5665066" y="2806013"/>
          <a:ext cx="209253" cy="18044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51A454-A9C6-49AE-ADA0-F865CDE8E122}">
      <dsp:nvSpPr>
        <dsp:cNvPr id="0" name=""/>
        <dsp:cNvSpPr/>
      </dsp:nvSpPr>
      <dsp:spPr>
        <a:xfrm>
          <a:off x="2874623" y="1377997"/>
          <a:ext cx="1792471" cy="1538630"/>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9F944D-9B6E-4068-9D0D-D53A3F35A0DF}">
      <dsp:nvSpPr>
        <dsp:cNvPr id="0" name=""/>
        <dsp:cNvSpPr/>
      </dsp:nvSpPr>
      <dsp:spPr>
        <a:xfrm>
          <a:off x="6286858" y="2988396"/>
          <a:ext cx="209253" cy="18044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6D851F-B0D0-43FB-9077-CDE80A4BC7BC}">
      <dsp:nvSpPr>
        <dsp:cNvPr id="0" name=""/>
        <dsp:cNvSpPr/>
      </dsp:nvSpPr>
      <dsp:spPr>
        <a:xfrm>
          <a:off x="0" y="0"/>
          <a:ext cx="2392340" cy="190077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dirty="0">
              <a:effectLst/>
              <a:latin typeface="Times New Roman" panose="02020603050405020304" pitchFamily="18" charset="0"/>
            </a:rPr>
            <a:t>1. prognathic and/or </a:t>
          </a:r>
          <a:r>
            <a:rPr lang="en-US" sz="1800" kern="1200" dirty="0" err="1">
              <a:effectLst/>
              <a:latin typeface="Times New Roman" panose="02020603050405020304" pitchFamily="18" charset="0"/>
            </a:rPr>
            <a:t>macrognathic</a:t>
          </a:r>
          <a:r>
            <a:rPr lang="en-US" sz="1800" kern="1200" dirty="0">
              <a:effectLst/>
              <a:latin typeface="Times New Roman" panose="02020603050405020304" pitchFamily="18" charset="0"/>
            </a:rPr>
            <a:t> mandible with a normal </a:t>
          </a:r>
          <a:br>
            <a:rPr lang="en-US" sz="1800" kern="1200" dirty="0"/>
          </a:br>
          <a:r>
            <a:rPr lang="en-US" sz="1800" kern="1200" dirty="0">
              <a:effectLst/>
              <a:latin typeface="Times New Roman" panose="02020603050405020304" pitchFamily="18" charset="0"/>
            </a:rPr>
            <a:t>maxilla both in position and in size</a:t>
          </a:r>
          <a:endParaRPr lang="en-IN" sz="1800" kern="1200" dirty="0"/>
        </a:p>
      </dsp:txBody>
      <dsp:txXfrm>
        <a:off x="357760" y="284250"/>
        <a:ext cx="1676820" cy="1332277"/>
      </dsp:txXfrm>
    </dsp:sp>
    <dsp:sp modelId="{20B4FFE0-FF89-4EE3-99DA-CE2F02F9E89D}">
      <dsp:nvSpPr>
        <dsp:cNvPr id="0" name=""/>
        <dsp:cNvSpPr/>
      </dsp:nvSpPr>
      <dsp:spPr>
        <a:xfrm>
          <a:off x="3816242" y="527536"/>
          <a:ext cx="209253" cy="18044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B62D17-4FFB-4C24-AEAE-85E95F63385D}">
      <dsp:nvSpPr>
        <dsp:cNvPr id="0" name=""/>
        <dsp:cNvSpPr/>
      </dsp:nvSpPr>
      <dsp:spPr>
        <a:xfrm>
          <a:off x="6734661" y="509740"/>
          <a:ext cx="964116" cy="1266077"/>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031B63-EE11-45AA-9308-BA275E4ACDEB}">
      <dsp:nvSpPr>
        <dsp:cNvPr id="0" name=""/>
        <dsp:cNvSpPr/>
      </dsp:nvSpPr>
      <dsp:spPr>
        <a:xfrm>
          <a:off x="2033845" y="668665"/>
          <a:ext cx="209253" cy="18044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8215E0-73B6-4611-A493-00E46C57A725}">
      <dsp:nvSpPr>
        <dsp:cNvPr id="0" name=""/>
        <dsp:cNvSpPr/>
      </dsp:nvSpPr>
      <dsp:spPr>
        <a:xfrm>
          <a:off x="6234322" y="0"/>
          <a:ext cx="2591609" cy="1869943"/>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dirty="0">
              <a:effectLst/>
              <a:latin typeface="Times New Roman" panose="02020603050405020304" pitchFamily="18" charset="0"/>
            </a:rPr>
            <a:t>2. retrognathic and/or </a:t>
          </a:r>
          <a:r>
            <a:rPr lang="en-US" sz="1800" kern="1200" dirty="0" err="1">
              <a:effectLst/>
              <a:latin typeface="Times New Roman" panose="02020603050405020304" pitchFamily="18" charset="0"/>
            </a:rPr>
            <a:t>micrognathic</a:t>
          </a:r>
          <a:r>
            <a:rPr lang="en-US" sz="1800" kern="1200" dirty="0">
              <a:effectLst/>
              <a:latin typeface="Times New Roman" panose="02020603050405020304" pitchFamily="18" charset="0"/>
            </a:rPr>
            <a:t> maxilla with a normal mandible both in position and in size</a:t>
          </a:r>
          <a:endParaRPr lang="en-IN" sz="1800" kern="1200" dirty="0"/>
        </a:p>
      </dsp:txBody>
      <dsp:txXfrm>
        <a:off x="6606118" y="268265"/>
        <a:ext cx="1848017" cy="1333413"/>
      </dsp:txXfrm>
    </dsp:sp>
    <dsp:sp modelId="{3EB6ED48-1217-4A16-8AD6-5E08F0EA92E8}">
      <dsp:nvSpPr>
        <dsp:cNvPr id="0" name=""/>
        <dsp:cNvSpPr/>
      </dsp:nvSpPr>
      <dsp:spPr>
        <a:xfrm>
          <a:off x="2033845" y="3493851"/>
          <a:ext cx="209253" cy="18044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24455C-A245-440B-8E45-D31A010E3C0F}">
      <dsp:nvSpPr>
        <dsp:cNvPr id="0" name=""/>
        <dsp:cNvSpPr/>
      </dsp:nvSpPr>
      <dsp:spPr>
        <a:xfrm>
          <a:off x="2921760" y="1377994"/>
          <a:ext cx="1650221" cy="1538630"/>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9D3009-3AA4-4603-B145-0C737ABF2111}">
      <dsp:nvSpPr>
        <dsp:cNvPr id="0" name=""/>
        <dsp:cNvSpPr/>
      </dsp:nvSpPr>
      <dsp:spPr>
        <a:xfrm>
          <a:off x="6299765" y="1059972"/>
          <a:ext cx="209253" cy="18044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55CF7-5D9E-42C6-8390-F7634FB21834}">
      <dsp:nvSpPr>
        <dsp:cNvPr id="0" name=""/>
        <dsp:cNvSpPr/>
      </dsp:nvSpPr>
      <dsp:spPr>
        <a:xfrm>
          <a:off x="1578996" y="1177290"/>
          <a:ext cx="271980" cy="518254"/>
        </a:xfrm>
        <a:custGeom>
          <a:avLst/>
          <a:gdLst/>
          <a:ahLst/>
          <a:cxnLst/>
          <a:rect l="0" t="0" r="0" b="0"/>
          <a:pathLst>
            <a:path>
              <a:moveTo>
                <a:pt x="0" y="0"/>
              </a:moveTo>
              <a:lnTo>
                <a:pt x="135990" y="0"/>
              </a:lnTo>
              <a:lnTo>
                <a:pt x="135990" y="518254"/>
              </a:lnTo>
              <a:lnTo>
                <a:pt x="271980" y="5182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700354" y="1421785"/>
        <a:ext cx="29264" cy="29264"/>
      </dsp:txXfrm>
    </dsp:sp>
    <dsp:sp modelId="{00FD7990-AACF-49A0-8DC0-C68F36A2040A}">
      <dsp:nvSpPr>
        <dsp:cNvPr id="0" name=""/>
        <dsp:cNvSpPr/>
      </dsp:nvSpPr>
      <dsp:spPr>
        <a:xfrm>
          <a:off x="1578996" y="1131570"/>
          <a:ext cx="271980" cy="91440"/>
        </a:xfrm>
        <a:custGeom>
          <a:avLst/>
          <a:gdLst/>
          <a:ahLst/>
          <a:cxnLst/>
          <a:rect l="0" t="0" r="0" b="0"/>
          <a:pathLst>
            <a:path>
              <a:moveTo>
                <a:pt x="0" y="45720"/>
              </a:moveTo>
              <a:lnTo>
                <a:pt x="271980"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708187" y="1170490"/>
        <a:ext cx="13599" cy="13599"/>
      </dsp:txXfrm>
    </dsp:sp>
    <dsp:sp modelId="{B16844F6-2DFA-4F32-950C-14A6A8795FD8}">
      <dsp:nvSpPr>
        <dsp:cNvPr id="0" name=""/>
        <dsp:cNvSpPr/>
      </dsp:nvSpPr>
      <dsp:spPr>
        <a:xfrm>
          <a:off x="1578996" y="659035"/>
          <a:ext cx="271980" cy="518254"/>
        </a:xfrm>
        <a:custGeom>
          <a:avLst/>
          <a:gdLst/>
          <a:ahLst/>
          <a:cxnLst/>
          <a:rect l="0" t="0" r="0" b="0"/>
          <a:pathLst>
            <a:path>
              <a:moveTo>
                <a:pt x="0" y="518254"/>
              </a:moveTo>
              <a:lnTo>
                <a:pt x="135990" y="518254"/>
              </a:lnTo>
              <a:lnTo>
                <a:pt x="135990" y="0"/>
              </a:lnTo>
              <a:lnTo>
                <a:pt x="27198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700354" y="903530"/>
        <a:ext cx="29264" cy="29264"/>
      </dsp:txXfrm>
    </dsp:sp>
    <dsp:sp modelId="{0AE2E688-E789-45EA-8F57-7A36689CE942}">
      <dsp:nvSpPr>
        <dsp:cNvPr id="0" name=""/>
        <dsp:cNvSpPr/>
      </dsp:nvSpPr>
      <dsp:spPr>
        <a:xfrm>
          <a:off x="-101704" y="388620"/>
          <a:ext cx="1784062" cy="15773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dirty="0">
              <a:effectLst/>
              <a:latin typeface="Times New Roman" panose="02020603050405020304" pitchFamily="18" charset="0"/>
            </a:rPr>
            <a:t>concave facial profile </a:t>
          </a:r>
          <a:endParaRPr lang="en-IN" sz="3700" kern="1200" dirty="0"/>
        </a:p>
      </dsp:txBody>
      <dsp:txXfrm>
        <a:off x="-101704" y="388620"/>
        <a:ext cx="1784062" cy="1577339"/>
      </dsp:txXfrm>
    </dsp:sp>
    <dsp:sp modelId="{E72A061F-CEE1-4374-959F-3F822C73CCD6}">
      <dsp:nvSpPr>
        <dsp:cNvPr id="0" name=""/>
        <dsp:cNvSpPr/>
      </dsp:nvSpPr>
      <dsp:spPr>
        <a:xfrm>
          <a:off x="1850976" y="451733"/>
          <a:ext cx="2931184" cy="4146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effectLst/>
              <a:latin typeface="Times New Roman" panose="02020603050405020304" pitchFamily="18" charset="0"/>
            </a:rPr>
            <a:t>maxillary retrusion</a:t>
          </a:r>
          <a:endParaRPr lang="en-IN" sz="2200" kern="1200" dirty="0"/>
        </a:p>
      </dsp:txBody>
      <dsp:txXfrm>
        <a:off x="1850976" y="451733"/>
        <a:ext cx="2931184" cy="414603"/>
      </dsp:txXfrm>
    </dsp:sp>
    <dsp:sp modelId="{739A2194-1747-4026-97A4-D634CF800279}">
      <dsp:nvSpPr>
        <dsp:cNvPr id="0" name=""/>
        <dsp:cNvSpPr/>
      </dsp:nvSpPr>
      <dsp:spPr>
        <a:xfrm>
          <a:off x="1850976" y="969988"/>
          <a:ext cx="3213648" cy="4146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effectLst/>
              <a:latin typeface="Times New Roman" panose="02020603050405020304" pitchFamily="18" charset="0"/>
            </a:rPr>
            <a:t>mandibular protrusion </a:t>
          </a:r>
          <a:endParaRPr lang="en-IN" sz="2200" kern="1200" dirty="0"/>
        </a:p>
      </dsp:txBody>
      <dsp:txXfrm>
        <a:off x="1850976" y="969988"/>
        <a:ext cx="3213648" cy="414603"/>
      </dsp:txXfrm>
    </dsp:sp>
    <dsp:sp modelId="{DFABD607-8E44-4496-99F8-84BB265D64CD}">
      <dsp:nvSpPr>
        <dsp:cNvPr id="0" name=""/>
        <dsp:cNvSpPr/>
      </dsp:nvSpPr>
      <dsp:spPr>
        <a:xfrm>
          <a:off x="1850976" y="1488242"/>
          <a:ext cx="4129066" cy="4146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effectLst/>
              <a:latin typeface="Times New Roman" panose="02020603050405020304" pitchFamily="18" charset="0"/>
            </a:rPr>
            <a:t>combination of both problems </a:t>
          </a:r>
          <a:endParaRPr lang="en-IN" sz="2100" kern="1200" dirty="0"/>
        </a:p>
      </dsp:txBody>
      <dsp:txXfrm>
        <a:off x="1850976" y="1488242"/>
        <a:ext cx="4129066" cy="4146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E8A16-3139-4B98-AF73-5D985464BE5D}">
      <dsp:nvSpPr>
        <dsp:cNvPr id="0" name=""/>
        <dsp:cNvSpPr/>
      </dsp:nvSpPr>
      <dsp:spPr>
        <a:xfrm>
          <a:off x="2696" y="173475"/>
          <a:ext cx="3111680" cy="166353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dirty="0">
              <a:effectLst/>
              <a:latin typeface="Times New Roman" panose="02020603050405020304" pitchFamily="18" charset="0"/>
            </a:rPr>
            <a:t>significantly smaller linear dimensions in terms of the maxilla, mandible, and anterior facial heights</a:t>
          </a:r>
          <a:endParaRPr lang="en-IN" sz="1600" kern="1200" dirty="0"/>
        </a:p>
      </dsp:txBody>
      <dsp:txXfrm>
        <a:off x="41675" y="212454"/>
        <a:ext cx="3033722" cy="1624554"/>
      </dsp:txXfrm>
    </dsp:sp>
    <dsp:sp modelId="{6C80F57C-E1A9-4546-A388-9A31AAA3199C}">
      <dsp:nvSpPr>
        <dsp:cNvPr id="0" name=""/>
        <dsp:cNvSpPr/>
      </dsp:nvSpPr>
      <dsp:spPr>
        <a:xfrm>
          <a:off x="420684" y="1305306"/>
          <a:ext cx="2275703" cy="66219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b="1" kern="1200" dirty="0">
              <a:effectLst/>
              <a:latin typeface="Times New Roman" panose="02020603050405020304" pitchFamily="18" charset="0"/>
            </a:rPr>
            <a:t>Female subjects with class III malocclusion </a:t>
          </a:r>
          <a:endParaRPr lang="en-IN" sz="1400" b="1" kern="1200" dirty="0"/>
        </a:p>
      </dsp:txBody>
      <dsp:txXfrm>
        <a:off x="420684" y="1305306"/>
        <a:ext cx="1602607" cy="662197"/>
      </dsp:txXfrm>
    </dsp:sp>
    <dsp:sp modelId="{4EE13085-EDE8-4870-B8B4-4D5B0B72BC07}">
      <dsp:nvSpPr>
        <dsp:cNvPr id="0" name=""/>
        <dsp:cNvSpPr/>
      </dsp:nvSpPr>
      <dsp:spPr>
        <a:xfrm>
          <a:off x="3852645" y="1323636"/>
          <a:ext cx="413650" cy="440876"/>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D8C703-3BA0-45D7-BF1F-58F551165882}">
      <dsp:nvSpPr>
        <dsp:cNvPr id="0" name=""/>
        <dsp:cNvSpPr/>
      </dsp:nvSpPr>
      <dsp:spPr>
        <a:xfrm>
          <a:off x="3216915" y="198871"/>
          <a:ext cx="2942351" cy="1574835"/>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effectLst/>
              <a:latin typeface="Times New Roman" panose="02020603050405020304" pitchFamily="18" charset="0"/>
            </a:rPr>
            <a:t>Comparitively</a:t>
          </a:r>
          <a:r>
            <a:rPr lang="en-US" sz="1600" kern="1200" dirty="0">
              <a:effectLst/>
              <a:latin typeface="Times New Roman" panose="02020603050405020304" pitchFamily="18" charset="0"/>
            </a:rPr>
            <a:t> larger linear dimensions in terms of the maxilla, mandible, and anterior facial heights </a:t>
          </a:r>
          <a:endParaRPr lang="en-IN" sz="1600" kern="1200" dirty="0"/>
        </a:p>
      </dsp:txBody>
      <dsp:txXfrm>
        <a:off x="3253815" y="235771"/>
        <a:ext cx="2868551" cy="1537935"/>
      </dsp:txXfrm>
    </dsp:sp>
    <dsp:sp modelId="{4DE92752-9166-4D24-87E2-916D1BF7DD32}">
      <dsp:nvSpPr>
        <dsp:cNvPr id="0" name=""/>
        <dsp:cNvSpPr/>
      </dsp:nvSpPr>
      <dsp:spPr>
        <a:xfrm>
          <a:off x="3711373" y="1292797"/>
          <a:ext cx="1953435" cy="64931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b="1" kern="1200" dirty="0">
              <a:effectLst/>
              <a:latin typeface="Times New Roman" panose="02020603050405020304" pitchFamily="18" charset="0"/>
            </a:rPr>
            <a:t>Males subjects with class III malocclusion </a:t>
          </a:r>
          <a:endParaRPr lang="en-IN" sz="1400" b="1" kern="1200" dirty="0"/>
        </a:p>
      </dsp:txBody>
      <dsp:txXfrm>
        <a:off x="3711373" y="1292797"/>
        <a:ext cx="1375658" cy="649310"/>
      </dsp:txXfrm>
    </dsp:sp>
    <dsp:sp modelId="{B85445D1-4697-46B3-8EF4-EB2F44EA6262}">
      <dsp:nvSpPr>
        <dsp:cNvPr id="0" name=""/>
        <dsp:cNvSpPr/>
      </dsp:nvSpPr>
      <dsp:spPr>
        <a:xfrm>
          <a:off x="2984600" y="1727087"/>
          <a:ext cx="413891" cy="413891"/>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62156-085F-42B9-9A8D-0875440C9F54}">
      <dsp:nvSpPr>
        <dsp:cNvPr id="0" name=""/>
        <dsp:cNvSpPr/>
      </dsp:nvSpPr>
      <dsp:spPr>
        <a:xfrm>
          <a:off x="2182" y="94160"/>
          <a:ext cx="2128321" cy="662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effectLst/>
              <a:latin typeface="Times New Roman" panose="02020603050405020304" pitchFamily="18" charset="0"/>
            </a:rPr>
            <a:t>dental</a:t>
          </a:r>
          <a:endParaRPr lang="en-IN" sz="2300" kern="1200" dirty="0"/>
        </a:p>
      </dsp:txBody>
      <dsp:txXfrm>
        <a:off x="2182" y="94160"/>
        <a:ext cx="2128321" cy="662400"/>
      </dsp:txXfrm>
    </dsp:sp>
    <dsp:sp modelId="{0D20CC30-349B-4152-AB2E-64430D506D21}">
      <dsp:nvSpPr>
        <dsp:cNvPr id="0" name=""/>
        <dsp:cNvSpPr/>
      </dsp:nvSpPr>
      <dsp:spPr>
        <a:xfrm>
          <a:off x="2182" y="756560"/>
          <a:ext cx="2128321" cy="275031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solidFill>
                <a:schemeClr val="accent1">
                  <a:lumMod val="75000"/>
                </a:schemeClr>
              </a:solidFill>
              <a:effectLst/>
              <a:latin typeface="Times New Roman" panose="02020603050405020304" pitchFamily="18" charset="0"/>
            </a:rPr>
            <a:t>incorrect inclination or position of maxillary or mandibular incisors</a:t>
          </a:r>
          <a:endParaRPr lang="en-IN" sz="2300" kern="1200" dirty="0">
            <a:solidFill>
              <a:schemeClr val="accent1">
                <a:lumMod val="75000"/>
              </a:schemeClr>
            </a:solidFill>
          </a:endParaRPr>
        </a:p>
      </dsp:txBody>
      <dsp:txXfrm>
        <a:off x="2182" y="756560"/>
        <a:ext cx="2128321" cy="2750318"/>
      </dsp:txXfrm>
    </dsp:sp>
    <dsp:sp modelId="{DBF4835A-C03D-4BAA-9736-F12DE5958D5D}">
      <dsp:nvSpPr>
        <dsp:cNvPr id="0" name=""/>
        <dsp:cNvSpPr/>
      </dsp:nvSpPr>
      <dsp:spPr>
        <a:xfrm>
          <a:off x="2428469" y="94160"/>
          <a:ext cx="2128321" cy="662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effectLst/>
              <a:latin typeface="Times New Roman" panose="02020603050405020304" pitchFamily="18" charset="0"/>
            </a:rPr>
            <a:t>dental</a:t>
          </a:r>
          <a:endParaRPr lang="en-IN" sz="2300" kern="1200" dirty="0"/>
        </a:p>
      </dsp:txBody>
      <dsp:txXfrm>
        <a:off x="2428469" y="94160"/>
        <a:ext cx="2128321" cy="662400"/>
      </dsp:txXfrm>
    </dsp:sp>
    <dsp:sp modelId="{38895198-5AA4-49E7-8EDA-F34DA7F48276}">
      <dsp:nvSpPr>
        <dsp:cNvPr id="0" name=""/>
        <dsp:cNvSpPr/>
      </dsp:nvSpPr>
      <dsp:spPr>
        <a:xfrm>
          <a:off x="2428469" y="756560"/>
          <a:ext cx="2128321" cy="275031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solidFill>
                <a:schemeClr val="accent1">
                  <a:lumMod val="75000"/>
                </a:schemeClr>
              </a:solidFill>
              <a:effectLst/>
              <a:latin typeface="Times New Roman" panose="02020603050405020304" pitchFamily="18" charset="0"/>
            </a:rPr>
            <a:t>anterior positioning of the mandible as a </a:t>
          </a:r>
          <a:br>
            <a:rPr lang="en-US" sz="2300" kern="1200" dirty="0">
              <a:solidFill>
                <a:schemeClr val="accent1">
                  <a:lumMod val="75000"/>
                </a:schemeClr>
              </a:solidFill>
            </a:rPr>
          </a:br>
          <a:r>
            <a:rPr lang="en-US" sz="2300" kern="1200" dirty="0">
              <a:solidFill>
                <a:schemeClr val="accent1">
                  <a:lumMod val="75000"/>
                </a:schemeClr>
              </a:solidFill>
              <a:effectLst/>
              <a:latin typeface="Times New Roman" panose="02020603050405020304" pitchFamily="18" charset="0"/>
            </a:rPr>
            <a:t>result of premature dental contacts </a:t>
          </a:r>
          <a:endParaRPr lang="en-IN" sz="2300" kern="1200" dirty="0">
            <a:solidFill>
              <a:schemeClr val="accent1">
                <a:lumMod val="75000"/>
              </a:schemeClr>
            </a:solidFill>
          </a:endParaRPr>
        </a:p>
      </dsp:txBody>
      <dsp:txXfrm>
        <a:off x="2428469" y="756560"/>
        <a:ext cx="2128321" cy="2750318"/>
      </dsp:txXfrm>
    </dsp:sp>
    <dsp:sp modelId="{39B5FE4C-4AC5-4255-9D33-F3F9C86CB22B}">
      <dsp:nvSpPr>
        <dsp:cNvPr id="0" name=""/>
        <dsp:cNvSpPr/>
      </dsp:nvSpPr>
      <dsp:spPr>
        <a:xfrm>
          <a:off x="4854756" y="94160"/>
          <a:ext cx="2128321" cy="662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effectLst/>
              <a:latin typeface="Times New Roman" panose="02020603050405020304" pitchFamily="18" charset="0"/>
            </a:rPr>
            <a:t>skeletal</a:t>
          </a:r>
          <a:endParaRPr lang="en-IN" sz="2300" kern="1200" dirty="0"/>
        </a:p>
      </dsp:txBody>
      <dsp:txXfrm>
        <a:off x="4854756" y="94160"/>
        <a:ext cx="2128321" cy="662400"/>
      </dsp:txXfrm>
    </dsp:sp>
    <dsp:sp modelId="{7FF5CE42-0F04-4A12-AA68-56608141DF6C}">
      <dsp:nvSpPr>
        <dsp:cNvPr id="0" name=""/>
        <dsp:cNvSpPr/>
      </dsp:nvSpPr>
      <dsp:spPr>
        <a:xfrm>
          <a:off x="4854756" y="756560"/>
          <a:ext cx="2128321" cy="275031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solidFill>
                <a:schemeClr val="accent1">
                  <a:lumMod val="75000"/>
                </a:schemeClr>
              </a:solidFill>
              <a:effectLst/>
              <a:latin typeface="Times New Roman" panose="02020603050405020304" pitchFamily="18" charset="0"/>
            </a:rPr>
            <a:t>true skeletal discrepancies in the maxilla and/or mandible</a:t>
          </a:r>
          <a:endParaRPr lang="en-IN" sz="2300" kern="1200" dirty="0">
            <a:solidFill>
              <a:schemeClr val="accent1">
                <a:lumMod val="75000"/>
              </a:schemeClr>
            </a:solidFill>
          </a:endParaRPr>
        </a:p>
      </dsp:txBody>
      <dsp:txXfrm>
        <a:off x="4854756" y="756560"/>
        <a:ext cx="2128321" cy="27503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2D40A-87FB-4400-A71F-B41B5A8601EF}">
      <dsp:nvSpPr>
        <dsp:cNvPr id="0" name=""/>
        <dsp:cNvSpPr/>
      </dsp:nvSpPr>
      <dsp:spPr>
        <a:xfrm>
          <a:off x="4863067" y="2492647"/>
          <a:ext cx="493826" cy="401180"/>
        </a:xfrm>
        <a:custGeom>
          <a:avLst/>
          <a:gdLst/>
          <a:ahLst/>
          <a:cxnLst/>
          <a:rect l="0" t="0" r="0" b="0"/>
          <a:pathLst>
            <a:path>
              <a:moveTo>
                <a:pt x="493826" y="0"/>
              </a:moveTo>
              <a:lnTo>
                <a:pt x="493826" y="246744"/>
              </a:lnTo>
              <a:lnTo>
                <a:pt x="0" y="246744"/>
              </a:lnTo>
              <a:lnTo>
                <a:pt x="0" y="40118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341ED9-79EE-4DB0-97B4-C110A4CBB98E}">
      <dsp:nvSpPr>
        <dsp:cNvPr id="0" name=""/>
        <dsp:cNvSpPr/>
      </dsp:nvSpPr>
      <dsp:spPr>
        <a:xfrm>
          <a:off x="3604598" y="1061330"/>
          <a:ext cx="1752295" cy="372725"/>
        </a:xfrm>
        <a:custGeom>
          <a:avLst/>
          <a:gdLst/>
          <a:ahLst/>
          <a:cxnLst/>
          <a:rect l="0" t="0" r="0" b="0"/>
          <a:pathLst>
            <a:path>
              <a:moveTo>
                <a:pt x="0" y="0"/>
              </a:moveTo>
              <a:lnTo>
                <a:pt x="0" y="218289"/>
              </a:lnTo>
              <a:lnTo>
                <a:pt x="1752295" y="218289"/>
              </a:lnTo>
              <a:lnTo>
                <a:pt x="1752295" y="3727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1E2C32-9A4C-4176-9FC2-D82A92D371A7}">
      <dsp:nvSpPr>
        <dsp:cNvPr id="0" name=""/>
        <dsp:cNvSpPr/>
      </dsp:nvSpPr>
      <dsp:spPr>
        <a:xfrm>
          <a:off x="903195" y="2561646"/>
          <a:ext cx="1744094" cy="396575"/>
        </a:xfrm>
        <a:custGeom>
          <a:avLst/>
          <a:gdLst/>
          <a:ahLst/>
          <a:cxnLst/>
          <a:rect l="0" t="0" r="0" b="0"/>
          <a:pathLst>
            <a:path>
              <a:moveTo>
                <a:pt x="0" y="0"/>
              </a:moveTo>
              <a:lnTo>
                <a:pt x="0" y="242139"/>
              </a:lnTo>
              <a:lnTo>
                <a:pt x="1744094" y="242139"/>
              </a:lnTo>
              <a:lnTo>
                <a:pt x="1744094" y="3965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3AE36F-0F24-43FA-97CD-0E6E30B30B79}">
      <dsp:nvSpPr>
        <dsp:cNvPr id="0" name=""/>
        <dsp:cNvSpPr/>
      </dsp:nvSpPr>
      <dsp:spPr>
        <a:xfrm>
          <a:off x="648306" y="2561646"/>
          <a:ext cx="254888" cy="396575"/>
        </a:xfrm>
        <a:custGeom>
          <a:avLst/>
          <a:gdLst/>
          <a:ahLst/>
          <a:cxnLst/>
          <a:rect l="0" t="0" r="0" b="0"/>
          <a:pathLst>
            <a:path>
              <a:moveTo>
                <a:pt x="254888" y="0"/>
              </a:moveTo>
              <a:lnTo>
                <a:pt x="254888" y="242139"/>
              </a:lnTo>
              <a:lnTo>
                <a:pt x="0" y="242139"/>
              </a:lnTo>
              <a:lnTo>
                <a:pt x="0" y="3965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36AB2F-26F0-4B8F-96FD-1334F93D032D}">
      <dsp:nvSpPr>
        <dsp:cNvPr id="0" name=""/>
        <dsp:cNvSpPr/>
      </dsp:nvSpPr>
      <dsp:spPr>
        <a:xfrm>
          <a:off x="903195" y="1061330"/>
          <a:ext cx="2701403" cy="441724"/>
        </a:xfrm>
        <a:custGeom>
          <a:avLst/>
          <a:gdLst/>
          <a:ahLst/>
          <a:cxnLst/>
          <a:rect l="0" t="0" r="0" b="0"/>
          <a:pathLst>
            <a:path>
              <a:moveTo>
                <a:pt x="2701403" y="0"/>
              </a:moveTo>
              <a:lnTo>
                <a:pt x="2701403" y="287288"/>
              </a:lnTo>
              <a:lnTo>
                <a:pt x="0" y="287288"/>
              </a:lnTo>
              <a:lnTo>
                <a:pt x="0" y="4417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F7AC93-44A9-408C-86AE-EB65CC6C0440}">
      <dsp:nvSpPr>
        <dsp:cNvPr id="0" name=""/>
        <dsp:cNvSpPr/>
      </dsp:nvSpPr>
      <dsp:spPr>
        <a:xfrm>
          <a:off x="2771062" y="2739"/>
          <a:ext cx="1667073" cy="10585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213E4A-F699-4443-A28B-30AE77B563C6}">
      <dsp:nvSpPr>
        <dsp:cNvPr id="0" name=""/>
        <dsp:cNvSpPr/>
      </dsp:nvSpPr>
      <dsp:spPr>
        <a:xfrm>
          <a:off x="2956292" y="178707"/>
          <a:ext cx="1667073" cy="105859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Camouflage</a:t>
          </a:r>
          <a:endParaRPr lang="en-IN" sz="1800" kern="1200" dirty="0"/>
        </a:p>
      </dsp:txBody>
      <dsp:txXfrm>
        <a:off x="2987297" y="209712"/>
        <a:ext cx="1605063" cy="996581"/>
      </dsp:txXfrm>
    </dsp:sp>
    <dsp:sp modelId="{8240DD6D-BFDF-430D-AB03-D0925855D94F}">
      <dsp:nvSpPr>
        <dsp:cNvPr id="0" name=""/>
        <dsp:cNvSpPr/>
      </dsp:nvSpPr>
      <dsp:spPr>
        <a:xfrm>
          <a:off x="69658" y="1503054"/>
          <a:ext cx="1667073" cy="10585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887AFD-FE5D-4B04-A9F6-98C2626158B0}">
      <dsp:nvSpPr>
        <dsp:cNvPr id="0" name=""/>
        <dsp:cNvSpPr/>
      </dsp:nvSpPr>
      <dsp:spPr>
        <a:xfrm>
          <a:off x="254888" y="1679023"/>
          <a:ext cx="1667073" cy="105859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Non Extraction</a:t>
          </a:r>
          <a:endParaRPr lang="en-IN" sz="2100" kern="1200" dirty="0"/>
        </a:p>
      </dsp:txBody>
      <dsp:txXfrm>
        <a:off x="285893" y="1710028"/>
        <a:ext cx="1605063" cy="996581"/>
      </dsp:txXfrm>
    </dsp:sp>
    <dsp:sp modelId="{811F6CB4-038E-4F50-B9D0-57C324C8FA69}">
      <dsp:nvSpPr>
        <dsp:cNvPr id="0" name=""/>
        <dsp:cNvSpPr/>
      </dsp:nvSpPr>
      <dsp:spPr>
        <a:xfrm>
          <a:off x="-185230" y="2958221"/>
          <a:ext cx="1667073" cy="10585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64CD20-DF61-44B0-B947-904917F26D68}">
      <dsp:nvSpPr>
        <dsp:cNvPr id="0" name=""/>
        <dsp:cNvSpPr/>
      </dsp:nvSpPr>
      <dsp:spPr>
        <a:xfrm>
          <a:off x="0" y="3134190"/>
          <a:ext cx="1667073" cy="105859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MEAW Technique</a:t>
          </a:r>
          <a:endParaRPr lang="en-IN" sz="2100" kern="1200" dirty="0"/>
        </a:p>
      </dsp:txBody>
      <dsp:txXfrm>
        <a:off x="31005" y="3165195"/>
        <a:ext cx="1605063" cy="996581"/>
      </dsp:txXfrm>
    </dsp:sp>
    <dsp:sp modelId="{4984AE1C-41A0-425F-90D1-19315D0B079C}">
      <dsp:nvSpPr>
        <dsp:cNvPr id="0" name=""/>
        <dsp:cNvSpPr/>
      </dsp:nvSpPr>
      <dsp:spPr>
        <a:xfrm>
          <a:off x="1813752" y="2958221"/>
          <a:ext cx="1667073" cy="10585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D9E840-BB9A-4F9E-8C48-678464BA0AF9}">
      <dsp:nvSpPr>
        <dsp:cNvPr id="0" name=""/>
        <dsp:cNvSpPr/>
      </dsp:nvSpPr>
      <dsp:spPr>
        <a:xfrm>
          <a:off x="1998982" y="3134190"/>
          <a:ext cx="1667073" cy="105859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t>Distalization</a:t>
          </a:r>
          <a:r>
            <a:rPr lang="en-US" sz="2100" kern="1200" dirty="0"/>
            <a:t> of lower arch</a:t>
          </a:r>
          <a:endParaRPr lang="en-IN" sz="2100" kern="1200" dirty="0"/>
        </a:p>
      </dsp:txBody>
      <dsp:txXfrm>
        <a:off x="2029987" y="3165195"/>
        <a:ext cx="1605063" cy="996581"/>
      </dsp:txXfrm>
    </dsp:sp>
    <dsp:sp modelId="{75690748-0980-466A-80EF-83450A5E83A8}">
      <dsp:nvSpPr>
        <dsp:cNvPr id="0" name=""/>
        <dsp:cNvSpPr/>
      </dsp:nvSpPr>
      <dsp:spPr>
        <a:xfrm>
          <a:off x="4523357" y="1434055"/>
          <a:ext cx="1667073" cy="10585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53CDD-D85E-4F3C-BEAC-1A46E1B6517B}">
      <dsp:nvSpPr>
        <dsp:cNvPr id="0" name=""/>
        <dsp:cNvSpPr/>
      </dsp:nvSpPr>
      <dsp:spPr>
        <a:xfrm>
          <a:off x="4708587" y="1610024"/>
          <a:ext cx="1667073" cy="105859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 Extraction</a:t>
          </a:r>
          <a:endParaRPr lang="en-IN" sz="2100" kern="1200" dirty="0"/>
        </a:p>
      </dsp:txBody>
      <dsp:txXfrm>
        <a:off x="4739592" y="1641029"/>
        <a:ext cx="1605063" cy="996581"/>
      </dsp:txXfrm>
    </dsp:sp>
    <dsp:sp modelId="{2DC690AF-FD9D-4A24-BAEA-2C6666710E30}">
      <dsp:nvSpPr>
        <dsp:cNvPr id="0" name=""/>
        <dsp:cNvSpPr/>
      </dsp:nvSpPr>
      <dsp:spPr>
        <a:xfrm>
          <a:off x="4029530" y="2893827"/>
          <a:ext cx="1667073" cy="10585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A840A4-9708-4D92-BC7D-32FA1A55A535}">
      <dsp:nvSpPr>
        <dsp:cNvPr id="0" name=""/>
        <dsp:cNvSpPr/>
      </dsp:nvSpPr>
      <dsp:spPr>
        <a:xfrm>
          <a:off x="4214760" y="3069796"/>
          <a:ext cx="1667073" cy="105859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incisor</a:t>
          </a:r>
          <a:endParaRPr lang="en-IN" sz="2100" kern="1200" dirty="0"/>
        </a:p>
      </dsp:txBody>
      <dsp:txXfrm>
        <a:off x="4245765" y="3100801"/>
        <a:ext cx="1605063" cy="996581"/>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type="rect" r:blip="" rot="270">
                  <dgm:adjLst/>
                </dgm:shape>
              </dgm:if>
              <dgm:else name="Name11">
                <dgm:shape xmlns:r="http://schemas.openxmlformats.org/officeDocument/2006/relationships" type="rect" r:blip="" rot="90">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6.jpeg"/></Relationships>
</file>

<file path=ppt/drawings/drawing1.xml><?xml version="1.0" encoding="utf-8"?>
<c:userShapes xmlns:c="http://schemas.openxmlformats.org/drawingml/2006/chart">
  <cdr:relSizeAnchor xmlns:cdr="http://schemas.openxmlformats.org/drawingml/2006/chartDrawing">
    <cdr:from>
      <cdr:x>0.05049</cdr:x>
      <cdr:y>0.13126</cdr:y>
    </cdr:from>
    <cdr:to>
      <cdr:x>0.37587</cdr:x>
      <cdr:y>0.63004</cdr:y>
    </cdr:to>
    <cdr:pic xmlns:a="http://schemas.openxmlformats.org/drawingml/2006/main">
      <cdr:nvPicPr>
        <cdr:cNvPr id="2" name="Picture 1"/>
        <cdr:cNvPicPr/>
      </cdr:nvPicPr>
      <cdr:blipFill>
        <a:blip xmlns:r="http://schemas.openxmlformats.org/officeDocument/2006/relationships" r:embed="rId1"/>
        <a:stretch>
          <a:fillRect/>
        </a:stretch>
      </cdr:blipFill>
      <cdr:spPr>
        <a:xfrm>
          <a:off x="311640" y="336177"/>
          <a:ext cx="2008480" cy="1277470"/>
        </a:xfrm>
        <a:prstGeom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8.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9.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6"/>
        <p:cNvGrpSpPr/>
        <p:nvPr/>
      </p:nvGrpSpPr>
      <p:grpSpPr>
        <a:xfrm>
          <a:off x="0" y="0"/>
          <a:ext cx="0" cy="0"/>
          <a:chOff x="0" y="0"/>
          <a:chExt cx="0" cy="0"/>
        </a:xfrm>
      </p:grpSpPr>
      <p:sp>
        <p:nvSpPr>
          <p:cNvPr id="87" name="Google Shape;8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9"/>
        <p:cNvGrpSpPr/>
        <p:nvPr/>
      </p:nvGrpSpPr>
      <p:grpSpPr>
        <a:xfrm>
          <a:off x="0" y="0"/>
          <a:ext cx="0" cy="0"/>
          <a:chOff x="0" y="0"/>
          <a:chExt cx="0" cy="0"/>
        </a:xfrm>
      </p:grpSpPr>
      <p:sp>
        <p:nvSpPr>
          <p:cNvPr id="130" name="Google Shape;1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dirty="0">
                <a:effectLst/>
                <a:latin typeface="Times New Roman" panose="02020603050405020304" pitchFamily="18" charset="0"/>
              </a:rPr>
              <a:t>pubertal growth spurt </a:t>
            </a:r>
            <a:r>
              <a:rPr lang="en-US" sz="1100" dirty="0">
                <a:effectLst/>
                <a:latin typeface="Times New Roman" panose="02020603050405020304" pitchFamily="18" charset="0"/>
              </a:rPr>
              <a:t>(corresponding with the eruption of the canines and premolars) </a:t>
            </a:r>
            <a:endParaRPr lang="en-US" sz="1100" dirty="0">
              <a:effectLst/>
              <a:latin typeface="Times New Roman" panose="02020603050405020304" pitchFamily="18" charset="0"/>
            </a:endParaRPr>
          </a:p>
          <a:p>
            <a:r>
              <a:rPr lang="en-US" sz="1100" dirty="0">
                <a:effectLst/>
                <a:latin typeface="Times New Roman" panose="02020603050405020304" pitchFamily="18" charset="0"/>
              </a:rPr>
              <a:t>at late developmental stages (corresponding with the complete eruption of the second and third molars) </a:t>
            </a:r>
            <a:endParaRPr lang="en-I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5"/>
        <p:cNvGrpSpPr/>
        <p:nvPr/>
      </p:nvGrpSpPr>
      <p:grpSpPr>
        <a:xfrm>
          <a:off x="0" y="0"/>
          <a:ext cx="0" cy="0"/>
          <a:chOff x="0" y="0"/>
          <a:chExt cx="0" cy="0"/>
        </a:xfrm>
      </p:grpSpPr>
      <p:sp>
        <p:nvSpPr>
          <p:cNvPr id="166" name="Google Shape;166;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solidFill>
                  <a:schemeClr val="accent2">
                    <a:lumMod val="40000"/>
                    <a:lumOff val="60000"/>
                  </a:schemeClr>
                </a:solidFill>
                <a:latin typeface="Times New Roman" panose="02020603050405020304" pitchFamily="18" charset="0"/>
              </a:rPr>
              <a:t>The specter of problems of Class III malocclusion ranges in gravity from dentoalveolar problems with functional anterior </a:t>
            </a:r>
            <a:br>
              <a:rPr lang="en-US" sz="1100" dirty="0">
                <a:solidFill>
                  <a:schemeClr val="accent2">
                    <a:lumMod val="40000"/>
                    <a:lumOff val="60000"/>
                  </a:schemeClr>
                </a:solidFill>
              </a:rPr>
            </a:br>
            <a:r>
              <a:rPr lang="en-US" sz="1100" dirty="0">
                <a:solidFill>
                  <a:schemeClr val="accent2">
                    <a:lumMod val="40000"/>
                    <a:lumOff val="60000"/>
                  </a:schemeClr>
                </a:solidFill>
                <a:latin typeface="Times New Roman" panose="02020603050405020304" pitchFamily="18" charset="0"/>
              </a:rPr>
              <a:t>shift of the mandible to true skeletal problems with serious </a:t>
            </a:r>
            <a:br>
              <a:rPr lang="en-US" sz="1100" dirty="0">
                <a:solidFill>
                  <a:schemeClr val="accent2">
                    <a:lumMod val="40000"/>
                    <a:lumOff val="60000"/>
                  </a:schemeClr>
                </a:solidFill>
              </a:rPr>
            </a:br>
            <a:r>
              <a:rPr lang="en-US" sz="1100" dirty="0">
                <a:solidFill>
                  <a:schemeClr val="accent2">
                    <a:lumMod val="40000"/>
                    <a:lumOff val="60000"/>
                  </a:schemeClr>
                </a:solidFill>
                <a:latin typeface="Times New Roman" panose="02020603050405020304" pitchFamily="18" charset="0"/>
              </a:rPr>
              <a:t>maxillomandibular discrepancies, which leads to its highly </a:t>
            </a:r>
            <a:br>
              <a:rPr lang="en-US" sz="1100" dirty="0">
                <a:solidFill>
                  <a:schemeClr val="accent2">
                    <a:lumMod val="40000"/>
                    <a:lumOff val="60000"/>
                  </a:schemeClr>
                </a:solidFill>
              </a:rPr>
            </a:br>
            <a:r>
              <a:rPr lang="en-US" sz="1100" dirty="0">
                <a:solidFill>
                  <a:schemeClr val="accent2">
                    <a:lumMod val="40000"/>
                    <a:lumOff val="60000"/>
                  </a:schemeClr>
                </a:solidFill>
                <a:latin typeface="Times New Roman" panose="02020603050405020304" pitchFamily="18" charset="0"/>
              </a:rPr>
              <a:t>challenging diagnosis.</a:t>
            </a:r>
            <a:endParaRPr lang="en-I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profile evaluation involves an analysis of the facial proportions , chin position, Mid facial position, and vertical proportion.</a:t>
            </a:r>
            <a:endParaRPr lang="en-US" dirty="0"/>
          </a:p>
          <a:p>
            <a:r>
              <a:rPr lang="en-US" dirty="0"/>
              <a:t>A– is overall profile convex , concave or straight. Pt with max def usually have concave profile, flattening of infraorbital rims and areas adjacent to nose</a:t>
            </a:r>
            <a:endParaRPr lang="en-US" dirty="0"/>
          </a:p>
          <a:p>
            <a:r>
              <a:rPr lang="en-US" dirty="0"/>
              <a:t>B—block upper and lower lip, evaluate chin position in reference to nose , upper face and forehead. Chin shou</a:t>
            </a:r>
            <a:endParaRPr lang="en-I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3"/>
        <p:cNvGrpSpPr/>
        <p:nvPr/>
      </p:nvGrpSpPr>
      <p:grpSpPr>
        <a:xfrm>
          <a:off x="0" y="0"/>
          <a:ext cx="0" cy="0"/>
          <a:chOff x="0" y="0"/>
          <a:chExt cx="0" cy="0"/>
        </a:xfrm>
      </p:grpSpPr>
      <p:sp>
        <p:nvSpPr>
          <p:cNvPr id="174" name="Google Shape;174;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9"/>
        <p:cNvGrpSpPr/>
        <p:nvPr/>
      </p:nvGrpSpPr>
      <p:grpSpPr>
        <a:xfrm>
          <a:off x="0" y="0"/>
          <a:ext cx="0" cy="0"/>
          <a:chOff x="0" y="0"/>
          <a:chExt cx="0" cy="0"/>
        </a:xfrm>
      </p:grpSpPr>
      <p:sp>
        <p:nvSpPr>
          <p:cNvPr id="180" name="Google Shape;180;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panose="020B0604020202020204"/>
              <a:buChar char="●"/>
              <a:defRPr/>
            </a:pPr>
            <a:r>
              <a:rPr lang="en-US" sz="1100" dirty="0">
                <a:solidFill>
                  <a:schemeClr val="accent2">
                    <a:lumMod val="40000"/>
                    <a:lumOff val="60000"/>
                  </a:schemeClr>
                </a:solidFill>
                <a:effectLst/>
                <a:latin typeface="Times New Roman" panose="02020603050405020304" pitchFamily="18" charset="0"/>
              </a:rPr>
              <a:t>This suggests that the horizontal growth of mandible exceeds 23% as compared to the maxilla to maintain a normal skeletal relationship. </a:t>
            </a:r>
            <a:endParaRPr lang="en-IN" sz="1100" dirty="0">
              <a:solidFill>
                <a:schemeClr val="accent2">
                  <a:lumMod val="40000"/>
                  <a:lumOff val="60000"/>
                </a:schemeClr>
              </a:solidFill>
            </a:endParaRPr>
          </a:p>
          <a:p>
            <a:endParaRPr lang="en-I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8"/>
        <p:cNvGrpSpPr/>
        <p:nvPr/>
      </p:nvGrpSpPr>
      <p:grpSpPr>
        <a:xfrm>
          <a:off x="0" y="0"/>
          <a:ext cx="0" cy="0"/>
          <a:chOff x="0" y="0"/>
          <a:chExt cx="0" cy="0"/>
        </a:xfrm>
      </p:grpSpPr>
      <p:sp>
        <p:nvSpPr>
          <p:cNvPr id="99" name="Google Shape;9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solidFill>
                  <a:schemeClr val="accent2">
                    <a:lumMod val="40000"/>
                    <a:lumOff val="60000"/>
                  </a:schemeClr>
                </a:solidFill>
                <a:effectLst/>
                <a:latin typeface="Times New Roman" panose="02020603050405020304" pitchFamily="18" charset="0"/>
              </a:rPr>
              <a:t>This suggests that subjects with mild to moderate Class III malocclusion can be camouflaged orthodontically after successful early interceptive treatment, if the GTRV ratio ranges between 0.33 and 0.88. </a:t>
            </a:r>
            <a:endParaRPr lang="en-US" sz="1100" dirty="0">
              <a:solidFill>
                <a:schemeClr val="accent2">
                  <a:lumMod val="40000"/>
                  <a:lumOff val="60000"/>
                </a:schemeClr>
              </a:solidFill>
              <a:effectLst/>
              <a:latin typeface="Times New Roman" panose="02020603050405020304" pitchFamily="18" charset="0"/>
            </a:endParaRPr>
          </a:p>
          <a:p>
            <a:endParaRPr lang="en-US" sz="1100" dirty="0">
              <a:solidFill>
                <a:schemeClr val="accent2">
                  <a:lumMod val="40000"/>
                  <a:lumOff val="60000"/>
                </a:schemeClr>
              </a:solidFill>
              <a:latin typeface="Times New Roman" panose="02020603050405020304" pitchFamily="18" charset="0"/>
            </a:endParaRPr>
          </a:p>
          <a:p>
            <a:r>
              <a:rPr lang="en-US" sz="1100" dirty="0">
                <a:solidFill>
                  <a:schemeClr val="accent2">
                    <a:lumMod val="40000"/>
                    <a:lumOff val="60000"/>
                  </a:schemeClr>
                </a:solidFill>
                <a:effectLst/>
                <a:latin typeface="Times New Roman" panose="02020603050405020304" pitchFamily="18" charset="0"/>
              </a:rPr>
              <a:t>Class III patients with a GTRV ratio between 0.33 and 0.38 can be considered as borderline cases which can either be treated successfully with facemask or turn out to be surgical cases at the end and would better be warned of future need for surgical intervention, if the GTRV ratio is </a:t>
            </a:r>
            <a:r>
              <a:rPr lang="en-US" sz="1100" dirty="0">
                <a:solidFill>
                  <a:schemeClr val="accent2">
                    <a:lumMod val="40000"/>
                    <a:lumOff val="60000"/>
                  </a:schemeClr>
                </a:solidFill>
                <a:effectLst/>
                <a:latin typeface="Arial" panose="020B0604020202020204" pitchFamily="34" charset="0"/>
              </a:rPr>
              <a:t>&lt;</a:t>
            </a:r>
            <a:r>
              <a:rPr lang="en-US" sz="1100" dirty="0">
                <a:solidFill>
                  <a:schemeClr val="accent2">
                    <a:lumMod val="40000"/>
                    <a:lumOff val="60000"/>
                  </a:schemeClr>
                </a:solidFill>
                <a:effectLst/>
                <a:latin typeface="Times New Roman" panose="02020603050405020304" pitchFamily="18" charset="0"/>
              </a:rPr>
              <a:t>0.38. </a:t>
            </a:r>
            <a:endParaRPr lang="en-US" sz="1100" dirty="0">
              <a:solidFill>
                <a:schemeClr val="accent2">
                  <a:lumMod val="40000"/>
                  <a:lumOff val="60000"/>
                </a:schemeClr>
              </a:solidFill>
              <a:effectLst/>
              <a:latin typeface="Times New Roman" panose="02020603050405020304" pitchFamily="18" charset="0"/>
            </a:endParaRPr>
          </a:p>
          <a:p>
            <a:endParaRPr lang="en-US" sz="1100" dirty="0">
              <a:solidFill>
                <a:schemeClr val="accent2">
                  <a:lumMod val="40000"/>
                  <a:lumOff val="60000"/>
                </a:schemeClr>
              </a:solidFill>
              <a:latin typeface="Times New Roman" panose="02020603050405020304" pitchFamily="18" charset="0"/>
            </a:endParaRPr>
          </a:p>
          <a:p>
            <a:endParaRPr lang="en-US" sz="1100" dirty="0">
              <a:solidFill>
                <a:schemeClr val="accent2">
                  <a:lumMod val="40000"/>
                  <a:lumOff val="60000"/>
                </a:schemeClr>
              </a:solidFill>
              <a:effectLst/>
              <a:latin typeface="Times New Roman" panose="02020603050405020304" pitchFamily="18" charset="0"/>
            </a:endParaRPr>
          </a:p>
          <a:p>
            <a:r>
              <a:rPr lang="en-US" sz="1100" dirty="0">
                <a:solidFill>
                  <a:schemeClr val="accent2">
                    <a:lumMod val="40000"/>
                    <a:lumOff val="60000"/>
                  </a:schemeClr>
                </a:solidFill>
                <a:effectLst/>
                <a:latin typeface="Times New Roman" panose="02020603050405020304" pitchFamily="18" charset="0"/>
              </a:rPr>
              <a:t>Hence</a:t>
            </a:r>
            <a:endParaRPr lang="en-IN"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6"/>
        <p:cNvGrpSpPr/>
        <p:nvPr/>
      </p:nvGrpSpPr>
      <p:grpSpPr>
        <a:xfrm>
          <a:off x="0" y="0"/>
          <a:ext cx="0" cy="0"/>
          <a:chOff x="0" y="0"/>
          <a:chExt cx="0" cy="0"/>
        </a:xfrm>
      </p:grpSpPr>
      <p:sp>
        <p:nvSpPr>
          <p:cNvPr id="87" name="Google Shape;8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latin typeface="Arial" panose="020B0604020202020204" pitchFamily="34" charset="0"/>
              </a:rPr>
              <a:t>Deciduous Dentition- no intervention</a:t>
            </a:r>
            <a:endParaRPr lang="en-US" dirty="0">
              <a:effectLst/>
              <a:latin typeface="Arial" panose="020B0604020202020204" pitchFamily="34" charset="0"/>
            </a:endParaRPr>
          </a:p>
          <a:p>
            <a:r>
              <a:rPr lang="en-US" dirty="0">
                <a:effectLst/>
                <a:latin typeface="Arial" panose="020B0604020202020204" pitchFamily="34" charset="0"/>
              </a:rPr>
              <a:t>Early </a:t>
            </a:r>
            <a:r>
              <a:rPr lang="en-US" dirty="0" err="1">
                <a:effectLst/>
                <a:latin typeface="Arial" panose="020B0604020202020204" pitchFamily="34" charset="0"/>
              </a:rPr>
              <a:t>mixd-pmc</a:t>
            </a:r>
            <a:r>
              <a:rPr lang="en-US" dirty="0">
                <a:effectLst/>
                <a:latin typeface="Arial" panose="020B0604020202020204" pitchFamily="34" charset="0"/>
              </a:rPr>
              <a:t> – incisors-wear facets in long term- </a:t>
            </a:r>
            <a:r>
              <a:rPr lang="en-US" dirty="0" err="1">
                <a:effectLst/>
                <a:latin typeface="Arial" panose="020B0604020202020204" pitchFamily="34" charset="0"/>
              </a:rPr>
              <a:t>procline</a:t>
            </a:r>
            <a:r>
              <a:rPr lang="en-US" dirty="0">
                <a:effectLst/>
                <a:latin typeface="Arial" panose="020B0604020202020204" pitchFamily="34" charset="0"/>
              </a:rPr>
              <a:t> incisor using </a:t>
            </a:r>
            <a:r>
              <a:rPr lang="en-US" dirty="0" err="1">
                <a:effectLst/>
                <a:latin typeface="Arial" panose="020B0604020202020204" pitchFamily="34" charset="0"/>
              </a:rPr>
              <a:t>Ura</a:t>
            </a:r>
            <a:r>
              <a:rPr lang="en-US" dirty="0">
                <a:effectLst/>
                <a:latin typeface="Arial" panose="020B0604020202020204" pitchFamily="34" charset="0"/>
              </a:rPr>
              <a:t>(z spring or ant bite plane)</a:t>
            </a:r>
            <a:br>
              <a:rPr lang="en-US" dirty="0"/>
            </a:br>
            <a:endParaRPr lang="en-IN"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panose="020B0604020202020204"/>
              <a:buChar char="●"/>
              <a:defRPr/>
            </a:pPr>
            <a:r>
              <a:rPr lang="en-US" sz="1100" dirty="0">
                <a:solidFill>
                  <a:schemeClr val="bg1"/>
                </a:solidFill>
                <a:effectLst/>
                <a:latin typeface="Times New Roman" panose="02020603050405020304" pitchFamily="18" charset="0"/>
              </a:rPr>
              <a:t>The proper timing of interventions may therefore rely on chronological age and phases of dentition for very young </a:t>
            </a:r>
            <a:br>
              <a:rPr lang="en-US" sz="1100" dirty="0">
                <a:solidFill>
                  <a:schemeClr val="bg1"/>
                </a:solidFill>
              </a:rPr>
            </a:br>
            <a:r>
              <a:rPr lang="en-US" sz="1100" dirty="0">
                <a:solidFill>
                  <a:schemeClr val="bg1"/>
                </a:solidFill>
                <a:effectLst/>
                <a:latin typeface="Times New Roman" panose="02020603050405020304" pitchFamily="18" charset="0"/>
              </a:rPr>
              <a:t>patients, and on other radiological indicators, such as cervical vertebral maturation and/or hand and wrist maturation </a:t>
            </a:r>
            <a:br>
              <a:rPr lang="en-US" sz="1100" dirty="0">
                <a:solidFill>
                  <a:schemeClr val="bg1"/>
                </a:solidFill>
              </a:rPr>
            </a:br>
            <a:r>
              <a:rPr lang="en-US" sz="1100" dirty="0">
                <a:solidFill>
                  <a:schemeClr val="bg1"/>
                </a:solidFill>
                <a:effectLst/>
                <a:latin typeface="Times New Roman" panose="02020603050405020304" pitchFamily="18" charset="0"/>
              </a:rPr>
              <a:t>methods for older children.</a:t>
            </a:r>
            <a:endParaRPr lang="en-IN" sz="1100" dirty="0">
              <a:solidFill>
                <a:schemeClr val="bg1"/>
              </a:solidFill>
            </a:endParaRPr>
          </a:p>
          <a:p>
            <a:endParaRPr lang="en-IN"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effectLst/>
                <a:latin typeface="Times New Roman" panose="02020603050405020304" pitchFamily="18" charset="0"/>
              </a:rPr>
              <a:t>The percentage of success is increased if there is a minimal existing </a:t>
            </a:r>
            <a:r>
              <a:rPr lang="en-US" sz="1100" dirty="0" err="1">
                <a:effectLst/>
                <a:latin typeface="Times New Roman" panose="02020603050405020304" pitchFamily="18" charset="0"/>
              </a:rPr>
              <a:t>proclination</a:t>
            </a:r>
            <a:r>
              <a:rPr lang="en-US" sz="1100" dirty="0">
                <a:effectLst/>
                <a:latin typeface="Times New Roman" panose="02020603050405020304" pitchFamily="18" charset="0"/>
              </a:rPr>
              <a:t> of the upper incisors and adequate overbite to maintain correction at the end of treatment. </a:t>
            </a:r>
            <a:endParaRPr lang="en-IN"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14350" indent="-285750" algn="l">
              <a:buFont typeface="Arial" panose="020B0604020202020204" pitchFamily="34" charset="0"/>
              <a:buChar char="•"/>
            </a:pPr>
            <a:r>
              <a:rPr lang="en-US" dirty="0">
                <a:effectLst/>
                <a:latin typeface="Times New Roman" panose="02020603050405020304" pitchFamily="18" charset="0"/>
              </a:rPr>
              <a:t>It is indicated in patients with:</a:t>
            </a:r>
            <a:endParaRPr lang="en-US" dirty="0">
              <a:effectLst/>
              <a:latin typeface="Times New Roman" panose="02020603050405020304" pitchFamily="18" charset="0"/>
            </a:endParaRPr>
          </a:p>
          <a:p>
            <a:pPr marL="228600" indent="0" algn="l"/>
            <a:r>
              <a:rPr lang="en-US" dirty="0">
                <a:effectLst/>
                <a:latin typeface="Times New Roman" panose="02020603050405020304" pitchFamily="18" charset="0"/>
              </a:rPr>
              <a:t>1.retroclined maxillary anterior teeth with an anterior crossbite with or without functional shift;</a:t>
            </a:r>
            <a:br>
              <a:rPr lang="en-US" dirty="0"/>
            </a:br>
            <a:r>
              <a:rPr lang="en-US" dirty="0">
                <a:effectLst/>
                <a:latin typeface="Times New Roman" panose="02020603050405020304" pitchFamily="18" charset="0"/>
              </a:rPr>
              <a:t>2. well-aligned mandibular anterior teeth without </a:t>
            </a:r>
            <a:r>
              <a:rPr lang="en-US" dirty="0" err="1">
                <a:effectLst/>
                <a:latin typeface="Times New Roman" panose="02020603050405020304" pitchFamily="18" charset="0"/>
              </a:rPr>
              <a:t>proclination</a:t>
            </a:r>
            <a:r>
              <a:rPr lang="en-US" dirty="0">
                <a:effectLst/>
                <a:latin typeface="Times New Roman" panose="02020603050405020304" pitchFamily="18" charset="0"/>
              </a:rPr>
              <a:t>;</a:t>
            </a:r>
            <a:br>
              <a:rPr lang="en-US" dirty="0"/>
            </a:br>
            <a:r>
              <a:rPr lang="en-US" dirty="0">
                <a:effectLst/>
                <a:latin typeface="Times New Roman" panose="02020603050405020304" pitchFamily="18" charset="0"/>
              </a:rPr>
              <a:t>3. normal to deep overbite;</a:t>
            </a:r>
            <a:br>
              <a:rPr lang="en-US" dirty="0"/>
            </a:br>
            <a:r>
              <a:rPr lang="en-US" dirty="0">
                <a:effectLst/>
                <a:latin typeface="Times New Roman" panose="02020603050405020304" pitchFamily="18" charset="0"/>
              </a:rPr>
              <a:t>4. average to horizontal growth pattern patients.</a:t>
            </a:r>
            <a:endParaRPr lang="en-US" dirty="0">
              <a:effectLst/>
              <a:latin typeface="Times New Roman" panose="02020603050405020304" pitchFamily="18" charset="0"/>
            </a:endParaRPr>
          </a:p>
          <a:p>
            <a:pPr marL="514350" indent="-285750" algn="l">
              <a:buFont typeface="Arial" panose="020B0604020202020204" pitchFamily="34" charset="0"/>
              <a:buChar char="•"/>
            </a:pPr>
            <a:endParaRPr lang="en-US" dirty="0">
              <a:latin typeface="Times New Roman" panose="02020603050405020304" pitchFamily="18" charset="0"/>
            </a:endParaRPr>
          </a:p>
          <a:p>
            <a:pPr marL="514350" indent="-285750" algn="l">
              <a:buFont typeface="Arial" panose="020B0604020202020204" pitchFamily="34" charset="0"/>
              <a:buChar char="•"/>
            </a:pPr>
            <a:r>
              <a:rPr lang="en-US" dirty="0">
                <a:latin typeface="Times New Roman" panose="02020603050405020304" pitchFamily="18" charset="0"/>
              </a:rPr>
              <a:t>Angulation : 45degree</a:t>
            </a:r>
            <a:endParaRPr lang="en-US" dirty="0">
              <a:latin typeface="Times New Roman" panose="02020603050405020304" pitchFamily="18" charset="0"/>
            </a:endParaRPr>
          </a:p>
          <a:p>
            <a:pPr marL="514350" indent="-285750" algn="l">
              <a:buFont typeface="Arial" panose="020B0604020202020204" pitchFamily="34" charset="0"/>
              <a:buChar char="•"/>
            </a:pPr>
            <a:r>
              <a:rPr lang="en-US" sz="1100" dirty="0">
                <a:effectLst/>
                <a:latin typeface="Times New Roman" panose="02020603050405020304" pitchFamily="18" charset="0"/>
              </a:rPr>
              <a:t>corrected within 3–4 weeks </a:t>
            </a:r>
            <a:endParaRPr lang="en-IN" sz="1100" dirty="0"/>
          </a:p>
          <a:p>
            <a:endParaRPr lang="en-IN"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panose="020B0604020202020204"/>
              <a:buChar char="●"/>
              <a:defRPr/>
            </a:pPr>
            <a:r>
              <a:rPr lang="en-US" sz="1100" dirty="0">
                <a:effectLst/>
                <a:latin typeface="Times New Roman" panose="02020603050405020304" pitchFamily="18" charset="0"/>
              </a:rPr>
              <a:t>; indicated in patients with an anterior dental crossbite</a:t>
            </a:r>
            <a:r>
              <a:rPr lang="en-US" sz="1100" dirty="0">
                <a:latin typeface="Times New Roman" panose="02020603050405020304" pitchFamily="18" charset="0"/>
              </a:rPr>
              <a:t> </a:t>
            </a:r>
            <a:r>
              <a:rPr lang="en-US" sz="1100" dirty="0">
                <a:effectLst/>
                <a:latin typeface="Times New Roman" panose="02020603050405020304" pitchFamily="18" charset="0"/>
              </a:rPr>
              <a:t>with lingually inclined maxillary incisors and labially inclined mandibular incisors.</a:t>
            </a:r>
            <a:endParaRPr lang="en-US" sz="1100" dirty="0">
              <a:latin typeface="Times New Roman" panose="02020603050405020304" pitchFamily="18" charset="0"/>
            </a:endParaRPr>
          </a:p>
          <a:p>
            <a:r>
              <a:rPr lang="en-US" sz="1100" dirty="0">
                <a:effectLst/>
                <a:latin typeface="Times New Roman" panose="02020603050405020304" pitchFamily="18" charset="0"/>
              </a:rPr>
              <a:t>for this reason, an inclined plane is contraindicated because it may cause mandibular incisors </a:t>
            </a:r>
            <a:r>
              <a:rPr lang="en-US" sz="1100" dirty="0" err="1">
                <a:effectLst/>
                <a:latin typeface="Times New Roman" panose="02020603050405020304" pitchFamily="18" charset="0"/>
              </a:rPr>
              <a:t>proclination</a:t>
            </a:r>
            <a:endParaRPr lang="en-US" sz="1100" dirty="0">
              <a:effectLst/>
              <a:latin typeface="Times New Roman" panose="02020603050405020304" pitchFamily="18" charset="0"/>
            </a:endParaRPr>
          </a:p>
          <a:p>
            <a:r>
              <a:rPr lang="en-US" sz="1100" dirty="0">
                <a:effectLst/>
                <a:latin typeface="Times New Roman" panose="02020603050405020304" pitchFamily="18" charset="0"/>
              </a:rPr>
              <a:t>.</a:t>
            </a:r>
            <a:endParaRPr lang="en-IN"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effectLst/>
                <a:latin typeface="Times New Roman" panose="02020603050405020304" pitchFamily="18" charset="0"/>
              </a:rPr>
              <a:t>indicated in patients with</a:t>
            </a:r>
            <a:br>
              <a:rPr lang="en-US" sz="1100" dirty="0"/>
            </a:br>
            <a:r>
              <a:rPr lang="en-US" sz="1100" dirty="0">
                <a:effectLst/>
                <a:latin typeface="Times New Roman" panose="02020603050405020304" pitchFamily="18" charset="0"/>
              </a:rPr>
              <a:t>anterior crossbite in mixed dentition stage.</a:t>
            </a:r>
            <a:endParaRPr lang="en-US" sz="1100" dirty="0">
              <a:effectLst/>
              <a:latin typeface="Times New Roman" panose="02020603050405020304" pitchFamily="18" charset="0"/>
            </a:endParaRPr>
          </a:p>
          <a:p>
            <a:r>
              <a:rPr lang="en-US" sz="1100" dirty="0">
                <a:effectLst/>
                <a:latin typeface="Times New Roman" panose="02020603050405020304" pitchFamily="18" charset="0"/>
              </a:rPr>
              <a:t>This appliance has an active component anteriorly to </a:t>
            </a:r>
            <a:r>
              <a:rPr lang="en-US" sz="1100" dirty="0" err="1">
                <a:effectLst/>
                <a:latin typeface="Times New Roman" panose="02020603050405020304" pitchFamily="18" charset="0"/>
              </a:rPr>
              <a:t>procline</a:t>
            </a:r>
            <a:r>
              <a:rPr lang="en-US" sz="1100" dirty="0">
                <a:effectLst/>
                <a:latin typeface="Times New Roman" panose="02020603050405020304" pitchFamily="18" charset="0"/>
              </a:rPr>
              <a:t> the upper anterior tooth or teeth to correct the anterior crossbite. </a:t>
            </a:r>
            <a:endParaRPr lang="en-US" sz="1100" dirty="0">
              <a:effectLst/>
              <a:latin typeface="Times New Roman" panose="02020603050405020304" pitchFamily="18" charset="0"/>
            </a:endParaRPr>
          </a:p>
          <a:p>
            <a:r>
              <a:rPr lang="en-US" sz="1100" dirty="0">
                <a:effectLst/>
                <a:latin typeface="Times New Roman" panose="02020603050405020304" pitchFamily="18" charset="0"/>
              </a:rPr>
              <a:t>This active component can either be a palatal “Z” spring, or a screw, </a:t>
            </a:r>
            <a:r>
              <a:rPr lang="en-US" dirty="0">
                <a:effectLst/>
                <a:latin typeface="Times New Roman" panose="02020603050405020304" pitchFamily="18" charset="0"/>
              </a:rPr>
              <a:t>The</a:t>
            </a:r>
            <a:br>
              <a:rPr lang="en-US" dirty="0"/>
            </a:br>
            <a:r>
              <a:rPr lang="en-US" dirty="0">
                <a:effectLst/>
                <a:latin typeface="Times New Roman" panose="02020603050405020304" pitchFamily="18" charset="0"/>
              </a:rPr>
              <a:t>turning of the screw by a quarter turn (90°) brings about 0.18</a:t>
            </a:r>
            <a:br>
              <a:rPr lang="en-US" dirty="0"/>
            </a:br>
            <a:r>
              <a:rPr lang="en-US" dirty="0">
                <a:effectLst/>
                <a:latin typeface="Times New Roman" panose="02020603050405020304" pitchFamily="18" charset="0"/>
              </a:rPr>
              <a:t>mm of linear movement depending upon the pitch of the</a:t>
            </a:r>
            <a:br>
              <a:rPr lang="en-US" dirty="0"/>
            </a:br>
            <a:r>
              <a:rPr lang="en-US" dirty="0">
                <a:effectLst/>
                <a:latin typeface="Times New Roman" panose="02020603050405020304" pitchFamily="18" charset="0"/>
              </a:rPr>
              <a:t>screw. Correction of 2 mm of overjet with this appliance can</a:t>
            </a:r>
            <a:br>
              <a:rPr lang="en-US" dirty="0"/>
            </a:br>
            <a:r>
              <a:rPr lang="en-US" dirty="0">
                <a:effectLst/>
                <a:latin typeface="Times New Roman" panose="02020603050405020304" pitchFamily="18" charset="0"/>
              </a:rPr>
              <a:t>be achieved in 5–6 weeks. </a:t>
            </a:r>
            <a:endParaRPr lang="en-IN" sz="1100" dirty="0"/>
          </a:p>
          <a:p>
            <a:endParaRPr lang="en-IN"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effectLst/>
                <a:latin typeface="Times New Roman" panose="02020603050405020304" pitchFamily="18" charset="0"/>
              </a:rPr>
              <a:t>as it is only bonded on the two upper first permanent molars and the four upper incisors or six anterior teeth.</a:t>
            </a:r>
            <a:endParaRPr lang="en-US" sz="1100" dirty="0">
              <a:effectLst/>
              <a:latin typeface="Times New Roman" panose="02020603050405020304" pitchFamily="18" charset="0"/>
            </a:endParaRPr>
          </a:p>
          <a:p>
            <a:pPr marL="514350" indent="-285750" algn="l">
              <a:buFont typeface="Wingdings" panose="05000000000000000000" pitchFamily="2" charset="2"/>
              <a:buChar char="Ø"/>
            </a:pPr>
            <a:r>
              <a:rPr lang="en-US" sz="1100" dirty="0">
                <a:effectLst/>
                <a:latin typeface="Times New Roman" panose="02020603050405020304" pitchFamily="18" charset="0"/>
              </a:rPr>
              <a:t>This appliance is often referred to as a “2 by 4” or “2 by 6” appliance Fixed appliances Mostly use late mixed dentition or early permanent dentition. </a:t>
            </a:r>
            <a:endParaRPr lang="en-US" sz="1100" dirty="0">
              <a:effectLst/>
              <a:latin typeface="Times New Roman" panose="02020603050405020304" pitchFamily="18" charset="0"/>
            </a:endParaRPr>
          </a:p>
          <a:p>
            <a:pPr marL="514350" indent="-285750" algn="l">
              <a:buFont typeface="Wingdings" panose="05000000000000000000" pitchFamily="2" charset="2"/>
              <a:buChar char="Ø"/>
            </a:pPr>
            <a:endParaRPr lang="en-US" sz="1100" dirty="0">
              <a:effectLst/>
              <a:latin typeface="Times New Roman" panose="02020603050405020304" pitchFamily="18" charset="0"/>
            </a:endParaRPr>
          </a:p>
          <a:p>
            <a:pPr marL="514350" indent="-285750" algn="l">
              <a:buFont typeface="Wingdings" panose="05000000000000000000" pitchFamily="2" charset="2"/>
              <a:buChar char="Ø"/>
            </a:pPr>
            <a:r>
              <a:rPr lang="en-US" sz="1100" dirty="0">
                <a:latin typeface="Times New Roman" panose="02020603050405020304" pitchFamily="18" charset="0"/>
              </a:rPr>
              <a:t>    </a:t>
            </a:r>
            <a:r>
              <a:rPr lang="en-US" sz="1100" dirty="0">
                <a:effectLst/>
                <a:latin typeface="Times New Roman" panose="02020603050405020304" pitchFamily="18" charset="0"/>
              </a:rPr>
              <a:t>An open coil </a:t>
            </a:r>
            <a:r>
              <a:rPr lang="en-US" sz="1100" dirty="0" err="1">
                <a:effectLst/>
                <a:latin typeface="Times New Roman" panose="02020603050405020304" pitchFamily="18" charset="0"/>
              </a:rPr>
              <a:t>NiTi</a:t>
            </a:r>
            <a:r>
              <a:rPr lang="en-US" sz="1100" dirty="0">
                <a:effectLst/>
                <a:latin typeface="Times New Roman" panose="02020603050405020304" pitchFamily="18" charset="0"/>
              </a:rPr>
              <a:t> spring often compressed between the molars and the incisors to </a:t>
            </a:r>
            <a:r>
              <a:rPr lang="en-US" sz="1100" dirty="0" err="1">
                <a:effectLst/>
                <a:latin typeface="Times New Roman" panose="02020603050405020304" pitchFamily="18" charset="0"/>
              </a:rPr>
              <a:t>procline</a:t>
            </a:r>
            <a:r>
              <a:rPr lang="en-US" sz="1100" dirty="0">
                <a:effectLst/>
                <a:latin typeface="Times New Roman" panose="02020603050405020304" pitchFamily="18" charset="0"/>
              </a:rPr>
              <a:t> the incisors or a 0.016-inch stainless steel stoppered arch</a:t>
            </a:r>
            <a:br>
              <a:rPr lang="en-US" sz="1100" dirty="0"/>
            </a:br>
            <a:r>
              <a:rPr lang="en-US" sz="1100" dirty="0">
                <a:effectLst/>
                <a:latin typeface="Times New Roman" panose="02020603050405020304" pitchFamily="18" charset="0"/>
              </a:rPr>
              <a:t>wire may be used to increase the arch length. </a:t>
            </a:r>
            <a:endParaRPr lang="en-US" sz="1100" dirty="0">
              <a:effectLst/>
              <a:latin typeface="Times New Roman" panose="02020603050405020304" pitchFamily="18" charset="0"/>
            </a:endParaRPr>
          </a:p>
          <a:p>
            <a:pPr marL="514350" indent="-285750" algn="l">
              <a:buFont typeface="Wingdings" panose="05000000000000000000" pitchFamily="2" charset="2"/>
              <a:buChar char="Ø"/>
            </a:pPr>
            <a:endParaRPr lang="en-US" sz="1100" dirty="0">
              <a:effectLst/>
              <a:latin typeface="Times New Roman" panose="02020603050405020304" pitchFamily="18" charset="0"/>
            </a:endParaRPr>
          </a:p>
          <a:p>
            <a:pPr marL="514350" indent="-285750" algn="l">
              <a:buFont typeface="Wingdings" panose="05000000000000000000" pitchFamily="2" charset="2"/>
              <a:buChar char="Ø"/>
            </a:pPr>
            <a:r>
              <a:rPr lang="en-US" sz="1100" dirty="0">
                <a:effectLst/>
                <a:latin typeface="Times New Roman" panose="02020603050405020304" pitchFamily="18" charset="0"/>
              </a:rPr>
              <a:t>     Fixed appliances allow tipping, bodily movement, and correction of rotations as and when required</a:t>
            </a:r>
            <a:endParaRPr lang="en-IN" sz="1100" dirty="0"/>
          </a:p>
          <a:p>
            <a:endParaRPr lang="en-I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panose="020B0604020202020204"/>
              <a:buChar char="●"/>
              <a:defRPr/>
            </a:pPr>
            <a:r>
              <a:rPr lang="en-US" dirty="0">
                <a:solidFill>
                  <a:schemeClr val="bg1"/>
                </a:solidFill>
              </a:rPr>
              <a:t>Hickman type</a:t>
            </a:r>
            <a:endParaRPr lang="en-IN" dirty="0">
              <a:solidFill>
                <a:schemeClr val="bg1"/>
              </a:solidFill>
            </a:endParaRPr>
          </a:p>
          <a:p>
            <a:endParaRPr lang="en-IN"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panose="020B0604020202020204"/>
              <a:buChar char="●"/>
              <a:defRPr/>
            </a:pPr>
            <a:r>
              <a:rPr lang="en-US" sz="1100" dirty="0">
                <a:effectLst/>
                <a:latin typeface="Times New Roman" panose="02020603050405020304" pitchFamily="18" charset="0"/>
              </a:rPr>
              <a:t>The orthopedic FM system has three basic components: the</a:t>
            </a:r>
            <a:br>
              <a:rPr lang="en-US" sz="1100" dirty="0"/>
            </a:br>
            <a:r>
              <a:rPr lang="en-US" sz="1100" dirty="0">
                <a:effectLst/>
                <a:latin typeface="Times New Roman" panose="02020603050405020304" pitchFamily="18" charset="0"/>
              </a:rPr>
              <a:t>FM, a bonded maxillary splint, and elastics. The FM (see Fig.16-47) is an extraoral device that has been modified by Petit 106and now is available in various forms commercially. It can also be custom designed as discussed in Chapter 15. In </a:t>
            </a:r>
            <a:r>
              <a:rPr lang="en-US" sz="1100" dirty="0" err="1">
                <a:effectLst/>
                <a:latin typeface="Times New Roman" panose="02020603050405020304" pitchFamily="18" charset="0"/>
              </a:rPr>
              <a:t>essence,the</a:t>
            </a:r>
            <a:r>
              <a:rPr lang="en-US" sz="1100" dirty="0">
                <a:effectLst/>
                <a:latin typeface="Times New Roman" panose="02020603050405020304" pitchFamily="18" charset="0"/>
              </a:rPr>
              <a:t> FM is composed of a forehead pad and a chin pad that </a:t>
            </a:r>
            <a:r>
              <a:rPr lang="en-US" sz="1100" dirty="0" err="1">
                <a:effectLst/>
                <a:latin typeface="Times New Roman" panose="02020603050405020304" pitchFamily="18" charset="0"/>
              </a:rPr>
              <a:t>areconnected</a:t>
            </a:r>
            <a:r>
              <a:rPr lang="en-US" sz="1100" dirty="0">
                <a:effectLst/>
                <a:latin typeface="Times New Roman" panose="02020603050405020304" pitchFamily="18" charset="0"/>
              </a:rPr>
              <a:t> by a heavy steel support rod. To this support rod is connected a crossbow to which are attached rubber bands to</a:t>
            </a:r>
            <a:br>
              <a:rPr lang="en-US" sz="1100" dirty="0"/>
            </a:br>
            <a:r>
              <a:rPr lang="en-US" sz="1100" dirty="0">
                <a:effectLst/>
                <a:latin typeface="Times New Roman" panose="02020603050405020304" pitchFamily="18" charset="0"/>
              </a:rPr>
              <a:t>produce a forward and downward elastic traction on the max -</a:t>
            </a:r>
            <a:br>
              <a:rPr lang="en-US" sz="1100" dirty="0"/>
            </a:br>
            <a:r>
              <a:rPr lang="en-US" sz="1100" dirty="0" err="1">
                <a:effectLst/>
                <a:latin typeface="Times New Roman" panose="02020603050405020304" pitchFamily="18" charset="0"/>
              </a:rPr>
              <a:t>illa</a:t>
            </a:r>
            <a:r>
              <a:rPr lang="en-US" sz="1100" dirty="0">
                <a:effectLst/>
                <a:latin typeface="Times New Roman" panose="02020603050405020304" pitchFamily="18" charset="0"/>
              </a:rPr>
              <a:t>. The position of the pads and crossbow can be adjusted sim-</a:t>
            </a:r>
            <a:br>
              <a:rPr lang="en-US" sz="1100" dirty="0"/>
            </a:br>
            <a:r>
              <a:rPr lang="en-US" sz="1100" dirty="0">
                <a:effectLst/>
                <a:latin typeface="Times New Roman" panose="02020603050405020304" pitchFamily="18" charset="0"/>
              </a:rPr>
              <a:t>ply by loosening and tightening set screws within each part of</a:t>
            </a:r>
            <a:br>
              <a:rPr lang="en-US" sz="1100" dirty="0"/>
            </a:br>
            <a:r>
              <a:rPr lang="en-US" sz="1100" dirty="0">
                <a:effectLst/>
                <a:latin typeface="Times New Roman" panose="02020603050405020304" pitchFamily="18" charset="0"/>
              </a:rPr>
              <a:t>the appliance.</a:t>
            </a:r>
            <a:endParaRPr lang="en-IN" sz="1100" dirty="0"/>
          </a:p>
          <a:p>
            <a:endParaRPr lang="en-IN"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effectLst/>
                <a:latin typeface="Times New Roman" panose="02020603050405020304" pitchFamily="18" charset="0"/>
              </a:rPr>
              <a:t>intraoral devices both fixed and removable, </a:t>
            </a:r>
            <a:endParaRPr lang="en-US" sz="1100" dirty="0">
              <a:effectLst/>
              <a:latin typeface="Times New Roman" panose="02020603050405020304" pitchFamily="18" charset="0"/>
            </a:endParaRPr>
          </a:p>
          <a:p>
            <a:r>
              <a:rPr lang="en-US" sz="1100" dirty="0">
                <a:effectLst/>
                <a:latin typeface="Times New Roman" panose="02020603050405020304" pitchFamily="18" charset="0"/>
              </a:rPr>
              <a:t>preference to use a bonded maxillary expansion appliance</a:t>
            </a:r>
            <a:endParaRPr lang="en-US" sz="1100" dirty="0">
              <a:effectLst/>
              <a:latin typeface="Times New Roman" panose="02020603050405020304" pitchFamily="18" charset="0"/>
            </a:endParaRPr>
          </a:p>
          <a:p>
            <a:r>
              <a:rPr lang="en-US" sz="1100" dirty="0">
                <a:effectLst/>
                <a:latin typeface="Times New Roman" panose="02020603050405020304" pitchFamily="18" charset="0"/>
              </a:rPr>
              <a:t> The major modification in the splint design is the addition of FM hooks in the region of the maxillary deciduous first molar</a:t>
            </a:r>
            <a:endParaRPr lang="en-IN"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solidFill>
                  <a:schemeClr val="bg1"/>
                </a:solidFill>
                <a:effectLst/>
                <a:latin typeface="Times New Roman" panose="02020603050405020304" pitchFamily="18" charset="0"/>
              </a:rPr>
              <a:t>Correction of a discrepancy between centric occlusion and centric relation, a shift in occlusal relationship that is immediate and is associated with pseudo–Class III patients</a:t>
            </a:r>
            <a:r>
              <a:rPr lang="en-US" sz="1100" dirty="0">
                <a:effectLst/>
                <a:latin typeface="Times New Roman" panose="02020603050405020304" pitchFamily="18" charset="0"/>
              </a:rPr>
              <a:t>, </a:t>
            </a:r>
            <a:r>
              <a:rPr lang="en-US" sz="1100" dirty="0" err="1">
                <a:effectLst/>
                <a:latin typeface="Times New Roman" panose="02020603050405020304" pitchFamily="18" charset="0"/>
              </a:rPr>
              <a:t>especiallywhen</a:t>
            </a:r>
            <a:r>
              <a:rPr lang="en-US" sz="1100" dirty="0">
                <a:effectLst/>
                <a:latin typeface="Times New Roman" panose="02020603050405020304" pitchFamily="18" charset="0"/>
              </a:rPr>
              <a:t> combined with a rigid maxillary anchorage unit (e.g., a bonded acrylic splint expander) that unlocks the occlusion, </a:t>
            </a:r>
            <a:endParaRPr lang="en-US" sz="1100" dirty="0">
              <a:effectLst/>
              <a:latin typeface="Times New Roman" panose="02020603050405020304" pitchFamily="18" charset="0"/>
            </a:endParaRPr>
          </a:p>
          <a:p>
            <a:r>
              <a:rPr lang="en-US" sz="1100" dirty="0">
                <a:solidFill>
                  <a:schemeClr val="bg1"/>
                </a:solidFill>
                <a:effectLst/>
                <a:latin typeface="Times New Roman" panose="02020603050405020304" pitchFamily="18" charset="0"/>
              </a:rPr>
              <a:t>Redirection of mandibular growth in a downward and backward direction, resulting in an increase in lower anterior</a:t>
            </a:r>
            <a:br>
              <a:rPr lang="en-US" sz="1100" dirty="0">
                <a:solidFill>
                  <a:schemeClr val="bg1"/>
                </a:solidFill>
              </a:rPr>
            </a:br>
            <a:r>
              <a:rPr lang="en-US" sz="1100" dirty="0">
                <a:solidFill>
                  <a:schemeClr val="bg1"/>
                </a:solidFill>
              </a:rPr>
              <a:t>        </a:t>
            </a:r>
            <a:r>
              <a:rPr lang="en-US" sz="1100" dirty="0">
                <a:solidFill>
                  <a:schemeClr val="bg1"/>
                </a:solidFill>
                <a:effectLst/>
                <a:latin typeface="Times New Roman" panose="02020603050405020304" pitchFamily="18" charset="0"/>
              </a:rPr>
              <a:t>facial height</a:t>
            </a:r>
            <a:endParaRPr lang="en-IN"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panose="020B0604020202020204"/>
              <a:buChar char="●"/>
              <a:defRPr/>
            </a:pPr>
            <a:r>
              <a:rPr lang="en-US" sz="1100" dirty="0">
                <a:effectLst/>
                <a:latin typeface="Times New Roman" panose="02020603050405020304" pitchFamily="18" charset="0"/>
              </a:rPr>
              <a:t>It usually is unwise to have the splint remain bonded in place for longer than 9 to 12 months because of the potential risk of leakage and subsequent decalcification of the underlying dentition.</a:t>
            </a:r>
            <a:endParaRPr lang="en-IN" sz="1100" dirty="0"/>
          </a:p>
          <a:p>
            <a:endParaRPr lang="en-IN"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latin typeface="Arial" panose="020B0604020202020204" pitchFamily="34" charset="0"/>
              </a:rPr>
              <a:t>In his article introducing the </a:t>
            </a:r>
            <a:r>
              <a:rPr lang="en-US" dirty="0" err="1">
                <a:effectLst/>
                <a:latin typeface="Arial" panose="020B0604020202020204" pitchFamily="34" charset="0"/>
              </a:rPr>
              <a:t>Liou</a:t>
            </a:r>
            <a:r>
              <a:rPr lang="en-US" dirty="0">
                <a:effectLst/>
                <a:latin typeface="Arial" panose="020B0604020202020204" pitchFamily="34" charset="0"/>
              </a:rPr>
              <a:t> Alt-RAMEC protocol, </a:t>
            </a:r>
            <a:r>
              <a:rPr lang="en-US" dirty="0" err="1">
                <a:effectLst/>
                <a:latin typeface="Arial" panose="020B0604020202020204" pitchFamily="34" charset="0"/>
              </a:rPr>
              <a:t>Liou</a:t>
            </a:r>
            <a:r>
              <a:rPr lang="en-US" dirty="0">
                <a:effectLst/>
                <a:latin typeface="Arial" panose="020B0604020202020204" pitchFamily="34" charset="0"/>
              </a:rPr>
              <a:t> </a:t>
            </a:r>
            <a:r>
              <a:rPr lang="en-US" dirty="0" err="1">
                <a:effectLst/>
                <a:latin typeface="Arial" panose="020B0604020202020204" pitchFamily="34" charset="0"/>
              </a:rPr>
              <a:t>sche</a:t>
            </a:r>
            <a:r>
              <a:rPr lang="en-US" dirty="0">
                <a:effectLst/>
                <a:latin typeface="Arial" panose="020B0604020202020204" pitchFamily="34" charset="0"/>
              </a:rPr>
              <a:t> -</a:t>
            </a:r>
            <a:r>
              <a:rPr lang="en-US" dirty="0" err="1">
                <a:effectLst/>
                <a:latin typeface="Arial" panose="020B0604020202020204" pitchFamily="34" charset="0"/>
              </a:rPr>
              <a:t>matized</a:t>
            </a:r>
            <a:r>
              <a:rPr lang="en-US" dirty="0">
                <a:effectLst/>
                <a:latin typeface="Arial" panose="020B0604020202020204" pitchFamily="34" charset="0"/>
              </a:rPr>
              <a:t> the changes that occur in the maxillae with RME and</a:t>
            </a:r>
            <a:br>
              <a:rPr lang="en-US" dirty="0"/>
            </a:br>
            <a:r>
              <a:rPr lang="en-US" dirty="0">
                <a:effectLst/>
                <a:latin typeface="Arial" panose="020B0604020202020204" pitchFamily="34" charset="0"/>
              </a:rPr>
              <a:t>Alt-RAMEC (Figure 1). With the hyrax-type RME, the center of rotation of the maxillae is opened at the point of the PNS, and the </a:t>
            </a:r>
            <a:r>
              <a:rPr lang="en-US" dirty="0" err="1">
                <a:effectLst/>
                <a:latin typeface="Arial" panose="020B0604020202020204" pitchFamily="34" charset="0"/>
              </a:rPr>
              <a:t>tu</a:t>
            </a:r>
            <a:r>
              <a:rPr lang="en-US" dirty="0">
                <a:effectLst/>
                <a:latin typeface="Arial" panose="020B0604020202020204" pitchFamily="34" charset="0"/>
              </a:rPr>
              <a:t> -</a:t>
            </a:r>
            <a:br>
              <a:rPr lang="en-US" dirty="0"/>
            </a:br>
            <a:r>
              <a:rPr lang="en-US" dirty="0" err="1">
                <a:effectLst/>
                <a:latin typeface="Arial" panose="020B0604020202020204" pitchFamily="34" charset="0"/>
              </a:rPr>
              <a:t>ber</a:t>
            </a:r>
            <a:r>
              <a:rPr lang="en-US" dirty="0">
                <a:effectLst/>
                <a:latin typeface="Arial" panose="020B0604020202020204" pitchFamily="34" charset="0"/>
              </a:rPr>
              <a:t> maxillae move forward and backward as the A point is located at the same position according to the amount of resorption in the</a:t>
            </a:r>
            <a:br>
              <a:rPr lang="en-US" dirty="0"/>
            </a:br>
            <a:r>
              <a:rPr lang="en-US" dirty="0">
                <a:effectLst/>
                <a:latin typeface="Arial" panose="020B0604020202020204" pitchFamily="34" charset="0"/>
              </a:rPr>
              <a:t>maxilla. With the Alt-RAMEC, the center of rotation of the maxillae is opened at the point of the PNS, and the tuber maxillae move</a:t>
            </a:r>
            <a:br>
              <a:rPr lang="en-US" dirty="0"/>
            </a:br>
            <a:r>
              <a:rPr lang="en-US" dirty="0">
                <a:effectLst/>
                <a:latin typeface="Arial" panose="020B0604020202020204" pitchFamily="34" charset="0"/>
              </a:rPr>
              <a:t>forward more without any resorption in the maxilla. Owing to this protocol, there is much more mobilization in the sutures, and re -</a:t>
            </a:r>
            <a:br>
              <a:rPr lang="en-US" dirty="0"/>
            </a:br>
            <a:r>
              <a:rPr lang="en-US" dirty="0" err="1">
                <a:effectLst/>
                <a:latin typeface="Arial" panose="020B0604020202020204" pitchFamily="34" charset="0"/>
              </a:rPr>
              <a:t>sistance</a:t>
            </a:r>
            <a:r>
              <a:rPr lang="en-US" dirty="0">
                <a:effectLst/>
                <a:latin typeface="Arial" panose="020B0604020202020204" pitchFamily="34" charset="0"/>
              </a:rPr>
              <a:t> structures (e.g., sphenoid) are weakened</a:t>
            </a:r>
            <a:endParaRPr lang="en-IN"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Clearly, a major negative side effect of conventional maxillary protraction is tooth movement that detracts from the skeletal change. With bone screws</a:t>
            </a:r>
            <a:br>
              <a:rPr lang="en-US" dirty="0"/>
            </a:br>
            <a:r>
              <a:rPr lang="en-US" dirty="0">
                <a:effectLst/>
                <a:latin typeface="Times New Roman" panose="02020603050405020304" pitchFamily="18" charset="0"/>
              </a:rPr>
              <a:t>and miniplates now readily available as temporary implants, skeletal anchorage for maxillary protraction is straightforward. Single alveolar</a:t>
            </a:r>
            <a:br>
              <a:rPr lang="en-US" dirty="0"/>
            </a:br>
            <a:r>
              <a:rPr lang="en-US" dirty="0">
                <a:effectLst/>
                <a:latin typeface="Times New Roman" panose="02020603050405020304" pitchFamily="18" charset="0"/>
              </a:rPr>
              <a:t>bone screws are not adequate, but a facemask can be attached to miniplates on the anterior maxilla </a:t>
            </a:r>
            <a:endParaRPr lang="en-US" dirty="0">
              <a:effectLst/>
              <a:latin typeface="Times New Roman" panose="02020603050405020304" pitchFamily="18" charset="0"/>
            </a:endParaRPr>
          </a:p>
          <a:p>
            <a:r>
              <a:rPr lang="en-US" dirty="0">
                <a:effectLst/>
                <a:latin typeface="Times New Roman" panose="02020603050405020304" pitchFamily="18" charset="0"/>
              </a:rPr>
              <a:t>The greatest difficulty with this approach is that miniplate placement on the anterior surface of the maxilla is invasive and bone maturity is not adequate until</a:t>
            </a:r>
            <a:br>
              <a:rPr lang="en-US" dirty="0"/>
            </a:br>
            <a:r>
              <a:rPr lang="en-US" dirty="0">
                <a:effectLst/>
                <a:latin typeface="Times New Roman" panose="02020603050405020304" pitchFamily="18" charset="0"/>
              </a:rPr>
              <a:t>around age 11, well after the preferred time window for </a:t>
            </a:r>
            <a:r>
              <a:rPr lang="en-US" dirty="0" err="1">
                <a:effectLst/>
                <a:latin typeface="Times New Roman" panose="02020603050405020304" pitchFamily="18" charset="0"/>
              </a:rPr>
              <a:t>facemasktherapy</a:t>
            </a:r>
            <a:r>
              <a:rPr lang="en-US" dirty="0">
                <a:effectLst/>
                <a:latin typeface="Times New Roman" panose="02020603050405020304" pitchFamily="18" charset="0"/>
              </a:rPr>
              <a:t> (age 8 to 10).</a:t>
            </a:r>
            <a:endParaRPr lang="en-US" dirty="0">
              <a:effectLst/>
              <a:latin typeface="Times New Roman" panose="02020603050405020304" pitchFamily="18" charset="0"/>
            </a:endParaRPr>
          </a:p>
          <a:p>
            <a:r>
              <a:rPr lang="en-US" dirty="0">
                <a:effectLst/>
                <a:latin typeface="Times New Roman" panose="02020603050405020304" pitchFamily="18" charset="0"/>
              </a:rPr>
              <a:t>4-5mm </a:t>
            </a:r>
            <a:r>
              <a:rPr lang="en-US" dirty="0" err="1">
                <a:effectLst/>
                <a:latin typeface="Times New Roman" panose="02020603050405020304" pitchFamily="18" charset="0"/>
              </a:rPr>
              <a:t>advacement</a:t>
            </a:r>
            <a:endParaRPr lang="en-IN"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The first step is placement</a:t>
            </a:r>
            <a:br>
              <a:rPr lang="en-US" dirty="0"/>
            </a:br>
            <a:r>
              <a:rPr lang="en-US" dirty="0">
                <a:effectLst/>
                <a:latin typeface="Times New Roman" panose="02020603050405020304" pitchFamily="18" charset="0"/>
              </a:rPr>
              <a:t>of the bone anchors, with a three-screw plate at the base of the</a:t>
            </a:r>
            <a:br>
              <a:rPr lang="en-US" dirty="0"/>
            </a:br>
            <a:r>
              <a:rPr lang="en-US" dirty="0">
                <a:effectLst/>
                <a:latin typeface="Times New Roman" panose="02020603050405020304" pitchFamily="18" charset="0"/>
              </a:rPr>
              <a:t>zygomatic arch and a two-screw plate on the anterolateral surface</a:t>
            </a:r>
            <a:br>
              <a:rPr lang="en-US" dirty="0"/>
            </a:br>
            <a:r>
              <a:rPr lang="en-US" dirty="0">
                <a:effectLst/>
                <a:latin typeface="Times New Roman" panose="02020603050405020304" pitchFamily="18" charset="0"/>
              </a:rPr>
              <a:t>of the mandible (Fig. 13.21). This requires reflection of a flap and,</a:t>
            </a:r>
            <a:br>
              <a:rPr lang="en-US" dirty="0"/>
            </a:br>
            <a:r>
              <a:rPr lang="en-US" dirty="0">
                <a:effectLst/>
                <a:latin typeface="Times New Roman" panose="02020603050405020304" pitchFamily="18" charset="0"/>
              </a:rPr>
              <a:t>especially in the maxilla, careful contouring of the surface of the</a:t>
            </a:r>
            <a:br>
              <a:rPr lang="en-US" dirty="0"/>
            </a:br>
            <a:r>
              <a:rPr lang="en-US" dirty="0">
                <a:effectLst/>
                <a:latin typeface="Times New Roman" panose="02020603050405020304" pitchFamily="18" charset="0"/>
              </a:rPr>
              <a:t>miniplate to follow the curving surface of the bone. It</a:t>
            </a:r>
            <a:endParaRPr lang="en-IN"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chemeClr val="bg1"/>
                </a:solidFill>
                <a:effectLst/>
                <a:latin typeface="Times New Roman" panose="02020603050405020304" pitchFamily="18" charset="0"/>
              </a:rPr>
              <a:t>This means treatment with</a:t>
            </a:r>
            <a:br>
              <a:rPr lang="en-US" dirty="0">
                <a:solidFill>
                  <a:schemeClr val="bg1"/>
                </a:solidFill>
              </a:rPr>
            </a:br>
            <a:r>
              <a:rPr lang="en-US" dirty="0">
                <a:solidFill>
                  <a:schemeClr val="bg1"/>
                </a:solidFill>
                <a:effectLst/>
                <a:latin typeface="Times New Roman" panose="02020603050405020304" pitchFamily="18" charset="0"/>
              </a:rPr>
              <a:t>this method cannot begin until the patient is already too old for</a:t>
            </a:r>
            <a:br>
              <a:rPr lang="en-US" dirty="0">
                <a:solidFill>
                  <a:schemeClr val="bg1"/>
                </a:solidFill>
              </a:rPr>
            </a:br>
            <a:r>
              <a:rPr lang="en-US" dirty="0">
                <a:solidFill>
                  <a:schemeClr val="bg1"/>
                </a:solidFill>
                <a:effectLst/>
                <a:latin typeface="Times New Roman" panose="02020603050405020304" pitchFamily="18" charset="0"/>
              </a:rPr>
              <a:t>a good response to facemask therapy—but it also means that now</a:t>
            </a:r>
            <a:br>
              <a:rPr lang="en-US" dirty="0">
                <a:solidFill>
                  <a:schemeClr val="bg1"/>
                </a:solidFill>
              </a:rPr>
            </a:br>
            <a:r>
              <a:rPr lang="en-US" dirty="0">
                <a:solidFill>
                  <a:schemeClr val="bg1"/>
                </a:solidFill>
                <a:effectLst/>
                <a:latin typeface="Times New Roman" panose="02020603050405020304" pitchFamily="18" charset="0"/>
              </a:rPr>
              <a:t>there is a way to obtain excellent maxillary protraction for patients</a:t>
            </a:r>
            <a:br>
              <a:rPr lang="en-US" dirty="0">
                <a:solidFill>
                  <a:schemeClr val="bg1"/>
                </a:solidFill>
              </a:rPr>
            </a:br>
            <a:r>
              <a:rPr lang="en-US" dirty="0">
                <a:solidFill>
                  <a:schemeClr val="bg1"/>
                </a:solidFill>
                <a:effectLst/>
                <a:latin typeface="Times New Roman" panose="02020603050405020304" pitchFamily="18" charset="0"/>
              </a:rPr>
              <a:t>who are too old to hope for a good response to facemask therapy.</a:t>
            </a:r>
            <a:endParaRPr lang="en-I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 The same</a:t>
            </a:r>
            <a:br>
              <a:rPr lang="en-US" dirty="0"/>
            </a:br>
            <a:r>
              <a:rPr lang="en-US" dirty="0">
                <a:effectLst/>
                <a:latin typeface="Times New Roman" panose="02020603050405020304" pitchFamily="18" charset="0"/>
              </a:rPr>
              <a:t>zygomatic anchors used for growth modification can be used to</a:t>
            </a:r>
            <a:br>
              <a:rPr lang="en-US" dirty="0"/>
            </a:br>
            <a:r>
              <a:rPr lang="en-US" dirty="0" err="1">
                <a:effectLst/>
                <a:latin typeface="Times New Roman" panose="02020603050405020304" pitchFamily="18" charset="0"/>
              </a:rPr>
              <a:t>distalize</a:t>
            </a:r>
            <a:r>
              <a:rPr lang="en-US" dirty="0">
                <a:effectLst/>
                <a:latin typeface="Times New Roman" panose="02020603050405020304" pitchFamily="18" charset="0"/>
              </a:rPr>
              <a:t> the maxillary posterior teeth, opening space for the canines</a:t>
            </a:r>
            <a:br>
              <a:rPr lang="en-US" dirty="0"/>
            </a:br>
            <a:r>
              <a:rPr lang="en-US" dirty="0">
                <a:effectLst/>
                <a:latin typeface="Times New Roman" panose="02020603050405020304" pitchFamily="18" charset="0"/>
              </a:rPr>
              <a:t>and completing </a:t>
            </a:r>
            <a:r>
              <a:rPr lang="en-US" dirty="0" err="1">
                <a:effectLst/>
                <a:latin typeface="Times New Roman" panose="02020603050405020304" pitchFamily="18" charset="0"/>
              </a:rPr>
              <a:t>nonextraction</a:t>
            </a:r>
            <a:r>
              <a:rPr lang="en-US" dirty="0">
                <a:effectLst/>
                <a:latin typeface="Times New Roman" panose="02020603050405020304" pitchFamily="18" charset="0"/>
              </a:rPr>
              <a:t> treatment (Fig. 13.22).40 It is possible</a:t>
            </a:r>
            <a:br>
              <a:rPr lang="en-US" dirty="0"/>
            </a:br>
            <a:r>
              <a:rPr lang="en-US" dirty="0">
                <a:effectLst/>
                <a:latin typeface="Times New Roman" panose="02020603050405020304" pitchFamily="18" charset="0"/>
              </a:rPr>
              <a:t>that after debonding, even if this is toward the end of adolescence,</a:t>
            </a:r>
            <a:br>
              <a:rPr lang="en-US" dirty="0"/>
            </a:br>
            <a:r>
              <a:rPr lang="en-US" dirty="0">
                <a:effectLst/>
                <a:latin typeface="Times New Roman" panose="02020603050405020304" pitchFamily="18" charset="0"/>
              </a:rPr>
              <a:t>some additional growth in the Class III pattern can occur. For</a:t>
            </a:r>
            <a:br>
              <a:rPr lang="en-US" dirty="0"/>
            </a:br>
            <a:r>
              <a:rPr lang="en-US" dirty="0">
                <a:effectLst/>
                <a:latin typeface="Times New Roman" panose="02020603050405020304" pitchFamily="18" charset="0"/>
              </a:rPr>
              <a:t>that reason, it is wise not to remove the miniplates for another 6</a:t>
            </a:r>
            <a:br>
              <a:rPr lang="en-US" dirty="0"/>
            </a:br>
            <a:r>
              <a:rPr lang="en-US" dirty="0">
                <a:effectLst/>
                <a:latin typeface="Times New Roman" panose="02020603050405020304" pitchFamily="18" charset="0"/>
              </a:rPr>
              <a:t>to 12 months (or longer if mandibular growth continues) so that</a:t>
            </a:r>
            <a:br>
              <a:rPr lang="en-US" dirty="0"/>
            </a:br>
            <a:r>
              <a:rPr lang="en-US" dirty="0">
                <a:effectLst/>
                <a:latin typeface="Times New Roman" panose="02020603050405020304" pitchFamily="18" charset="0"/>
              </a:rPr>
              <a:t>additional elastic wear can be used if needed.</a:t>
            </a:r>
            <a:endParaRPr lang="en-IN"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In a comparison of facemask patients</a:t>
            </a:r>
            <a:br>
              <a:rPr lang="en-US" dirty="0"/>
            </a:br>
            <a:r>
              <a:rPr lang="en-US" dirty="0">
                <a:effectLst/>
                <a:latin typeface="Times New Roman" panose="02020603050405020304" pitchFamily="18" charset="0"/>
              </a:rPr>
              <a:t>treated at the University of Michigan using dental anchorage with</a:t>
            </a:r>
            <a:br>
              <a:rPr lang="en-US" dirty="0"/>
            </a:br>
            <a:r>
              <a:rPr lang="en-US" dirty="0">
                <a:effectLst/>
                <a:latin typeface="Times New Roman" panose="02020603050405020304" pitchFamily="18" charset="0"/>
              </a:rPr>
              <a:t>a group treated with Class III elastics and miniplates in Brussels</a:t>
            </a:r>
            <a:br>
              <a:rPr lang="en-US" dirty="0"/>
            </a:br>
            <a:r>
              <a:rPr lang="en-US" dirty="0">
                <a:effectLst/>
                <a:latin typeface="Times New Roman" panose="02020603050405020304" pitchFamily="18" charset="0"/>
              </a:rPr>
              <a:t>and at the University of North Carolina,41 the data were as follows:</a:t>
            </a:r>
            <a:endParaRPr lang="en-IN"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panose="020B0604020202020204"/>
              <a:buChar char="●"/>
              <a:defRPr/>
            </a:pPr>
            <a:r>
              <a:rPr lang="en-US" sz="1100" dirty="0">
                <a:effectLst/>
                <a:latin typeface="Times New Roman" panose="02020603050405020304" pitchFamily="18" charset="0"/>
              </a:rPr>
              <a:t>The occipital-pull chin cup is used in instances of</a:t>
            </a:r>
            <a:br>
              <a:rPr lang="en-US" sz="1100" dirty="0"/>
            </a:br>
            <a:r>
              <a:rPr lang="en-US" sz="1100" dirty="0">
                <a:effectLst/>
                <a:latin typeface="Times New Roman" panose="02020603050405020304" pitchFamily="18" charset="0"/>
              </a:rPr>
              <a:t>mandibular prognathism, and </a:t>
            </a:r>
            <a:r>
              <a:rPr lang="en-US" sz="1100" dirty="0" err="1">
                <a:effectLst/>
                <a:latin typeface="Times New Roman" panose="02020603050405020304" pitchFamily="18" charset="0"/>
              </a:rPr>
              <a:t>thevertical</a:t>
            </a:r>
            <a:r>
              <a:rPr lang="en-US" sz="1100" dirty="0">
                <a:effectLst/>
                <a:latin typeface="Times New Roman" panose="02020603050405020304" pitchFamily="18" charset="0"/>
              </a:rPr>
              <a:t>-pull chin cup (VPCC)</a:t>
            </a:r>
            <a:br>
              <a:rPr lang="en-US" sz="1100" dirty="0"/>
            </a:br>
            <a:r>
              <a:rPr lang="en-US" sz="1100" dirty="0">
                <a:effectLst/>
                <a:latin typeface="Times New Roman" panose="02020603050405020304" pitchFamily="18" charset="0"/>
              </a:rPr>
              <a:t>is used in patients with steep mandibular plane angles and</a:t>
            </a:r>
            <a:br>
              <a:rPr lang="en-US" sz="1100" dirty="0"/>
            </a:br>
            <a:r>
              <a:rPr lang="en-US" sz="1100" dirty="0">
                <a:effectLst/>
                <a:latin typeface="Times New Roman" panose="02020603050405020304" pitchFamily="18" charset="0"/>
              </a:rPr>
              <a:t>excessive lower anterior facial height.</a:t>
            </a:r>
            <a:endParaRPr lang="en-IN" sz="1400" dirty="0"/>
          </a:p>
          <a:p>
            <a:endParaRPr lang="en-IN"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effectLst/>
                <a:latin typeface="Times New Roman" panose="02020603050405020304" pitchFamily="18" charset="0"/>
              </a:rPr>
              <a:t>This type of chin cup is indicated for use in patients with mild to moderate mandibular prognathism.</a:t>
            </a:r>
            <a:endParaRPr lang="en-US" sz="1100" dirty="0">
              <a:effectLst/>
              <a:latin typeface="Times New Roman" panose="02020603050405020304" pitchFamily="18" charset="0"/>
            </a:endParaRPr>
          </a:p>
          <a:p>
            <a:r>
              <a:rPr lang="en-US" sz="1100" dirty="0">
                <a:effectLst/>
                <a:latin typeface="Times New Roman" panose="02020603050405020304" pitchFamily="18" charset="0"/>
              </a:rPr>
              <a:t>This treatment is useful particularly in patients who begin treatment with a short lower anterior facial height because this type of</a:t>
            </a:r>
            <a:br>
              <a:rPr lang="en-US" sz="1100" dirty="0"/>
            </a:br>
            <a:r>
              <a:rPr lang="en-US" sz="1100" dirty="0">
                <a:effectLst/>
                <a:latin typeface="Times New Roman" panose="02020603050405020304" pitchFamily="18" charset="0"/>
              </a:rPr>
              <a:t>treatment can lead to an increase vertical facial height.</a:t>
            </a:r>
            <a:endParaRPr lang="en-US" sz="1100" dirty="0">
              <a:effectLst/>
              <a:latin typeface="Times New Roman" panose="02020603050405020304" pitchFamily="18" charset="0"/>
            </a:endParaRPr>
          </a:p>
          <a:p>
            <a:r>
              <a:rPr lang="en-US" sz="1100" dirty="0">
                <a:effectLst/>
                <a:latin typeface="Times New Roman" panose="02020603050405020304" pitchFamily="18" charset="0"/>
              </a:rPr>
              <a:t>If the pull of the chin cup is directed below the condyle, the force of the appliance may lead to a downward and backward rotation of the mandible. If no opening of the mandibular plane angle is desired, the force should be directed through the condyle to help restrict and redirect mandibular growth. </a:t>
            </a:r>
            <a:endParaRPr lang="en-US" sz="1100" dirty="0">
              <a:effectLst/>
              <a:latin typeface="Times New Roman" panose="02020603050405020304" pitchFamily="18" charset="0"/>
            </a:endParaRPr>
          </a:p>
          <a:p>
            <a:r>
              <a:rPr lang="en-US" sz="1100" dirty="0">
                <a:effectLst/>
                <a:latin typeface="Times New Roman" panose="02020603050405020304" pitchFamily="18" charset="0"/>
              </a:rPr>
              <a:t>The use of a </a:t>
            </a:r>
            <a:r>
              <a:rPr lang="en-US" sz="1100" dirty="0" err="1">
                <a:effectLst/>
                <a:latin typeface="Times New Roman" panose="02020603050405020304" pitchFamily="18" charset="0"/>
              </a:rPr>
              <a:t>Hickham</a:t>
            </a:r>
            <a:r>
              <a:rPr lang="en-US" sz="1100" dirty="0">
                <a:effectLst/>
                <a:latin typeface="Times New Roman" panose="02020603050405020304" pitchFamily="18" charset="0"/>
              </a:rPr>
              <a:t>-type headcap combined with a hard chin cup ( Fig.16-50, B) allows for variable vectors of force to be produced on</a:t>
            </a:r>
            <a:br>
              <a:rPr lang="en-US" sz="1100" dirty="0"/>
            </a:br>
            <a:r>
              <a:rPr lang="en-US" sz="1100" dirty="0">
                <a:effectLst/>
                <a:latin typeface="Times New Roman" panose="02020603050405020304" pitchFamily="18" charset="0"/>
              </a:rPr>
              <a:t>the lower jaw.</a:t>
            </a:r>
            <a:endParaRPr lang="en-IN"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effectLst/>
                <a:latin typeface="Times New Roman" panose="02020603050405020304" pitchFamily="18" charset="0"/>
              </a:rPr>
              <a:t>If no increase in lower anterior facial height is desired, the</a:t>
            </a:r>
            <a:br>
              <a:rPr lang="en-US" sz="1100" dirty="0"/>
            </a:br>
            <a:r>
              <a:rPr lang="en-US" sz="1100" dirty="0">
                <a:effectLst/>
                <a:latin typeface="Times New Roman" panose="02020603050405020304" pitchFamily="18" charset="0"/>
              </a:rPr>
              <a:t>VPCC can be used </a:t>
            </a:r>
            <a:endParaRPr lang="en-US" sz="1100" dirty="0">
              <a:effectLst/>
              <a:latin typeface="Times New Roman" panose="02020603050405020304" pitchFamily="18" charset="0"/>
            </a:endParaRPr>
          </a:p>
          <a:p>
            <a:r>
              <a:rPr lang="en-US" sz="1100" dirty="0">
                <a:effectLst/>
                <a:latin typeface="Times New Roman" panose="02020603050405020304" pitchFamily="18" charset="0"/>
              </a:rPr>
              <a:t>VPCC can result in a decrease in the </a:t>
            </a:r>
            <a:r>
              <a:rPr lang="en-US" sz="1100" dirty="0" err="1">
                <a:effectLst/>
                <a:latin typeface="Times New Roman" panose="02020603050405020304" pitchFamily="18" charset="0"/>
              </a:rPr>
              <a:t>mandib</a:t>
            </a:r>
            <a:r>
              <a:rPr lang="en-US" sz="1100" dirty="0">
                <a:effectLst/>
                <a:latin typeface="Times New Roman" panose="02020603050405020304" pitchFamily="18" charset="0"/>
              </a:rPr>
              <a:t> </a:t>
            </a:r>
            <a:r>
              <a:rPr lang="en-US" sz="1100" dirty="0" err="1">
                <a:effectLst/>
                <a:latin typeface="Times New Roman" panose="02020603050405020304" pitchFamily="18" charset="0"/>
              </a:rPr>
              <a:t>ular</a:t>
            </a:r>
            <a:r>
              <a:rPr lang="en-US" sz="1100" dirty="0">
                <a:effectLst/>
                <a:latin typeface="Times New Roman" panose="02020603050405020304" pitchFamily="18" charset="0"/>
              </a:rPr>
              <a:t> plane angle and the gonial angle and an increase in poste </a:t>
            </a:r>
            <a:r>
              <a:rPr lang="en-US" sz="1100" dirty="0" err="1">
                <a:effectLst/>
                <a:latin typeface="Times New Roman" panose="02020603050405020304" pitchFamily="18" charset="0"/>
              </a:rPr>
              <a:t>rior</a:t>
            </a:r>
            <a:r>
              <a:rPr lang="en-US" sz="1100" dirty="0">
                <a:effectLst/>
                <a:latin typeface="Times New Roman" panose="02020603050405020304" pitchFamily="18" charset="0"/>
              </a:rPr>
              <a:t> facial height in comparison with the growth of untreated</a:t>
            </a:r>
            <a:br>
              <a:rPr lang="en-US" sz="1100" dirty="0"/>
            </a:br>
            <a:r>
              <a:rPr lang="en-US" sz="1100" dirty="0">
                <a:effectLst/>
                <a:latin typeface="Times New Roman" panose="02020603050405020304" pitchFamily="18" charset="0"/>
              </a:rPr>
              <a:t>individuals. This type of extraoral traction can be used not only</a:t>
            </a:r>
            <a:br>
              <a:rPr lang="en-US" sz="1100" dirty="0"/>
            </a:br>
            <a:r>
              <a:rPr lang="en-US" sz="1100" dirty="0">
                <a:effectLst/>
                <a:latin typeface="Times New Roman" panose="02020603050405020304" pitchFamily="18" charset="0"/>
              </a:rPr>
              <a:t>in individuals who have a Class III malocclusion but also for</a:t>
            </a:r>
            <a:br>
              <a:rPr lang="en-US" sz="1100" dirty="0"/>
            </a:br>
            <a:r>
              <a:rPr lang="en-US" sz="1100" dirty="0">
                <a:effectLst/>
                <a:latin typeface="Times New Roman" panose="02020603050405020304" pitchFamily="18" charset="0"/>
              </a:rPr>
              <a:t>patients in whom an increase in the anterior vertical dimension</a:t>
            </a:r>
            <a:r>
              <a:rPr lang="en-IN" sz="1000" dirty="0">
                <a:effectLst/>
                <a:latin typeface="Times New Roman" panose="02020603050405020304" pitchFamily="18" charset="0"/>
              </a:rPr>
              <a:t>is not desired. </a:t>
            </a:r>
            <a:endParaRPr lang="en-IN"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b="1" dirty="0"/>
              <a:t>Lip pads: </a:t>
            </a:r>
            <a:r>
              <a:rPr lang="en-US" dirty="0"/>
              <a:t>labial vestibular sulcus of upper incisor segment , has supportive metal framework , stands away from mucosa and alveolar bone</a:t>
            </a:r>
            <a:endParaRPr lang="en-US" dirty="0"/>
          </a:p>
          <a:p>
            <a:r>
              <a:rPr lang="en-US" dirty="0"/>
              <a:t>   purpose : 1. eliminates the restrictive pressure of the upper lip on underdeveloped maxilla</a:t>
            </a:r>
            <a:endParaRPr lang="en-US" dirty="0"/>
          </a:p>
          <a:p>
            <a:r>
              <a:rPr lang="en-US" dirty="0"/>
              <a:t>                    2. exert tension on the tissues and periosteal attachments in the depth of the maxillary sulcus for stimulation of bone growth</a:t>
            </a:r>
            <a:endParaRPr lang="en-US" dirty="0"/>
          </a:p>
          <a:p>
            <a:r>
              <a:rPr lang="en-US" dirty="0"/>
              <a:t>                    3. transmit upper lip force to the mand via the lower labial arch for a retrusive stimuli</a:t>
            </a:r>
            <a:endParaRPr lang="en-US" dirty="0"/>
          </a:p>
          <a:p>
            <a:r>
              <a:rPr lang="en-US" dirty="0"/>
              <a:t>Gives negative feedback signal to false anterior positioning</a:t>
            </a:r>
            <a:endParaRPr lang="en-US" dirty="0"/>
          </a:p>
          <a:p>
            <a:endParaRPr lang="en-US" b="1" dirty="0"/>
          </a:p>
          <a:p>
            <a:pPr marL="139700" indent="0">
              <a:buNone/>
            </a:pPr>
            <a:r>
              <a:rPr lang="en-US" b="1" dirty="0"/>
              <a:t>Labial bow : </a:t>
            </a:r>
            <a:r>
              <a:rPr lang="en-US" b="0" dirty="0"/>
              <a:t>against mand teeth and makes contact with the teeth at the lowest possible level to avoid further lingual tipping</a:t>
            </a:r>
            <a:endParaRPr lang="en-US" b="0" dirty="0"/>
          </a:p>
          <a:p>
            <a:pPr marL="139700" indent="0">
              <a:buNone/>
            </a:pPr>
            <a:r>
              <a:rPr lang="en-US" b="1" dirty="0"/>
              <a:t>Protrusion bow : </a:t>
            </a:r>
            <a:r>
              <a:rPr lang="en-US" b="0" dirty="0"/>
              <a:t>passes behind the upper incisors above cingulum and exerts some protrusive force if slight forward movement is desired</a:t>
            </a:r>
            <a:endParaRPr lang="en-US" b="0" dirty="0"/>
          </a:p>
          <a:p>
            <a:pPr marL="139700" indent="0">
              <a:buNone/>
            </a:pPr>
            <a:r>
              <a:rPr lang="en-US" b="1" dirty="0"/>
              <a:t>Palatal bow : </a:t>
            </a:r>
            <a:r>
              <a:rPr lang="en-US" b="0" dirty="0"/>
              <a:t>posteriorly directed loop approximates mucosa, end of bow passes distal to max molars delivering a slight anterior stimulus to max dentition, lateral extensions passes in buccal shields, not primary a tooth moving wire but a stabilizing wire</a:t>
            </a:r>
            <a:endParaRPr lang="en-US" b="0"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en-US" sz="1100" b="1" dirty="0">
                <a:solidFill>
                  <a:schemeClr val="bg1"/>
                </a:solidFill>
              </a:rPr>
              <a:t>Occlusal rests : </a:t>
            </a:r>
            <a:r>
              <a:rPr lang="en-US" sz="1100" b="0" dirty="0">
                <a:solidFill>
                  <a:schemeClr val="bg1"/>
                </a:solidFill>
              </a:rPr>
              <a:t>on mand first molars ,prevents upward and forward movement of mand molars and max buccal segment is free to erupt down and forward reducing class III relation</a:t>
            </a:r>
            <a:endParaRPr lang="en-US" sz="1100" b="0" dirty="0">
              <a:solidFill>
                <a:schemeClr val="bg1"/>
              </a:solidFil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en-US" sz="1100" b="1" dirty="0">
                <a:solidFill>
                  <a:schemeClr val="bg1"/>
                </a:solidFill>
              </a:rPr>
              <a:t>Buccal shields : </a:t>
            </a:r>
            <a:r>
              <a:rPr lang="en-US" sz="1100" b="0" dirty="0">
                <a:solidFill>
                  <a:schemeClr val="bg1"/>
                </a:solidFill>
              </a:rPr>
              <a:t>stands away from max by 3mm and approximates mand base , restrict forces from buccinator and orbicularis </a:t>
            </a:r>
            <a:r>
              <a:rPr lang="en-US" sz="1100" b="0" dirty="0" err="1">
                <a:solidFill>
                  <a:schemeClr val="bg1"/>
                </a:solidFill>
              </a:rPr>
              <a:t>oris</a:t>
            </a:r>
            <a:r>
              <a:rPr lang="en-US" sz="1100" b="0" dirty="0">
                <a:solidFill>
                  <a:schemeClr val="bg1"/>
                </a:solidFill>
              </a:rPr>
              <a:t> , constricts mand</a:t>
            </a:r>
            <a:endParaRPr lang="en-US" sz="1100" b="0" dirty="0">
              <a:solidFill>
                <a:schemeClr val="bg1"/>
              </a:solidFil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lang="en-US" sz="1100" b="0" dirty="0">
              <a:solidFill>
                <a:schemeClr val="bg1"/>
              </a:solidFill>
            </a:endParaRPr>
          </a:p>
          <a:p>
            <a:pPr marL="139700" indent="0">
              <a:buNone/>
            </a:pPr>
            <a:endParaRPr lang="en-US" b="0" dirty="0"/>
          </a:p>
          <a:p>
            <a:pPr marL="139700" indent="0">
              <a:buNone/>
            </a:pPr>
            <a:endParaRPr lang="en-US" b="1" dirty="0"/>
          </a:p>
          <a:p>
            <a:endParaRPr lang="en-US" dirty="0"/>
          </a:p>
          <a:p>
            <a:endParaRPr lang="en-US" dirty="0"/>
          </a:p>
          <a:p>
            <a:endParaRPr lang="en-IN"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latin typeface="Arial" panose="020B0604020202020204" pitchFamily="34" charset="0"/>
              </a:rPr>
              <a:t>The FR-III appliance stretches the soft tissue at the base of</a:t>
            </a:r>
            <a:br>
              <a:rPr lang="en-US" dirty="0"/>
            </a:br>
            <a:r>
              <a:rPr lang="en-US" dirty="0">
                <a:effectLst/>
                <a:latin typeface="Arial" panose="020B0604020202020204" pitchFamily="34" charset="0"/>
              </a:rPr>
              <a:t>the upper lip, attempting to stimulate forward growth of the maxilla by</a:t>
            </a:r>
            <a:br>
              <a:rPr lang="en-US" dirty="0"/>
            </a:br>
            <a:r>
              <a:rPr lang="en-US" dirty="0">
                <a:effectLst/>
                <a:latin typeface="Arial" panose="020B0604020202020204" pitchFamily="34" charset="0"/>
              </a:rPr>
              <a:t>stretching the maxillary periosteum while maintaining the mandible in its</a:t>
            </a:r>
            <a:br>
              <a:rPr lang="en-US" dirty="0"/>
            </a:br>
            <a:r>
              <a:rPr lang="en-US" dirty="0">
                <a:effectLst/>
                <a:latin typeface="Arial" panose="020B0604020202020204" pitchFamily="34" charset="0"/>
              </a:rPr>
              <a:t>most </a:t>
            </a:r>
            <a:r>
              <a:rPr lang="en-US" dirty="0" err="1">
                <a:effectLst/>
                <a:latin typeface="Arial" panose="020B0604020202020204" pitchFamily="34" charset="0"/>
              </a:rPr>
              <a:t>retruded</a:t>
            </a:r>
            <a:r>
              <a:rPr lang="en-US" dirty="0">
                <a:effectLst/>
                <a:latin typeface="Arial" panose="020B0604020202020204" pitchFamily="34" charset="0"/>
              </a:rPr>
              <a:t> position. The vertical opening is used to enhance down -</a:t>
            </a:r>
            <a:br>
              <a:rPr lang="en-US" dirty="0"/>
            </a:br>
            <a:r>
              <a:rPr lang="en-US" dirty="0">
                <a:effectLst/>
                <a:latin typeface="Arial" panose="020B0604020202020204" pitchFamily="34" charset="0"/>
              </a:rPr>
              <a:t>ward and forward eruption of maxillary posterior teeth.</a:t>
            </a:r>
            <a:endParaRPr lang="en-IN"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dirty="0">
                <a:solidFill>
                  <a:schemeClr val="bg1"/>
                </a:solidFill>
                <a:effectLst/>
                <a:latin typeface="HelveticaNeue-Light"/>
              </a:rPr>
              <a:t>4 stop-loops located mesial to all first molars to prevent mesial tipping of the molars and to stabilize the appliance, </a:t>
            </a:r>
            <a:endParaRPr lang="en-US" sz="1100" b="0" i="0" dirty="0">
              <a:solidFill>
                <a:schemeClr val="bg1"/>
              </a:solidFill>
              <a:effectLst/>
              <a:latin typeface="HelveticaNeue-Light"/>
            </a:endParaRPr>
          </a:p>
          <a:p>
            <a:r>
              <a:rPr lang="en-US" sz="1100" b="0" i="0" dirty="0">
                <a:solidFill>
                  <a:schemeClr val="bg1"/>
                </a:solidFill>
                <a:effectLst/>
                <a:latin typeface="HelveticaNeue-Light"/>
              </a:rPr>
              <a:t>• Lower labial bow to stabilize the appliance, </a:t>
            </a:r>
            <a:endParaRPr lang="en-US" sz="1100" b="0" i="0" dirty="0">
              <a:solidFill>
                <a:schemeClr val="bg1"/>
              </a:solidFill>
              <a:effectLst/>
              <a:latin typeface="HelveticaNeue-Light"/>
            </a:endParaRPr>
          </a:p>
          <a:p>
            <a:r>
              <a:rPr lang="en-US" sz="1100" b="0" i="0" dirty="0">
                <a:solidFill>
                  <a:schemeClr val="bg1"/>
                </a:solidFill>
                <a:effectLst/>
                <a:latin typeface="HelveticaNeue-Light"/>
              </a:rPr>
              <a:t>• Upper labial pads to remove the force of the upper lip and create periosteal pull to induce bone formation, and </a:t>
            </a:r>
            <a:endParaRPr lang="en-US" sz="1100" b="0" i="0" dirty="0">
              <a:solidFill>
                <a:schemeClr val="bg1"/>
              </a:solidFill>
              <a:effectLst/>
              <a:latin typeface="HelveticaNeue-Light"/>
            </a:endParaRPr>
          </a:p>
          <a:p>
            <a:r>
              <a:rPr lang="en-US" sz="1100" b="0" i="0" dirty="0">
                <a:solidFill>
                  <a:schemeClr val="bg1"/>
                </a:solidFill>
                <a:effectLst/>
                <a:latin typeface="HelveticaNeue-Light"/>
              </a:rPr>
              <a:t>• Tongue crib to correct anterior tongue thrusting habit. </a:t>
            </a:r>
            <a:endParaRPr lang="en-US" sz="1100" b="0" i="0" dirty="0">
              <a:solidFill>
                <a:schemeClr val="bg1"/>
              </a:solidFill>
              <a:effectLst/>
              <a:latin typeface="HelveticaNeue-Light"/>
            </a:endParaRPr>
          </a:p>
          <a:p>
            <a:endParaRPr lang="en-IN"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dirty="0">
                <a:solidFill>
                  <a:schemeClr val="bg1"/>
                </a:solidFill>
                <a:effectLst/>
                <a:latin typeface="HelveticaNeue-Light"/>
              </a:rPr>
              <a:t>• The articular angle enlarges, thus augmenting the sum of the saddle, articular, and gonial angles. • The facial axis opens </a:t>
            </a:r>
            <a:endParaRPr lang="en-I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effectLst/>
                <a:latin typeface="Times New Roman" panose="02020603050405020304" pitchFamily="18" charset="0"/>
              </a:rPr>
              <a:t>The prevalence of angle class III malocclusion varies greatly among and within populations (from 1% to more than 10%). </a:t>
            </a:r>
            <a:endParaRPr lang="en-US" sz="1100" dirty="0">
              <a:effectLst/>
              <a:latin typeface="Times New Roman" panose="02020603050405020304" pitchFamily="18" charset="0"/>
            </a:endParaRPr>
          </a:p>
          <a:p>
            <a:pPr eaLnBrk="1" hangingPunct="1">
              <a:lnSpc>
                <a:spcPct val="90000"/>
              </a:lnSpc>
              <a:defRPr/>
            </a:pPr>
            <a:r>
              <a:rPr lang="en-US" altLang="en-US" sz="1100" dirty="0"/>
              <a:t>The incidence of </a:t>
            </a:r>
            <a:r>
              <a:rPr lang="en-US" altLang="en-US" sz="1100" dirty="0">
                <a:solidFill>
                  <a:srgbClr val="FF0000"/>
                </a:solidFill>
              </a:rPr>
              <a:t>Caucasians ranges between 1% and 4%. </a:t>
            </a:r>
            <a:r>
              <a:rPr lang="en-US" altLang="en-US" sz="1100" dirty="0"/>
              <a:t>In Swedish children about 4.2%.</a:t>
            </a:r>
            <a:endParaRPr lang="en-US" altLang="en-US" sz="1100" dirty="0"/>
          </a:p>
          <a:p>
            <a:pPr eaLnBrk="1" hangingPunct="1">
              <a:lnSpc>
                <a:spcPct val="90000"/>
              </a:lnSpc>
              <a:defRPr/>
            </a:pPr>
            <a:r>
              <a:rPr lang="en-US" altLang="en-US" sz="1100" dirty="0"/>
              <a:t>In </a:t>
            </a:r>
            <a:r>
              <a:rPr lang="en-US" altLang="en-US" sz="1100" dirty="0">
                <a:solidFill>
                  <a:srgbClr val="FF0000"/>
                </a:solidFill>
              </a:rPr>
              <a:t>African American </a:t>
            </a:r>
            <a:r>
              <a:rPr lang="en-US" altLang="en-US" sz="1100" dirty="0"/>
              <a:t>the frequency of Class III between </a:t>
            </a:r>
            <a:r>
              <a:rPr lang="en-US" altLang="en-US" sz="1100" dirty="0">
                <a:solidFill>
                  <a:srgbClr val="FF0000"/>
                </a:solidFill>
              </a:rPr>
              <a:t>5 - 8%.</a:t>
            </a:r>
            <a:endParaRPr lang="en-US" altLang="en-US" sz="1100" dirty="0">
              <a:solidFill>
                <a:srgbClr val="FF0000"/>
              </a:solidFill>
            </a:endParaRPr>
          </a:p>
          <a:p>
            <a:pPr marL="457200" marR="0" lvl="0" indent="-317500" algn="l" defTabSz="914400" rtl="0" eaLnBrk="1" fontAlgn="auto" latinLnBrk="0" hangingPunct="1">
              <a:lnSpc>
                <a:spcPct val="90000"/>
              </a:lnSpc>
              <a:spcBef>
                <a:spcPts val="0"/>
              </a:spcBef>
              <a:spcAft>
                <a:spcPts val="0"/>
              </a:spcAft>
              <a:buClr>
                <a:srgbClr val="000000"/>
              </a:buClr>
              <a:buSzPts val="1400"/>
              <a:buFont typeface="Arial" panose="020B0604020202020204"/>
              <a:buChar char="●"/>
              <a:defRPr/>
            </a:pPr>
            <a:r>
              <a:rPr lang="en-US" altLang="en-US" sz="1100" dirty="0"/>
              <a:t>In Asian society the frequency of Class III malocclusion is higher because of a large percentage of patients with </a:t>
            </a:r>
            <a:r>
              <a:rPr lang="en-US" altLang="en-US" sz="1100" dirty="0">
                <a:solidFill>
                  <a:schemeClr val="tx2">
                    <a:lumMod val="75000"/>
                  </a:schemeClr>
                </a:solidFill>
              </a:rPr>
              <a:t>maxillary deficiency </a:t>
            </a:r>
            <a:r>
              <a:rPr lang="en-US" altLang="en-US" sz="1100" dirty="0"/>
              <a:t>The incidence is 4-13% among Japanese and4-13% among Japanese and 4-14% of Chinese.</a:t>
            </a:r>
            <a:endParaRPr lang="en-US" altLang="en-US" sz="1100" dirty="0"/>
          </a:p>
          <a:p>
            <a:pPr eaLnBrk="1" hangingPunct="1">
              <a:lnSpc>
                <a:spcPct val="90000"/>
              </a:lnSpc>
              <a:defRPr/>
            </a:pPr>
            <a:endParaRPr lang="en-US" altLang="en-US" sz="1100" dirty="0">
              <a:solidFill>
                <a:srgbClr val="FF0000"/>
              </a:solidFill>
            </a:endParaRPr>
          </a:p>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solidFill>
                  <a:schemeClr val="bg1"/>
                </a:solidFill>
                <a:effectLst/>
                <a:latin typeface="Times New Roman" panose="02020603050405020304" pitchFamily="18" charset="0"/>
              </a:rPr>
              <a:t>His design has a palatal wire and also a wire with</a:t>
            </a:r>
            <a:br>
              <a:rPr lang="en-US" sz="1100" dirty="0">
                <a:solidFill>
                  <a:schemeClr val="bg1"/>
                </a:solidFill>
              </a:rPr>
            </a:br>
            <a:r>
              <a:rPr lang="en-US" sz="1100" dirty="0">
                <a:solidFill>
                  <a:schemeClr val="bg1"/>
                </a:solidFill>
                <a:effectLst/>
                <a:latin typeface="Times New Roman" panose="02020603050405020304" pitchFamily="18" charset="0"/>
              </a:rPr>
              <a:t>‘buccinator wings’ to reduce cheek pressure, while the</a:t>
            </a:r>
            <a:br>
              <a:rPr lang="en-US" sz="1100" dirty="0">
                <a:solidFill>
                  <a:schemeClr val="bg1"/>
                </a:solidFill>
              </a:rPr>
            </a:br>
            <a:r>
              <a:rPr lang="en-US" sz="1100" dirty="0">
                <a:solidFill>
                  <a:schemeClr val="bg1"/>
                </a:solidFill>
                <a:effectLst/>
                <a:latin typeface="Times New Roman" panose="02020603050405020304" pitchFamily="18" charset="0"/>
              </a:rPr>
              <a:t>amount of acrylic is reduced. The </a:t>
            </a:r>
            <a:r>
              <a:rPr lang="en-US" sz="1100" dirty="0" err="1">
                <a:solidFill>
                  <a:schemeClr val="bg1"/>
                </a:solidFill>
                <a:effectLst/>
                <a:latin typeface="Times New Roman" panose="02020603050405020304" pitchFamily="18" charset="0"/>
              </a:rPr>
              <a:t>Bionator</a:t>
            </a:r>
            <a:r>
              <a:rPr lang="en-US" sz="1100" dirty="0">
                <a:solidFill>
                  <a:schemeClr val="bg1"/>
                </a:solidFill>
                <a:effectLst/>
                <a:latin typeface="Times New Roman" panose="02020603050405020304" pitchFamily="18" charset="0"/>
              </a:rPr>
              <a:t> can be worn</a:t>
            </a:r>
            <a:br>
              <a:rPr lang="en-US" sz="1100" dirty="0">
                <a:solidFill>
                  <a:schemeClr val="bg1"/>
                </a:solidFill>
              </a:rPr>
            </a:br>
            <a:r>
              <a:rPr lang="en-US" sz="1100" dirty="0">
                <a:solidFill>
                  <a:schemeClr val="bg1"/>
                </a:solidFill>
                <a:effectLst/>
                <a:latin typeface="Times New Roman" panose="02020603050405020304" pitchFamily="18" charset="0"/>
              </a:rPr>
              <a:t>both day and night.5</a:t>
            </a:r>
            <a:endParaRPr lang="en-IN"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panose="020B0604020202020204"/>
              <a:buChar char="●"/>
              <a:defRPr/>
            </a:pPr>
            <a:r>
              <a:rPr lang="en-US" sz="1100" dirty="0">
                <a:solidFill>
                  <a:schemeClr val="bg1"/>
                </a:solidFill>
                <a:effectLst/>
                <a:latin typeface="Times New Roman" panose="02020603050405020304" pitchFamily="18" charset="0"/>
              </a:rPr>
              <a:t>The labial arch is placed in the middle of the lower</a:t>
            </a:r>
            <a:br>
              <a:rPr lang="en-US" sz="1100" dirty="0">
                <a:solidFill>
                  <a:schemeClr val="bg1"/>
                </a:solidFill>
              </a:rPr>
            </a:br>
            <a:r>
              <a:rPr lang="en-US" sz="1100" dirty="0">
                <a:solidFill>
                  <a:schemeClr val="bg1"/>
                </a:solidFill>
                <a:effectLst/>
                <a:latin typeface="Times New Roman" panose="02020603050405020304" pitchFamily="18" charset="0"/>
              </a:rPr>
              <a:t>teeth .</a:t>
            </a:r>
            <a:endParaRPr lang="en-US" sz="1100" dirty="0">
              <a:solidFill>
                <a:schemeClr val="bg1"/>
              </a:solidFill>
              <a:effectLst/>
              <a:latin typeface="Times New Roman" panose="02020603050405020304" pitchFamily="18" charset="0"/>
            </a:endParaRPr>
          </a:p>
          <a:p>
            <a:endParaRPr lang="en-IN"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dams clasps are</a:t>
            </a:r>
            <a:br>
              <a:rPr lang="en-US" dirty="0"/>
            </a:br>
            <a:r>
              <a:rPr lang="en-US" dirty="0">
                <a:effectLst/>
                <a:latin typeface="Times New Roman" panose="02020603050405020304" pitchFamily="18" charset="0"/>
              </a:rPr>
              <a:t>placed on the first molars and ball‐ended clasps between the</a:t>
            </a:r>
            <a:br>
              <a:rPr lang="en-US" dirty="0"/>
            </a:br>
            <a:r>
              <a:rPr lang="en-US" dirty="0">
                <a:effectLst/>
                <a:latin typeface="Times New Roman" panose="02020603050405020304" pitchFamily="18" charset="0"/>
              </a:rPr>
              <a:t>primary first and second molars. The retention of the lower</a:t>
            </a:r>
            <a:br>
              <a:rPr lang="en-US" dirty="0"/>
            </a:br>
            <a:r>
              <a:rPr lang="en-US" dirty="0">
                <a:effectLst/>
                <a:latin typeface="Times New Roman" panose="02020603050405020304" pitchFamily="18" charset="0"/>
              </a:rPr>
              <a:t>appliance can be reinforced by the use of an </a:t>
            </a:r>
            <a:r>
              <a:rPr lang="en-US" dirty="0" err="1">
                <a:effectLst/>
                <a:latin typeface="Times New Roman" panose="02020603050405020304" pitchFamily="18" charset="0"/>
              </a:rPr>
              <a:t>acrylated</a:t>
            </a:r>
            <a:r>
              <a:rPr lang="en-US" dirty="0">
                <a:effectLst/>
                <a:latin typeface="Times New Roman" panose="02020603050405020304" pitchFamily="18" charset="0"/>
              </a:rPr>
              <a:t> lower</a:t>
            </a:r>
            <a:br>
              <a:rPr lang="en-US" dirty="0"/>
            </a:br>
            <a:r>
              <a:rPr lang="en-US" dirty="0">
                <a:effectLst/>
                <a:latin typeface="Times New Roman" panose="02020603050405020304" pitchFamily="18" charset="0"/>
              </a:rPr>
              <a:t>labial bow. If activated, this will also help to </a:t>
            </a:r>
            <a:r>
              <a:rPr lang="en-US" dirty="0" err="1">
                <a:effectLst/>
                <a:latin typeface="Times New Roman" panose="02020603050405020304" pitchFamily="18" charset="0"/>
              </a:rPr>
              <a:t>retrocline</a:t>
            </a:r>
            <a:r>
              <a:rPr lang="en-US" dirty="0">
                <a:effectLst/>
                <a:latin typeface="Times New Roman" panose="02020603050405020304" pitchFamily="18" charset="0"/>
              </a:rPr>
              <a:t> the lower</a:t>
            </a:r>
            <a:br>
              <a:rPr lang="en-US" dirty="0"/>
            </a:br>
            <a:r>
              <a:rPr lang="en-US" dirty="0">
                <a:effectLst/>
                <a:latin typeface="Times New Roman" panose="02020603050405020304" pitchFamily="18" charset="0"/>
              </a:rPr>
              <a:t>incisors. Cantilever or recurved springs can be placed behind</a:t>
            </a:r>
            <a:br>
              <a:rPr lang="en-US" dirty="0"/>
            </a:br>
            <a:r>
              <a:rPr lang="en-US" dirty="0">
                <a:effectLst/>
                <a:latin typeface="Times New Roman" panose="02020603050405020304" pitchFamily="18" charset="0"/>
              </a:rPr>
              <a:t>the upper incisors to </a:t>
            </a:r>
            <a:r>
              <a:rPr lang="en-US" dirty="0" err="1">
                <a:effectLst/>
                <a:latin typeface="Times New Roman" panose="02020603050405020304" pitchFamily="18" charset="0"/>
              </a:rPr>
              <a:t>procline</a:t>
            </a:r>
            <a:r>
              <a:rPr lang="en-US" dirty="0">
                <a:effectLst/>
                <a:latin typeface="Times New Roman" panose="02020603050405020304" pitchFamily="18" charset="0"/>
              </a:rPr>
              <a:t> them.</a:t>
            </a:r>
            <a:endParaRPr lang="en-IN"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panose="020B0604020202020204"/>
              <a:buChar char="●"/>
              <a:defRPr/>
            </a:pPr>
            <a:r>
              <a:rPr lang="en-US" sz="1100" dirty="0">
                <a:solidFill>
                  <a:schemeClr val="bg1"/>
                </a:solidFill>
                <a:effectLst/>
                <a:latin typeface="Times New Roman" panose="02020603050405020304" pitchFamily="18" charset="0"/>
              </a:rPr>
              <a:t>Adams clasps are placed on the first molars and ball‐ended clasps between the</a:t>
            </a:r>
            <a:br>
              <a:rPr lang="en-US" sz="1100" dirty="0">
                <a:solidFill>
                  <a:schemeClr val="bg1"/>
                </a:solidFill>
              </a:rPr>
            </a:br>
            <a:r>
              <a:rPr lang="en-US" sz="1100" dirty="0">
                <a:solidFill>
                  <a:schemeClr val="bg1"/>
                </a:solidFill>
                <a:effectLst/>
                <a:latin typeface="Times New Roman" panose="02020603050405020304" pitchFamily="18" charset="0"/>
              </a:rPr>
              <a:t>primary first and second molars. </a:t>
            </a:r>
            <a:endParaRPr lang="en-US" sz="1100" dirty="0">
              <a:solidFill>
                <a:schemeClr val="bg1"/>
              </a:solidFill>
              <a:effectLst/>
              <a:latin typeface="Times New Roman" panose="02020603050405020304" pitchFamily="18" charset="0"/>
            </a:endParaRPr>
          </a:p>
          <a:p>
            <a:endParaRPr lang="en-IN"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chemeClr val="bg1"/>
                </a:solidFill>
                <a:effectLst/>
                <a:latin typeface="Times New Roman" panose="02020603050405020304" pitchFamily="18" charset="0"/>
              </a:rPr>
              <a:t>However, care should be</a:t>
            </a:r>
            <a:br>
              <a:rPr lang="en-US" dirty="0">
                <a:solidFill>
                  <a:schemeClr val="bg1"/>
                </a:solidFill>
              </a:rPr>
            </a:br>
            <a:r>
              <a:rPr lang="en-US" dirty="0">
                <a:solidFill>
                  <a:schemeClr val="bg1"/>
                </a:solidFill>
                <a:effectLst/>
                <a:latin typeface="Times New Roman" panose="02020603050405020304" pitchFamily="18" charset="0"/>
              </a:rPr>
              <a:t>taken not to </a:t>
            </a:r>
            <a:r>
              <a:rPr lang="en-US" dirty="0" err="1">
                <a:solidFill>
                  <a:schemeClr val="bg1"/>
                </a:solidFill>
                <a:effectLst/>
                <a:latin typeface="Times New Roman" panose="02020603050405020304" pitchFamily="18" charset="0"/>
              </a:rPr>
              <a:t>overactivate</a:t>
            </a:r>
            <a:r>
              <a:rPr lang="en-US" dirty="0">
                <a:solidFill>
                  <a:schemeClr val="bg1"/>
                </a:solidFill>
                <a:effectLst/>
                <a:latin typeface="Times New Roman" panose="02020603050405020304" pitchFamily="18" charset="0"/>
              </a:rPr>
              <a:t> these, as this will tend to displace the</a:t>
            </a:r>
            <a:br>
              <a:rPr lang="en-US" dirty="0">
                <a:solidFill>
                  <a:schemeClr val="bg1"/>
                </a:solidFill>
              </a:rPr>
            </a:br>
            <a:r>
              <a:rPr lang="en-US" dirty="0">
                <a:solidFill>
                  <a:schemeClr val="bg1"/>
                </a:solidFill>
                <a:effectLst/>
                <a:latin typeface="Times New Roman" panose="02020603050405020304" pitchFamily="18" charset="0"/>
              </a:rPr>
              <a:t>upper appliance. Alternatively, a split plate can be used with a</a:t>
            </a:r>
            <a:br>
              <a:rPr lang="en-US" dirty="0">
                <a:solidFill>
                  <a:schemeClr val="bg1"/>
                </a:solidFill>
              </a:rPr>
            </a:br>
            <a:r>
              <a:rPr lang="en-US" dirty="0">
                <a:solidFill>
                  <a:schemeClr val="bg1"/>
                </a:solidFill>
                <a:effectLst/>
                <a:latin typeface="Times New Roman" panose="02020603050405020304" pitchFamily="18" charset="0"/>
              </a:rPr>
              <a:t>screw behind the upper incisors. The upper appliance can also</a:t>
            </a:r>
            <a:br>
              <a:rPr lang="en-US" dirty="0">
                <a:solidFill>
                  <a:schemeClr val="bg1"/>
                </a:solidFill>
              </a:rPr>
            </a:br>
            <a:r>
              <a:rPr lang="en-US" dirty="0">
                <a:solidFill>
                  <a:schemeClr val="bg1"/>
                </a:solidFill>
                <a:effectLst/>
                <a:latin typeface="Times New Roman" panose="02020603050405020304" pitchFamily="18" charset="0"/>
              </a:rPr>
              <a:t>incorporate a midline screw, which can be turned twice a week</a:t>
            </a:r>
            <a:endParaRPr lang="en-IN"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panose="020B0604020202020204"/>
              <a:buChar char="●"/>
              <a:defRPr/>
            </a:pPr>
            <a:r>
              <a:rPr lang="en-US" b="0" i="0" dirty="0">
                <a:solidFill>
                  <a:srgbClr val="000000"/>
                </a:solidFill>
                <a:effectLst/>
                <a:latin typeface="FSBrabo"/>
              </a:rPr>
              <a:t>The MEAWs are constructed with 0.016 x 0.022stainless steel (bracket 0.018 inch slot) or 0.017x0.025 stainless steel (bracket 0.022– inch slot). The arches have ideal arch form with five loops on each side of the arch.</a:t>
            </a:r>
            <a:endParaRPr lang="en-IN" dirty="0"/>
          </a:p>
          <a:p>
            <a:endParaRPr lang="en-IN"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panose="020B0604020202020204"/>
              <a:buChar char="●"/>
              <a:defRPr/>
            </a:pPr>
            <a:r>
              <a:rPr lang="en-US" dirty="0"/>
              <a:t>Using skeletal anchorage</a:t>
            </a:r>
            <a:endParaRPr lang="en-US" dirty="0"/>
          </a:p>
          <a:p>
            <a:endParaRPr lang="en-I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5"/>
        <p:cNvGrpSpPr/>
        <p:nvPr/>
      </p:nvGrpSpPr>
      <p:grpSpPr>
        <a:xfrm>
          <a:off x="0" y="0"/>
          <a:ext cx="0" cy="0"/>
          <a:chOff x="0" y="0"/>
          <a:chExt cx="0" cy="0"/>
        </a:xfrm>
      </p:grpSpPr>
      <p:sp>
        <p:nvSpPr>
          <p:cNvPr id="116" name="Google Shape;11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effectLst/>
                <a:latin typeface="Times New Roman" panose="02020603050405020304" pitchFamily="18" charset="0"/>
              </a:rPr>
              <a:t>The most well-known example of inheritance is that of the Hapsburg royal family. The distinctive characteristics of this family included a prognathic lower jaw and hence a class III malocclusion. Out of the forty members of the family for whom records were available, </a:t>
            </a:r>
            <a:r>
              <a:rPr lang="en-US" dirty="0" err="1">
                <a:effectLst/>
                <a:latin typeface="Times New Roman" panose="02020603050405020304" pitchFamily="18" charset="0"/>
              </a:rPr>
              <a:t>thirtythree</a:t>
            </a:r>
            <a:r>
              <a:rPr lang="en-US" dirty="0">
                <a:effectLst/>
                <a:latin typeface="Times New Roman" panose="02020603050405020304" pitchFamily="18" charset="0"/>
              </a:rPr>
              <a:t> showed prognathic mandible and consequently a class III malocclusion </a:t>
            </a:r>
            <a:endParaRPr lang="en-US" dirty="0">
              <a:effectLst/>
              <a:latin typeface="Times New Roman" panose="02020603050405020304" pitchFamily="18" charset="0"/>
            </a:endParaRPr>
          </a:p>
          <a:p>
            <a:pPr marL="0" lvl="0" indent="0" algn="l" rtl="0">
              <a:spcBef>
                <a:spcPts val="0"/>
              </a:spcBef>
              <a:spcAft>
                <a:spcPts val="0"/>
              </a:spcAft>
              <a:buNone/>
            </a:pPr>
            <a:endParaRPr lang="en-US" dirty="0">
              <a:effectLst/>
              <a:latin typeface="Times New Roman" panose="02020603050405020304" pitchFamily="18" charset="0"/>
            </a:endParaRPr>
          </a:p>
          <a:p>
            <a:pPr marL="0" lvl="0" indent="0" algn="l" rtl="0">
              <a:spcBef>
                <a:spcPts val="0"/>
              </a:spcBef>
              <a:spcAft>
                <a:spcPts val="0"/>
              </a:spcAft>
              <a:buNone/>
            </a:pPr>
            <a:r>
              <a:rPr lang="en-US" dirty="0">
                <a:effectLst/>
                <a:latin typeface="Times New Roman" panose="02020603050405020304" pitchFamily="18" charset="0"/>
              </a:rPr>
              <a:t>These include the ectopic eruption of the maxillary central incisor, enlarged tonsils, difficulty with nasal breathing, congenital anatomic defects, diseases of the pituitary gland</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latin typeface="Arial" panose="020B0604020202020204" pitchFamily="34" charset="0"/>
              </a:rPr>
              <a:t>With the ideal position of the upper and lower incisors shown by the origin of the x- and</a:t>
            </a:r>
            <a:br>
              <a:rPr lang="en-US" dirty="0"/>
            </a:br>
            <a:r>
              <a:rPr lang="en-US" dirty="0">
                <a:effectLst/>
                <a:latin typeface="Arial" panose="020B0604020202020204" pitchFamily="34" charset="0"/>
              </a:rPr>
              <a:t>y-axes, the envelope of discrepancy shows the amount of change that could be produced by orthodontic</a:t>
            </a:r>
            <a:br>
              <a:rPr lang="en-US" dirty="0"/>
            </a:br>
            <a:r>
              <a:rPr lang="en-US" dirty="0">
                <a:effectLst/>
                <a:latin typeface="Arial" panose="020B0604020202020204" pitchFamily="34" charset="0"/>
              </a:rPr>
              <a:t>tooth movement alone (the inner envelope of each diagram); orthodontic tooth movement combined with</a:t>
            </a:r>
            <a:br>
              <a:rPr lang="en-US" dirty="0"/>
            </a:br>
            <a:r>
              <a:rPr lang="en-US" dirty="0">
                <a:effectLst/>
                <a:latin typeface="Arial" panose="020B0604020202020204" pitchFamily="34" charset="0"/>
              </a:rPr>
              <a:t>growth modification (the middle envelope); and orthognathic surgery (the outer envelope). Note that the</a:t>
            </a:r>
            <a:br>
              <a:rPr lang="en-US" dirty="0"/>
            </a:br>
            <a:r>
              <a:rPr lang="en-US" dirty="0">
                <a:effectLst/>
                <a:latin typeface="Arial" panose="020B0604020202020204" pitchFamily="34" charset="0"/>
              </a:rPr>
              <a:t>possibilities for each direction of movement are not symmetric. There is more potential to move teeth</a:t>
            </a:r>
            <a:br>
              <a:rPr lang="en-US" dirty="0"/>
            </a:br>
            <a:r>
              <a:rPr lang="en-US" dirty="0">
                <a:effectLst/>
                <a:latin typeface="Arial" panose="020B0604020202020204" pitchFamily="34" charset="0"/>
              </a:rPr>
              <a:t>forward than back and more potential for extrusion than intrusion. Because growth of the maxilla cannot</a:t>
            </a:r>
            <a:br>
              <a:rPr lang="en-US" dirty="0"/>
            </a:br>
            <a:r>
              <a:rPr lang="en-US" dirty="0">
                <a:effectLst/>
                <a:latin typeface="Arial" panose="020B0604020202020204" pitchFamily="34" charset="0"/>
              </a:rPr>
              <a:t>be modified independently of the mandible, the growth modification envelope for the two jaws is the</a:t>
            </a:r>
            <a:br>
              <a:rPr lang="en-US" dirty="0"/>
            </a:br>
            <a:r>
              <a:rPr lang="en-US" dirty="0">
                <a:effectLst/>
                <a:latin typeface="Arial" panose="020B0604020202020204" pitchFamily="34" charset="0"/>
              </a:rPr>
              <a:t>same. Surgery to move the lower jaw back has more potential than surgery to advance it.</a:t>
            </a:r>
            <a:endParaRPr lang="en-IN"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solidFill>
                  <a:schemeClr val="tx1"/>
                </a:solidFill>
                <a:effectLst/>
                <a:latin typeface="Times New Roman" panose="02020603050405020304" pitchFamily="18" charset="0"/>
              </a:rPr>
              <a:t>a maxillary/mandibular (M/M) ratio of 84%,</a:t>
            </a:r>
            <a:endParaRPr lang="en-IN"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latin typeface="Arial" panose="020B0604020202020204" pitchFamily="34" charset="0"/>
              </a:rPr>
              <a:t>The hierarchy of stability during the first postsurgical year, based on data from the University of North Carolina (UNC) Dentofacial</a:t>
            </a:r>
            <a:br>
              <a:rPr lang="en-US" dirty="0"/>
            </a:br>
            <a:r>
              <a:rPr lang="en-US" dirty="0">
                <a:effectLst/>
                <a:latin typeface="Arial" panose="020B0604020202020204" pitchFamily="34" charset="0"/>
              </a:rPr>
              <a:t>Clinic. In this context, “very stable” means a 90% chance of no significant postsurgical change; “stable” means a greater than 80% chance of no</a:t>
            </a:r>
            <a:br>
              <a:rPr lang="en-US" dirty="0"/>
            </a:br>
            <a:r>
              <a:rPr lang="en-US" dirty="0">
                <a:effectLst/>
                <a:latin typeface="Arial" panose="020B0604020202020204" pitchFamily="34" charset="0"/>
              </a:rPr>
              <a:t>change and almost no chance of more than 2mm of relapse; “problematic” means some degree of relapse is likely and major relapse is possible</a:t>
            </a:r>
            <a:endParaRPr lang="en-US" dirty="0">
              <a:effectLst/>
              <a:latin typeface="Arial" panose="020B0604020202020204" pitchFamily="34" charset="0"/>
            </a:endParaRPr>
          </a:p>
          <a:p>
            <a:r>
              <a:rPr lang="en-US" dirty="0">
                <a:effectLst/>
                <a:latin typeface="Arial" panose="020B0604020202020204" pitchFamily="34" charset="0"/>
              </a:rPr>
              <a:t>Class III treatment, maxillary advancement is the most stable procedure, whereas downward movement of the maxilla and mandibular setback remain problematic.</a:t>
            </a:r>
            <a:endParaRPr lang="en-IN"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solidFill>
                  <a:schemeClr val="bg1"/>
                </a:solidFill>
                <a:effectLst/>
                <a:latin typeface="Times New Roman" panose="02020603050405020304" pitchFamily="18" charset="0"/>
              </a:rPr>
              <a:t>Presurgical orthodontic treatment usually involves the provision of fixed appliances to align the maxillary and mandibular arches, in order that they will co-ordinate when their respective skeletal bases have been surgically repositioned. This necessitates both alignment and decompensation of the axial inclination</a:t>
            </a:r>
            <a:br>
              <a:rPr lang="en-US" sz="1100" dirty="0">
                <a:solidFill>
                  <a:schemeClr val="bg1"/>
                </a:solidFill>
              </a:rPr>
            </a:br>
            <a:r>
              <a:rPr lang="en-US" sz="1100" dirty="0">
                <a:solidFill>
                  <a:schemeClr val="bg1"/>
                </a:solidFill>
                <a:effectLst/>
                <a:latin typeface="Times New Roman" panose="02020603050405020304" pitchFamily="18" charset="0"/>
              </a:rPr>
              <a:t>of the incisors Thus the maxillary incisors are </a:t>
            </a:r>
            <a:r>
              <a:rPr lang="en-US" sz="1100" dirty="0" err="1">
                <a:solidFill>
                  <a:schemeClr val="bg1"/>
                </a:solidFill>
                <a:effectLst/>
                <a:latin typeface="Times New Roman" panose="02020603050405020304" pitchFamily="18" charset="0"/>
              </a:rPr>
              <a:t>retroclined</a:t>
            </a:r>
            <a:r>
              <a:rPr lang="en-US" sz="1100" dirty="0">
                <a:solidFill>
                  <a:schemeClr val="bg1"/>
                </a:solidFill>
                <a:effectLst/>
                <a:latin typeface="Times New Roman" panose="02020603050405020304" pitchFamily="18" charset="0"/>
              </a:rPr>
              <a:t> and the mandibular incisors are </a:t>
            </a:r>
            <a:r>
              <a:rPr lang="en-US" sz="1100" dirty="0" err="1">
                <a:solidFill>
                  <a:schemeClr val="bg1"/>
                </a:solidFill>
                <a:effectLst/>
                <a:latin typeface="Times New Roman" panose="02020603050405020304" pitchFamily="18" charset="0"/>
              </a:rPr>
              <a:t>proclined</a:t>
            </a:r>
            <a:r>
              <a:rPr lang="en-US" sz="1100" dirty="0">
                <a:solidFill>
                  <a:schemeClr val="bg1"/>
                </a:solidFill>
                <a:effectLst/>
                <a:latin typeface="Times New Roman" panose="02020603050405020304" pitchFamily="18" charset="0"/>
              </a:rPr>
              <a:t> to approximately 109o and 90o to the maxillary and mandibular planes,</a:t>
            </a:r>
            <a:br>
              <a:rPr lang="en-US" sz="1100" dirty="0">
                <a:solidFill>
                  <a:schemeClr val="bg1"/>
                </a:solidFill>
              </a:rPr>
            </a:br>
            <a:r>
              <a:rPr lang="en-US" sz="1100" dirty="0">
                <a:solidFill>
                  <a:schemeClr val="bg1"/>
                </a:solidFill>
                <a:effectLst/>
                <a:latin typeface="Times New Roman" panose="02020603050405020304" pitchFamily="18" charset="0"/>
              </a:rPr>
              <a:t>respectively. </a:t>
            </a:r>
            <a:endParaRPr lang="en-US" sz="1100" dirty="0">
              <a:solidFill>
                <a:schemeClr val="bg1"/>
              </a:solidFill>
              <a:effectLst/>
              <a:latin typeface="Times New Roman" panose="02020603050405020304" pitchFamily="18" charset="0"/>
            </a:endParaRPr>
          </a:p>
          <a:p>
            <a:endParaRPr lang="en-US" sz="1100" dirty="0">
              <a:solidFill>
                <a:schemeClr val="bg1"/>
              </a:solidFill>
              <a:latin typeface="Times New Roman" panose="02020603050405020304" pitchFamily="18" charset="0"/>
            </a:endParaRPr>
          </a:p>
          <a:p>
            <a:r>
              <a:rPr lang="en-US" sz="1100" dirty="0">
                <a:solidFill>
                  <a:schemeClr val="bg1"/>
                </a:solidFill>
                <a:effectLst/>
                <a:latin typeface="Times New Roman" panose="02020603050405020304" pitchFamily="18" charset="0"/>
              </a:rPr>
              <a:t>A short period of  orthodontic treatment (ideally </a:t>
            </a:r>
            <a:endParaRPr lang="en-US" sz="1100" dirty="0">
              <a:solidFill>
                <a:schemeClr val="bg1"/>
              </a:solidFill>
              <a:effectLst/>
              <a:latin typeface="Times New Roman" panose="02020603050405020304" pitchFamily="18" charset="0"/>
            </a:endParaRPr>
          </a:p>
          <a:p>
            <a:r>
              <a:rPr lang="en-US" sz="1100" dirty="0">
                <a:solidFill>
                  <a:schemeClr val="bg1"/>
                </a:solidFill>
                <a:effectLst/>
                <a:latin typeface="Times New Roman" panose="02020603050405020304" pitchFamily="18" charset="0"/>
              </a:rPr>
              <a:t>less than6 months) is often required after surgery</a:t>
            </a:r>
            <a:br>
              <a:rPr lang="en-US" sz="1100" dirty="0">
                <a:solidFill>
                  <a:schemeClr val="bg1"/>
                </a:solidFill>
              </a:rPr>
            </a:br>
            <a:r>
              <a:rPr lang="en-US" sz="1100" dirty="0">
                <a:solidFill>
                  <a:schemeClr val="bg1"/>
                </a:solidFill>
                <a:effectLst/>
                <a:latin typeface="Times New Roman" panose="02020603050405020304" pitchFamily="18" charset="0"/>
              </a:rPr>
              <a:t>to finish and detail the occlusion</a:t>
            </a:r>
            <a:endParaRPr lang="en-IN" sz="1100" dirty="0">
              <a:solidFill>
                <a:schemeClr val="bg1"/>
              </a:solidFill>
            </a:endParaRPr>
          </a:p>
          <a:p>
            <a:endParaRPr lang="en-IN"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effectLst/>
                <a:latin typeface="Times New Roman" panose="02020603050405020304" pitchFamily="18" charset="0"/>
              </a:rPr>
              <a:t> It is obvious, however, that the FR-3 appliance has much more of an effect on </a:t>
            </a:r>
            <a:r>
              <a:rPr lang="en-US" sz="1100" dirty="0" err="1">
                <a:effectLst/>
                <a:latin typeface="Times New Roman" panose="02020603050405020304" pitchFamily="18" charset="0"/>
              </a:rPr>
              <a:t>theassociated</a:t>
            </a:r>
            <a:r>
              <a:rPr lang="en-US" sz="1100" dirty="0">
                <a:effectLst/>
                <a:latin typeface="Times New Roman" panose="02020603050405020304" pitchFamily="18" charset="0"/>
              </a:rPr>
              <a:t> soft tissue, particularly on any existing hyperactivity</a:t>
            </a:r>
            <a:br>
              <a:rPr lang="en-US" sz="1100" dirty="0"/>
            </a:br>
            <a:r>
              <a:rPr lang="en-US" sz="1100" dirty="0">
                <a:effectLst/>
                <a:latin typeface="Times New Roman" panose="02020603050405020304" pitchFamily="18" charset="0"/>
              </a:rPr>
              <a:t>in the muscles associated with the maxilla, than does the FM.</a:t>
            </a:r>
            <a:br>
              <a:rPr lang="en-US" sz="1100" dirty="0"/>
            </a:br>
            <a:endParaRPr lang="en-I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3"/>
        <p:cNvGrpSpPr/>
        <p:nvPr/>
      </p:nvGrpSpPr>
      <p:grpSpPr>
        <a:xfrm>
          <a:off x="0" y="0"/>
          <a:ext cx="0" cy="0"/>
          <a:chOff x="0" y="0"/>
          <a:chExt cx="0" cy="0"/>
        </a:xfrm>
      </p:grpSpPr>
      <p:sp>
        <p:nvSpPr>
          <p:cNvPr id="124" name="Google Shape;12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effectLst/>
                <a:latin typeface="Times New Roman" panose="02020603050405020304" pitchFamily="18" charset="0"/>
              </a:rPr>
              <a:t>Class III patients usually have a </a:t>
            </a:r>
            <a:endParaRPr lang="en-I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effectLst/>
                <a:latin typeface="Times New Roman" panose="02020603050405020304" pitchFamily="18" charset="0"/>
              </a:rPr>
              <a:t>(either in position or size)</a:t>
            </a:r>
            <a:endParaRPr lang="en-US" sz="1100" dirty="0">
              <a:effectLst/>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p:cSld name="TITLE">
    <p:bg>
      <p:bgPr>
        <a:solidFill>
          <a:schemeClr val="accent1"/>
        </a:solidFill>
        <a:effectLst/>
      </p:bgPr>
    </p:bg>
    <p:spTree>
      <p:nvGrpSpPr>
        <p:cNvPr id="1" name="Shape 9"/>
        <p:cNvGrpSpPr/>
        <p:nvPr/>
      </p:nvGrpSpPr>
      <p:grpSpPr>
        <a:xfrm>
          <a:off x="0" y="0"/>
          <a:ext cx="0" cy="0"/>
          <a:chOff x="0" y="0"/>
          <a:chExt cx="0" cy="0"/>
        </a:xfrm>
      </p:grpSpPr>
      <p:pic>
        <p:nvPicPr>
          <p:cNvPr id="10" name="Google Shape;10;p2" descr="organic-01.png"/>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1" name="Google Shape;11;p2"/>
          <p:cNvSpPr/>
          <p:nvPr/>
        </p:nvSpPr>
        <p:spPr>
          <a:xfrm>
            <a:off x="2022375" y="1022175"/>
            <a:ext cx="5099400" cy="3135900"/>
          </a:xfrm>
          <a:prstGeom prst="rect">
            <a:avLst/>
          </a:prstGeom>
          <a:solidFill>
            <a:schemeClr val="l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 name="Google Shape;12;p2"/>
          <p:cNvSpPr txBox="1">
            <a:spLocks noGrp="1"/>
          </p:cNvSpPr>
          <p:nvPr>
            <p:ph type="ctrTitle"/>
          </p:nvPr>
        </p:nvSpPr>
        <p:spPr>
          <a:xfrm>
            <a:off x="2510400" y="2092225"/>
            <a:ext cx="412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3" name="Google Shape;13;p2"/>
          <p:cNvSpPr/>
          <p:nvPr/>
        </p:nvSpPr>
        <p:spPr>
          <a:xfrm>
            <a:off x="4162050" y="756837"/>
            <a:ext cx="819900" cy="819900"/>
          </a:xfrm>
          <a:prstGeom prst="rect">
            <a:avLst/>
          </a:prstGeom>
          <a:solidFill>
            <a:schemeClr val="dk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ircles">
  <p:cSld name="BLANK_1_1_1">
    <p:bg>
      <p:bgPr>
        <a:solidFill>
          <a:schemeClr val="dk1"/>
        </a:solidFill>
        <a:effectLst/>
      </p:bgPr>
    </p:bg>
    <p:spTree>
      <p:nvGrpSpPr>
        <p:cNvPr id="1" name="Shape 83"/>
        <p:cNvGrpSpPr/>
        <p:nvPr/>
      </p:nvGrpSpPr>
      <p:grpSpPr>
        <a:xfrm>
          <a:off x="0" y="0"/>
          <a:ext cx="0" cy="0"/>
          <a:chOff x="0" y="0"/>
          <a:chExt cx="0" cy="0"/>
        </a:xfrm>
      </p:grpSpPr>
      <p:pic>
        <p:nvPicPr>
          <p:cNvPr id="84" name="Google Shape;84;p15"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5" name="Google Shape;85;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dk1"/>
        </a:solidFill>
        <a:effectLst/>
      </p:bgPr>
    </p:bg>
    <p:spTree>
      <p:nvGrpSpPr>
        <p:cNvPr id="1" name="Shape 21"/>
        <p:cNvGrpSpPr/>
        <p:nvPr/>
      </p:nvGrpSpPr>
      <p:grpSpPr>
        <a:xfrm>
          <a:off x="0" y="0"/>
          <a:ext cx="0" cy="0"/>
          <a:chOff x="0" y="0"/>
          <a:chExt cx="0" cy="0"/>
        </a:xfrm>
      </p:grpSpPr>
      <p:pic>
        <p:nvPicPr>
          <p:cNvPr id="22" name="Google Shape;22;p4"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23" name="Google Shape;23;p4"/>
          <p:cNvSpPr/>
          <p:nvPr/>
        </p:nvSpPr>
        <p:spPr>
          <a:xfrm>
            <a:off x="880525" y="1098363"/>
            <a:ext cx="7383000" cy="31359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4"/>
          <p:cNvSpPr/>
          <p:nvPr/>
        </p:nvSpPr>
        <p:spPr>
          <a:xfrm>
            <a:off x="4162050" y="833037"/>
            <a:ext cx="819900" cy="8199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4"/>
          <p:cNvSpPr txBox="1">
            <a:spLocks noGrp="1"/>
          </p:cNvSpPr>
          <p:nvPr>
            <p:ph type="body" idx="1"/>
          </p:nvPr>
        </p:nvSpPr>
        <p:spPr>
          <a:xfrm>
            <a:off x="1493850" y="1933200"/>
            <a:ext cx="6156300" cy="819900"/>
          </a:xfrm>
          <a:prstGeom prst="rect">
            <a:avLst/>
          </a:prstGeom>
        </p:spPr>
        <p:txBody>
          <a:bodyPr spcFirstLastPara="1" wrap="square" lIns="91425" tIns="91425" rIns="91425" bIns="91425" anchor="t" anchorCtr="0">
            <a:noAutofit/>
          </a:bodyPr>
          <a:lstStyle>
            <a:lvl1pPr marL="457200" lvl="0" indent="-381000" algn="ctr" rtl="0">
              <a:lnSpc>
                <a:spcPct val="115000"/>
              </a:lnSpc>
              <a:spcBef>
                <a:spcPts val="600"/>
              </a:spcBef>
              <a:spcAft>
                <a:spcPts val="0"/>
              </a:spcAft>
              <a:buClr>
                <a:srgbClr val="4D4A56"/>
              </a:buClr>
              <a:buSzPts val="2400"/>
              <a:buFont typeface="Playfair Display" panose="00000500000000000000"/>
              <a:buChar char="▹"/>
              <a:defRPr sz="2400" b="1" i="1">
                <a:solidFill>
                  <a:srgbClr val="4D4A56"/>
                </a:solidFill>
                <a:latin typeface="Playfair Display" panose="00000500000000000000"/>
                <a:ea typeface="Playfair Display" panose="00000500000000000000"/>
                <a:cs typeface="Playfair Display" panose="00000500000000000000"/>
                <a:sym typeface="Playfair Display" panose="00000500000000000000"/>
              </a:defRPr>
            </a:lvl1pPr>
            <a:lvl2pPr marL="914400" lvl="1" indent="-381000" algn="ctr" rtl="0">
              <a:lnSpc>
                <a:spcPct val="115000"/>
              </a:lnSpc>
              <a:spcBef>
                <a:spcPts val="0"/>
              </a:spcBef>
              <a:spcAft>
                <a:spcPts val="0"/>
              </a:spcAft>
              <a:buClr>
                <a:srgbClr val="4D4A56"/>
              </a:buClr>
              <a:buSzPts val="2400"/>
              <a:buFont typeface="Playfair Display" panose="00000500000000000000"/>
              <a:buChar char="▸"/>
              <a:defRPr b="1" i="1">
                <a:solidFill>
                  <a:srgbClr val="4D4A56"/>
                </a:solidFill>
                <a:latin typeface="Playfair Display" panose="00000500000000000000"/>
                <a:ea typeface="Playfair Display" panose="00000500000000000000"/>
                <a:cs typeface="Playfair Display" panose="00000500000000000000"/>
                <a:sym typeface="Playfair Display" panose="00000500000000000000"/>
              </a:defRPr>
            </a:lvl2pPr>
            <a:lvl3pPr marL="1371600" lvl="2" indent="-381000" algn="ctr" rtl="0">
              <a:lnSpc>
                <a:spcPct val="115000"/>
              </a:lnSpc>
              <a:spcBef>
                <a:spcPts val="0"/>
              </a:spcBef>
              <a:spcAft>
                <a:spcPts val="0"/>
              </a:spcAft>
              <a:buClr>
                <a:srgbClr val="4D4A56"/>
              </a:buClr>
              <a:buSzPts val="2400"/>
              <a:buFont typeface="Playfair Display" panose="00000500000000000000"/>
              <a:buChar char="◦"/>
              <a:defRPr b="1" i="1">
                <a:solidFill>
                  <a:srgbClr val="4D4A56"/>
                </a:solidFill>
                <a:latin typeface="Playfair Display" panose="00000500000000000000"/>
                <a:ea typeface="Playfair Display" panose="00000500000000000000"/>
                <a:cs typeface="Playfair Display" panose="00000500000000000000"/>
                <a:sym typeface="Playfair Display" panose="00000500000000000000"/>
              </a:defRPr>
            </a:lvl3pPr>
            <a:lvl4pPr marL="1828800" lvl="3" indent="-381000" algn="ctr" rtl="0">
              <a:lnSpc>
                <a:spcPct val="115000"/>
              </a:lnSpc>
              <a:spcBef>
                <a:spcPts val="0"/>
              </a:spcBef>
              <a:spcAft>
                <a:spcPts val="0"/>
              </a:spcAft>
              <a:buClr>
                <a:srgbClr val="4D4A56"/>
              </a:buClr>
              <a:buSzPts val="2400"/>
              <a:buFont typeface="Playfair Display" panose="00000500000000000000"/>
              <a:buChar char="●"/>
              <a:defRPr sz="2400" b="1" i="1">
                <a:solidFill>
                  <a:srgbClr val="4D4A56"/>
                </a:solidFill>
                <a:latin typeface="Playfair Display" panose="00000500000000000000"/>
                <a:ea typeface="Playfair Display" panose="00000500000000000000"/>
                <a:cs typeface="Playfair Display" panose="00000500000000000000"/>
                <a:sym typeface="Playfair Display" panose="00000500000000000000"/>
              </a:defRPr>
            </a:lvl4pPr>
            <a:lvl5pPr marL="2286000" lvl="4" indent="-381000" algn="ctr" rtl="0">
              <a:lnSpc>
                <a:spcPct val="115000"/>
              </a:lnSpc>
              <a:spcBef>
                <a:spcPts val="0"/>
              </a:spcBef>
              <a:spcAft>
                <a:spcPts val="0"/>
              </a:spcAft>
              <a:buClr>
                <a:srgbClr val="4D4A56"/>
              </a:buClr>
              <a:buSzPts val="2400"/>
              <a:buFont typeface="Playfair Display" panose="00000500000000000000"/>
              <a:buChar char="○"/>
              <a:defRPr sz="2400" b="1" i="1">
                <a:solidFill>
                  <a:srgbClr val="4D4A56"/>
                </a:solidFill>
                <a:latin typeface="Playfair Display" panose="00000500000000000000"/>
                <a:ea typeface="Playfair Display" panose="00000500000000000000"/>
                <a:cs typeface="Playfair Display" panose="00000500000000000000"/>
                <a:sym typeface="Playfair Display" panose="00000500000000000000"/>
              </a:defRPr>
            </a:lvl5pPr>
            <a:lvl6pPr marL="2743200" lvl="5" indent="-381000" algn="ctr" rtl="0">
              <a:lnSpc>
                <a:spcPct val="115000"/>
              </a:lnSpc>
              <a:spcBef>
                <a:spcPts val="0"/>
              </a:spcBef>
              <a:spcAft>
                <a:spcPts val="0"/>
              </a:spcAft>
              <a:buClr>
                <a:srgbClr val="4D4A56"/>
              </a:buClr>
              <a:buSzPts val="2400"/>
              <a:buFont typeface="Playfair Display" panose="00000500000000000000"/>
              <a:buChar char="■"/>
              <a:defRPr sz="2400" b="1" i="1">
                <a:solidFill>
                  <a:srgbClr val="4D4A56"/>
                </a:solidFill>
                <a:latin typeface="Playfair Display" panose="00000500000000000000"/>
                <a:ea typeface="Playfair Display" panose="00000500000000000000"/>
                <a:cs typeface="Playfair Display" panose="00000500000000000000"/>
                <a:sym typeface="Playfair Display" panose="00000500000000000000"/>
              </a:defRPr>
            </a:lvl6pPr>
            <a:lvl7pPr marL="3200400" lvl="6" indent="-381000" algn="ctr" rtl="0">
              <a:lnSpc>
                <a:spcPct val="115000"/>
              </a:lnSpc>
              <a:spcBef>
                <a:spcPts val="0"/>
              </a:spcBef>
              <a:spcAft>
                <a:spcPts val="0"/>
              </a:spcAft>
              <a:buClr>
                <a:srgbClr val="4D4A56"/>
              </a:buClr>
              <a:buSzPts val="2400"/>
              <a:buFont typeface="Playfair Display" panose="00000500000000000000"/>
              <a:buChar char="●"/>
              <a:defRPr sz="2400" b="1" i="1">
                <a:solidFill>
                  <a:srgbClr val="4D4A56"/>
                </a:solidFill>
                <a:latin typeface="Playfair Display" panose="00000500000000000000"/>
                <a:ea typeface="Playfair Display" panose="00000500000000000000"/>
                <a:cs typeface="Playfair Display" panose="00000500000000000000"/>
                <a:sym typeface="Playfair Display" panose="00000500000000000000"/>
              </a:defRPr>
            </a:lvl7pPr>
            <a:lvl8pPr marL="3657600" lvl="7" indent="-381000" algn="ctr" rtl="0">
              <a:lnSpc>
                <a:spcPct val="115000"/>
              </a:lnSpc>
              <a:spcBef>
                <a:spcPts val="0"/>
              </a:spcBef>
              <a:spcAft>
                <a:spcPts val="0"/>
              </a:spcAft>
              <a:buClr>
                <a:srgbClr val="4D4A56"/>
              </a:buClr>
              <a:buSzPts val="2400"/>
              <a:buFont typeface="Playfair Display" panose="00000500000000000000"/>
              <a:buChar char="○"/>
              <a:defRPr sz="2400" b="1" i="1">
                <a:solidFill>
                  <a:srgbClr val="4D4A56"/>
                </a:solidFill>
                <a:latin typeface="Playfair Display" panose="00000500000000000000"/>
                <a:ea typeface="Playfair Display" panose="00000500000000000000"/>
                <a:cs typeface="Playfair Display" panose="00000500000000000000"/>
                <a:sym typeface="Playfair Display" panose="00000500000000000000"/>
              </a:defRPr>
            </a:lvl8pPr>
            <a:lvl9pPr marL="4114800" lvl="8" indent="-381000" algn="ctr">
              <a:lnSpc>
                <a:spcPct val="115000"/>
              </a:lnSpc>
              <a:spcBef>
                <a:spcPts val="0"/>
              </a:spcBef>
              <a:spcAft>
                <a:spcPts val="0"/>
              </a:spcAft>
              <a:buClr>
                <a:srgbClr val="4D4A56"/>
              </a:buClr>
              <a:buSzPts val="2400"/>
              <a:buFont typeface="Playfair Display" panose="00000500000000000000"/>
              <a:buChar char="■"/>
              <a:defRPr sz="2400" b="1" i="1">
                <a:solidFill>
                  <a:srgbClr val="4D4A56"/>
                </a:solidFill>
                <a:latin typeface="Playfair Display" panose="00000500000000000000"/>
                <a:ea typeface="Playfair Display" panose="00000500000000000000"/>
                <a:cs typeface="Playfair Display" panose="00000500000000000000"/>
                <a:sym typeface="Playfair Display" panose="00000500000000000000"/>
              </a:defRPr>
            </a:lvl9pPr>
          </a:lstStyle>
          <a:p/>
        </p:txBody>
      </p:sp>
      <p:sp>
        <p:nvSpPr>
          <p:cNvPr id="26" name="Google Shape;26;p4"/>
          <p:cNvSpPr txBox="1"/>
          <p:nvPr/>
        </p:nvSpPr>
        <p:spPr>
          <a:xfrm>
            <a:off x="3593400" y="8249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6000" b="1">
                <a:solidFill>
                  <a:schemeClr val="dk1"/>
                </a:solidFill>
                <a:latin typeface="Tinos" panose="02020603050405020304"/>
                <a:ea typeface="Tinos" panose="02020603050405020304"/>
                <a:cs typeface="Tinos" panose="02020603050405020304"/>
                <a:sym typeface="Tinos" panose="02020603050405020304"/>
              </a:rPr>
              <a:t>“</a:t>
            </a:r>
            <a:endParaRPr sz="6000" b="1">
              <a:solidFill>
                <a:schemeClr val="dk1"/>
              </a:solidFill>
              <a:latin typeface="Tinos" panose="02020603050405020304"/>
              <a:ea typeface="Tinos" panose="02020603050405020304"/>
              <a:cs typeface="Tinos" panose="02020603050405020304"/>
              <a:sym typeface="Tinos" panose="02020603050405020304"/>
            </a:endParaRPr>
          </a:p>
        </p:txBody>
      </p:sp>
      <p:sp>
        <p:nvSpPr>
          <p:cNvPr id="27" name="Google Shape;27;p4"/>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latin typeface="Playfair Display" panose="00000500000000000000"/>
                <a:ea typeface="Playfair Display" panose="00000500000000000000"/>
                <a:cs typeface="Playfair Display" panose="00000500000000000000"/>
                <a:sym typeface="Playfair Display" panose="00000500000000000000"/>
              </a:defRPr>
            </a:lvl1pPr>
            <a:lvl2pPr lvl="1" algn="ctr">
              <a:buNone/>
              <a:defRPr>
                <a:latin typeface="Playfair Display" panose="00000500000000000000"/>
                <a:ea typeface="Playfair Display" panose="00000500000000000000"/>
                <a:cs typeface="Playfair Display" panose="00000500000000000000"/>
                <a:sym typeface="Playfair Display" panose="00000500000000000000"/>
              </a:defRPr>
            </a:lvl2pPr>
            <a:lvl3pPr lvl="2" algn="ctr">
              <a:buNone/>
              <a:defRPr>
                <a:latin typeface="Playfair Display" panose="00000500000000000000"/>
                <a:ea typeface="Playfair Display" panose="00000500000000000000"/>
                <a:cs typeface="Playfair Display" panose="00000500000000000000"/>
                <a:sym typeface="Playfair Display" panose="00000500000000000000"/>
              </a:defRPr>
            </a:lvl3pPr>
            <a:lvl4pPr lvl="3" algn="ctr">
              <a:buNone/>
              <a:defRPr>
                <a:latin typeface="Playfair Display" panose="00000500000000000000"/>
                <a:ea typeface="Playfair Display" panose="00000500000000000000"/>
                <a:cs typeface="Playfair Display" panose="00000500000000000000"/>
                <a:sym typeface="Playfair Display" panose="00000500000000000000"/>
              </a:defRPr>
            </a:lvl4pPr>
            <a:lvl5pPr lvl="4" algn="ctr">
              <a:buNone/>
              <a:defRPr>
                <a:latin typeface="Playfair Display" panose="00000500000000000000"/>
                <a:ea typeface="Playfair Display" panose="00000500000000000000"/>
                <a:cs typeface="Playfair Display" panose="00000500000000000000"/>
                <a:sym typeface="Playfair Display" panose="00000500000000000000"/>
              </a:defRPr>
            </a:lvl5pPr>
            <a:lvl6pPr lvl="5" algn="ctr">
              <a:buNone/>
              <a:defRPr>
                <a:latin typeface="Playfair Display" panose="00000500000000000000"/>
                <a:ea typeface="Playfair Display" panose="00000500000000000000"/>
                <a:cs typeface="Playfair Display" panose="00000500000000000000"/>
                <a:sym typeface="Playfair Display" panose="00000500000000000000"/>
              </a:defRPr>
            </a:lvl6pPr>
            <a:lvl7pPr lvl="6" algn="ctr">
              <a:buNone/>
              <a:defRPr>
                <a:latin typeface="Playfair Display" panose="00000500000000000000"/>
                <a:ea typeface="Playfair Display" panose="00000500000000000000"/>
                <a:cs typeface="Playfair Display" panose="00000500000000000000"/>
                <a:sym typeface="Playfair Display" panose="00000500000000000000"/>
              </a:defRPr>
            </a:lvl7pPr>
            <a:lvl8pPr lvl="7" algn="ctr">
              <a:buNone/>
              <a:defRPr>
                <a:latin typeface="Playfair Display" panose="00000500000000000000"/>
                <a:ea typeface="Playfair Display" panose="00000500000000000000"/>
                <a:cs typeface="Playfair Display" panose="00000500000000000000"/>
                <a:sym typeface="Playfair Display" panose="00000500000000000000"/>
              </a:defRPr>
            </a:lvl8pPr>
            <a:lvl9pPr lvl="8" algn="ctr">
              <a:buNone/>
              <a:defRPr>
                <a:latin typeface="Playfair Display" panose="00000500000000000000"/>
                <a:ea typeface="Playfair Display" panose="00000500000000000000"/>
                <a:cs typeface="Playfair Display" panose="00000500000000000000"/>
                <a:sym typeface="Playfair Display" panose="00000500000000000000"/>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 1 column">
  <p:cSld name="TITLE_AND_BODY">
    <p:bg>
      <p:bgPr>
        <a:solidFill>
          <a:schemeClr val="dk1"/>
        </a:solidFill>
        <a:effectLst/>
      </p:bgPr>
    </p:bg>
    <p:spTree>
      <p:nvGrpSpPr>
        <p:cNvPr id="1" name="Shape 28"/>
        <p:cNvGrpSpPr/>
        <p:nvPr/>
      </p:nvGrpSpPr>
      <p:grpSpPr>
        <a:xfrm>
          <a:off x="0" y="0"/>
          <a:ext cx="0" cy="0"/>
          <a:chOff x="0" y="0"/>
          <a:chExt cx="0" cy="0"/>
        </a:xfrm>
      </p:grpSpPr>
      <p:pic>
        <p:nvPicPr>
          <p:cNvPr id="29" name="Google Shape;29;p5"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30" name="Google Shape;30;p5"/>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5"/>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5"/>
          <p:cNvSpPr txBox="1">
            <a:spLocks noGrp="1"/>
          </p:cNvSpPr>
          <p:nvPr>
            <p:ph type="title"/>
          </p:nvPr>
        </p:nvSpPr>
        <p:spPr>
          <a:xfrm>
            <a:off x="539023" y="536390"/>
            <a:ext cx="1613400" cy="8574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p:txBody>
      </p:sp>
      <p:sp>
        <p:nvSpPr>
          <p:cNvPr id="33" name="Google Shape;33;p5"/>
          <p:cNvSpPr txBox="1">
            <a:spLocks noGrp="1"/>
          </p:cNvSpPr>
          <p:nvPr>
            <p:ph type="body" idx="1"/>
          </p:nvPr>
        </p:nvSpPr>
        <p:spPr>
          <a:xfrm>
            <a:off x="2798250" y="958750"/>
            <a:ext cx="5503800" cy="32406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p:txBody>
      </p:sp>
      <p:sp>
        <p:nvSpPr>
          <p:cNvPr id="34" name="Google Shape;34;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picture">
  <p:cSld name="TITLE_AND_BODY_1">
    <p:bg>
      <p:bgPr>
        <a:solidFill>
          <a:schemeClr val="dk1"/>
        </a:solidFill>
        <a:effectLst/>
      </p:bgPr>
    </p:bg>
    <p:spTree>
      <p:nvGrpSpPr>
        <p:cNvPr id="1" name="Shape 35"/>
        <p:cNvGrpSpPr/>
        <p:nvPr/>
      </p:nvGrpSpPr>
      <p:grpSpPr>
        <a:xfrm>
          <a:off x="0" y="0"/>
          <a:ext cx="0" cy="0"/>
          <a:chOff x="0" y="0"/>
          <a:chExt cx="0" cy="0"/>
        </a:xfrm>
      </p:grpSpPr>
      <p:pic>
        <p:nvPicPr>
          <p:cNvPr id="36" name="Google Shape;36;p6"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37" name="Google Shape;37;p6"/>
          <p:cNvSpPr/>
          <p:nvPr/>
        </p:nvSpPr>
        <p:spPr>
          <a:xfrm>
            <a:off x="595200" y="588531"/>
            <a:ext cx="79536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6"/>
          <p:cNvSpPr txBox="1">
            <a:spLocks noGrp="1"/>
          </p:cNvSpPr>
          <p:nvPr>
            <p:ph type="body" idx="1"/>
          </p:nvPr>
        </p:nvSpPr>
        <p:spPr>
          <a:xfrm>
            <a:off x="1052400" y="1577225"/>
            <a:ext cx="2686200" cy="2622000"/>
          </a:xfrm>
          <a:prstGeom prst="rect">
            <a:avLst/>
          </a:prstGeom>
        </p:spPr>
        <p:txBody>
          <a:bodyPr spcFirstLastPara="1" wrap="square" lIns="91425" tIns="91425" rIns="91425" bIns="91425" anchor="t" anchorCtr="0">
            <a:noAutofit/>
          </a:bodyPr>
          <a:lstStyle>
            <a:lvl1pPr marL="457200" lvl="0" indent="-342900" algn="r" rtl="0">
              <a:spcBef>
                <a:spcPts val="600"/>
              </a:spcBef>
              <a:spcAft>
                <a:spcPts val="0"/>
              </a:spcAft>
              <a:buSzPts val="1800"/>
              <a:buChar char="▹"/>
              <a:defRPr sz="1800"/>
            </a:lvl1pPr>
            <a:lvl2pPr marL="914400" lvl="1" indent="-342900" algn="r" rtl="0">
              <a:spcBef>
                <a:spcPts val="0"/>
              </a:spcBef>
              <a:spcAft>
                <a:spcPts val="0"/>
              </a:spcAft>
              <a:buSzPts val="1800"/>
              <a:buChar char="▸"/>
              <a:defRPr sz="1800"/>
            </a:lvl2pPr>
            <a:lvl3pPr marL="1371600" lvl="2" indent="-342900" algn="r" rtl="0">
              <a:spcBef>
                <a:spcPts val="0"/>
              </a:spcBef>
              <a:spcAft>
                <a:spcPts val="0"/>
              </a:spcAft>
              <a:buSzPts val="1800"/>
              <a:buChar char="◦"/>
              <a:defRPr sz="1800"/>
            </a:lvl3pPr>
            <a:lvl4pPr marL="1828800" lvl="3" indent="-342900" algn="r" rtl="0">
              <a:spcBef>
                <a:spcPts val="0"/>
              </a:spcBef>
              <a:spcAft>
                <a:spcPts val="0"/>
              </a:spcAft>
              <a:buSzPts val="1800"/>
              <a:buChar char="●"/>
              <a:defRPr/>
            </a:lvl4pPr>
            <a:lvl5pPr marL="2286000" lvl="4" indent="-342900" algn="r" rtl="0">
              <a:spcBef>
                <a:spcPts val="0"/>
              </a:spcBef>
              <a:spcAft>
                <a:spcPts val="0"/>
              </a:spcAft>
              <a:buSzPts val="1800"/>
              <a:buChar char="○"/>
              <a:defRPr/>
            </a:lvl5pPr>
            <a:lvl6pPr marL="2743200" lvl="5" indent="-342900" algn="r" rtl="0">
              <a:spcBef>
                <a:spcPts val="0"/>
              </a:spcBef>
              <a:spcAft>
                <a:spcPts val="0"/>
              </a:spcAft>
              <a:buSzPts val="1800"/>
              <a:buChar char="■"/>
              <a:defRPr/>
            </a:lvl6pPr>
            <a:lvl7pPr marL="3200400" lvl="6" indent="-342900" algn="r" rtl="0">
              <a:spcBef>
                <a:spcPts val="0"/>
              </a:spcBef>
              <a:spcAft>
                <a:spcPts val="0"/>
              </a:spcAft>
              <a:buSzPts val="1800"/>
              <a:buChar char="●"/>
              <a:defRPr/>
            </a:lvl7pPr>
            <a:lvl8pPr marL="3657600" lvl="7" indent="-342900" algn="r" rtl="0">
              <a:spcBef>
                <a:spcPts val="0"/>
              </a:spcBef>
              <a:spcAft>
                <a:spcPts val="0"/>
              </a:spcAft>
              <a:buSzPts val="1800"/>
              <a:buChar char="○"/>
              <a:defRPr/>
            </a:lvl8pPr>
            <a:lvl9pPr marL="4114800" lvl="8" indent="-342900" algn="r" rtl="0">
              <a:spcBef>
                <a:spcPts val="0"/>
              </a:spcBef>
              <a:spcAft>
                <a:spcPts val="0"/>
              </a:spcAft>
              <a:buSzPts val="1800"/>
              <a:buChar char="■"/>
              <a:defRPr/>
            </a:lvl9pPr>
          </a:lstStyle>
          <a:p/>
        </p:txBody>
      </p:sp>
      <p:sp>
        <p:nvSpPr>
          <p:cNvPr id="39" name="Google Shape;39;p6"/>
          <p:cNvSpPr txBox="1">
            <a:spLocks noGrp="1"/>
          </p:cNvSpPr>
          <p:nvPr>
            <p:ph type="title"/>
          </p:nvPr>
        </p:nvSpPr>
        <p:spPr>
          <a:xfrm>
            <a:off x="1052325" y="757150"/>
            <a:ext cx="2686200" cy="8709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4D4A56"/>
              </a:buClr>
              <a:buSzPts val="1800"/>
              <a:buNone/>
              <a:defRPr>
                <a:solidFill>
                  <a:srgbClr val="4D4A56"/>
                </a:solidFill>
              </a:defRPr>
            </a:lvl1pPr>
            <a:lvl2pPr lvl="1" algn="r" rtl="0">
              <a:spcBef>
                <a:spcPts val="0"/>
              </a:spcBef>
              <a:spcAft>
                <a:spcPts val="0"/>
              </a:spcAft>
              <a:buClr>
                <a:srgbClr val="4D4A56"/>
              </a:buClr>
              <a:buSzPts val="1800"/>
              <a:buNone/>
              <a:defRPr>
                <a:solidFill>
                  <a:srgbClr val="4D4A56"/>
                </a:solidFill>
              </a:defRPr>
            </a:lvl2pPr>
            <a:lvl3pPr lvl="2" algn="r" rtl="0">
              <a:spcBef>
                <a:spcPts val="0"/>
              </a:spcBef>
              <a:spcAft>
                <a:spcPts val="0"/>
              </a:spcAft>
              <a:buClr>
                <a:srgbClr val="4D4A56"/>
              </a:buClr>
              <a:buSzPts val="1800"/>
              <a:buNone/>
              <a:defRPr>
                <a:solidFill>
                  <a:srgbClr val="4D4A56"/>
                </a:solidFill>
              </a:defRPr>
            </a:lvl3pPr>
            <a:lvl4pPr lvl="3" algn="r" rtl="0">
              <a:spcBef>
                <a:spcPts val="0"/>
              </a:spcBef>
              <a:spcAft>
                <a:spcPts val="0"/>
              </a:spcAft>
              <a:buClr>
                <a:srgbClr val="4D4A56"/>
              </a:buClr>
              <a:buSzPts val="1800"/>
              <a:buNone/>
              <a:defRPr>
                <a:solidFill>
                  <a:srgbClr val="4D4A56"/>
                </a:solidFill>
              </a:defRPr>
            </a:lvl4pPr>
            <a:lvl5pPr lvl="4" algn="r" rtl="0">
              <a:spcBef>
                <a:spcPts val="0"/>
              </a:spcBef>
              <a:spcAft>
                <a:spcPts val="0"/>
              </a:spcAft>
              <a:buClr>
                <a:srgbClr val="4D4A56"/>
              </a:buClr>
              <a:buSzPts val="1800"/>
              <a:buNone/>
              <a:defRPr>
                <a:solidFill>
                  <a:srgbClr val="4D4A56"/>
                </a:solidFill>
              </a:defRPr>
            </a:lvl5pPr>
            <a:lvl6pPr lvl="5" algn="r" rtl="0">
              <a:spcBef>
                <a:spcPts val="0"/>
              </a:spcBef>
              <a:spcAft>
                <a:spcPts val="0"/>
              </a:spcAft>
              <a:buClr>
                <a:srgbClr val="4D4A56"/>
              </a:buClr>
              <a:buSzPts val="1800"/>
              <a:buNone/>
              <a:defRPr>
                <a:solidFill>
                  <a:srgbClr val="4D4A56"/>
                </a:solidFill>
              </a:defRPr>
            </a:lvl6pPr>
            <a:lvl7pPr lvl="6" algn="r" rtl="0">
              <a:spcBef>
                <a:spcPts val="0"/>
              </a:spcBef>
              <a:spcAft>
                <a:spcPts val="0"/>
              </a:spcAft>
              <a:buClr>
                <a:srgbClr val="4D4A56"/>
              </a:buClr>
              <a:buSzPts val="1800"/>
              <a:buNone/>
              <a:defRPr>
                <a:solidFill>
                  <a:srgbClr val="4D4A56"/>
                </a:solidFill>
              </a:defRPr>
            </a:lvl7pPr>
            <a:lvl8pPr lvl="7" algn="r" rtl="0">
              <a:spcBef>
                <a:spcPts val="0"/>
              </a:spcBef>
              <a:spcAft>
                <a:spcPts val="0"/>
              </a:spcAft>
              <a:buClr>
                <a:srgbClr val="4D4A56"/>
              </a:buClr>
              <a:buSzPts val="1800"/>
              <a:buNone/>
              <a:defRPr>
                <a:solidFill>
                  <a:srgbClr val="4D4A56"/>
                </a:solidFill>
              </a:defRPr>
            </a:lvl8pPr>
            <a:lvl9pPr lvl="8" algn="r" rtl="0">
              <a:spcBef>
                <a:spcPts val="0"/>
              </a:spcBef>
              <a:spcAft>
                <a:spcPts val="0"/>
              </a:spcAft>
              <a:buClr>
                <a:srgbClr val="4D4A56"/>
              </a:buClr>
              <a:buSzPts val="1800"/>
              <a:buNone/>
              <a:defRPr>
                <a:solidFill>
                  <a:srgbClr val="4D4A56"/>
                </a:solidFill>
              </a:defRPr>
            </a:lvl9pPr>
          </a:lstStyle>
          <a:p/>
        </p:txBody>
      </p:sp>
      <p:sp>
        <p:nvSpPr>
          <p:cNvPr id="40" name="Google Shape;40;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matchingName="Title + 2 columns">
  <p:cSld name="TITLE_AND_TWO_COLUMNS">
    <p:bg>
      <p:bgPr>
        <a:solidFill>
          <a:schemeClr val="dk1"/>
        </a:solidFill>
        <a:effectLst/>
      </p:bgPr>
    </p:bg>
    <p:spTree>
      <p:nvGrpSpPr>
        <p:cNvPr id="1" name="Shape 41"/>
        <p:cNvGrpSpPr/>
        <p:nvPr/>
      </p:nvGrpSpPr>
      <p:grpSpPr>
        <a:xfrm>
          <a:off x="0" y="0"/>
          <a:ext cx="0" cy="0"/>
          <a:chOff x="0" y="0"/>
          <a:chExt cx="0" cy="0"/>
        </a:xfrm>
      </p:grpSpPr>
      <p:pic>
        <p:nvPicPr>
          <p:cNvPr id="42" name="Google Shape;42;p7"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43" name="Google Shape;43;p7"/>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7"/>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7"/>
          <p:cNvSpPr txBox="1">
            <a:spLocks noGrp="1"/>
          </p:cNvSpPr>
          <p:nvPr>
            <p:ph type="title"/>
          </p:nvPr>
        </p:nvSpPr>
        <p:spPr>
          <a:xfrm>
            <a:off x="534610" y="541179"/>
            <a:ext cx="1613400" cy="8574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p:txBody>
      </p:sp>
      <p:sp>
        <p:nvSpPr>
          <p:cNvPr id="46" name="Google Shape;46;p7"/>
          <p:cNvSpPr txBox="1">
            <a:spLocks noGrp="1"/>
          </p:cNvSpPr>
          <p:nvPr>
            <p:ph type="body" idx="1"/>
          </p:nvPr>
        </p:nvSpPr>
        <p:spPr>
          <a:xfrm>
            <a:off x="2757725"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p:txBody>
      </p:sp>
      <p:sp>
        <p:nvSpPr>
          <p:cNvPr id="47" name="Google Shape;47;p7"/>
          <p:cNvSpPr txBox="1">
            <a:spLocks noGrp="1"/>
          </p:cNvSpPr>
          <p:nvPr>
            <p:ph type="body" idx="2"/>
          </p:nvPr>
        </p:nvSpPr>
        <p:spPr>
          <a:xfrm>
            <a:off x="5620903"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p:txBody>
      </p:sp>
      <p:sp>
        <p:nvSpPr>
          <p:cNvPr id="48" name="Google Shape;4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68"/>
        <p:cNvGrpSpPr/>
        <p:nvPr/>
      </p:nvGrpSpPr>
      <p:grpSpPr>
        <a:xfrm>
          <a:off x="0" y="0"/>
          <a:ext cx="0" cy="0"/>
          <a:chOff x="0" y="0"/>
          <a:chExt cx="0" cy="0"/>
        </a:xfrm>
      </p:grpSpPr>
      <p:pic>
        <p:nvPicPr>
          <p:cNvPr id="69" name="Google Shape;69;p11"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0" name="Google Shape;70;p11"/>
          <p:cNvSpPr/>
          <p:nvPr/>
        </p:nvSpPr>
        <p:spPr>
          <a:xfrm>
            <a:off x="595200" y="588531"/>
            <a:ext cx="79536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11"/>
          <p:cNvSpPr/>
          <p:nvPr/>
        </p:nvSpPr>
        <p:spPr>
          <a:xfrm>
            <a:off x="1794900" y="4199456"/>
            <a:ext cx="5554200" cy="629100"/>
          </a:xfrm>
          <a:prstGeom prst="rect">
            <a:avLst/>
          </a:prstGeom>
          <a:solidFill>
            <a:srgbClr val="ECC1C8"/>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11"/>
          <p:cNvSpPr txBox="1">
            <a:spLocks noGrp="1"/>
          </p:cNvSpPr>
          <p:nvPr>
            <p:ph type="body" idx="1"/>
          </p:nvPr>
        </p:nvSpPr>
        <p:spPr>
          <a:xfrm>
            <a:off x="1794900" y="4192781"/>
            <a:ext cx="5554200" cy="629100"/>
          </a:xfrm>
          <a:prstGeom prst="rect">
            <a:avLst/>
          </a:prstGeom>
          <a:solidFill>
            <a:schemeClr val="accent1"/>
          </a:solidFill>
        </p:spPr>
        <p:txBody>
          <a:bodyPr spcFirstLastPara="1" wrap="square" lIns="91425" tIns="91425" rIns="91425" bIns="91425" anchor="ctr" anchorCtr="0">
            <a:noAutofit/>
          </a:bodyPr>
          <a:lstStyle>
            <a:lvl1pPr marL="457200" lvl="0" indent="-228600" algn="ctr">
              <a:spcBef>
                <a:spcPts val="360"/>
              </a:spcBef>
              <a:spcAft>
                <a:spcPts val="0"/>
              </a:spcAft>
              <a:buSzPts val="1800"/>
              <a:buNone/>
              <a:defRPr sz="1800"/>
            </a:lvl1pPr>
          </a:lstStyle>
          <a:p/>
        </p:txBody>
      </p:sp>
      <p:sp>
        <p:nvSpPr>
          <p:cNvPr id="73" name="Google Shape;73;p11"/>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rtl="0">
              <a:buNone/>
              <a:defRPr>
                <a:latin typeface="Playfair Display" panose="00000500000000000000"/>
                <a:ea typeface="Playfair Display" panose="00000500000000000000"/>
                <a:cs typeface="Playfair Display" panose="00000500000000000000"/>
                <a:sym typeface="Playfair Display" panose="00000500000000000000"/>
              </a:defRPr>
            </a:lvl1pPr>
            <a:lvl2pPr lvl="1" algn="ctr" rtl="0">
              <a:buNone/>
              <a:defRPr>
                <a:latin typeface="Playfair Display" panose="00000500000000000000"/>
                <a:ea typeface="Playfair Display" panose="00000500000000000000"/>
                <a:cs typeface="Playfair Display" panose="00000500000000000000"/>
                <a:sym typeface="Playfair Display" panose="00000500000000000000"/>
              </a:defRPr>
            </a:lvl2pPr>
            <a:lvl3pPr lvl="2" algn="ctr" rtl="0">
              <a:buNone/>
              <a:defRPr>
                <a:latin typeface="Playfair Display" panose="00000500000000000000"/>
                <a:ea typeface="Playfair Display" panose="00000500000000000000"/>
                <a:cs typeface="Playfair Display" panose="00000500000000000000"/>
                <a:sym typeface="Playfair Display" panose="00000500000000000000"/>
              </a:defRPr>
            </a:lvl3pPr>
            <a:lvl4pPr lvl="3" algn="ctr" rtl="0">
              <a:buNone/>
              <a:defRPr>
                <a:latin typeface="Playfair Display" panose="00000500000000000000"/>
                <a:ea typeface="Playfair Display" panose="00000500000000000000"/>
                <a:cs typeface="Playfair Display" panose="00000500000000000000"/>
                <a:sym typeface="Playfair Display" panose="00000500000000000000"/>
              </a:defRPr>
            </a:lvl4pPr>
            <a:lvl5pPr lvl="4" algn="ctr" rtl="0">
              <a:buNone/>
              <a:defRPr>
                <a:latin typeface="Playfair Display" panose="00000500000000000000"/>
                <a:ea typeface="Playfair Display" panose="00000500000000000000"/>
                <a:cs typeface="Playfair Display" panose="00000500000000000000"/>
                <a:sym typeface="Playfair Display" panose="00000500000000000000"/>
              </a:defRPr>
            </a:lvl5pPr>
            <a:lvl6pPr lvl="5" algn="ctr" rtl="0">
              <a:buNone/>
              <a:defRPr>
                <a:latin typeface="Playfair Display" panose="00000500000000000000"/>
                <a:ea typeface="Playfair Display" panose="00000500000000000000"/>
                <a:cs typeface="Playfair Display" panose="00000500000000000000"/>
                <a:sym typeface="Playfair Display" panose="00000500000000000000"/>
              </a:defRPr>
            </a:lvl6pPr>
            <a:lvl7pPr lvl="6" algn="ctr" rtl="0">
              <a:buNone/>
              <a:defRPr>
                <a:latin typeface="Playfair Display" panose="00000500000000000000"/>
                <a:ea typeface="Playfair Display" panose="00000500000000000000"/>
                <a:cs typeface="Playfair Display" panose="00000500000000000000"/>
                <a:sym typeface="Playfair Display" panose="00000500000000000000"/>
              </a:defRPr>
            </a:lvl7pPr>
            <a:lvl8pPr lvl="7" algn="ctr" rtl="0">
              <a:buNone/>
              <a:defRPr>
                <a:latin typeface="Playfair Display" panose="00000500000000000000"/>
                <a:ea typeface="Playfair Display" panose="00000500000000000000"/>
                <a:cs typeface="Playfair Display" panose="00000500000000000000"/>
                <a:sym typeface="Playfair Display" panose="00000500000000000000"/>
              </a:defRPr>
            </a:lvl8pPr>
            <a:lvl9pPr lvl="8" algn="ctr" rtl="0">
              <a:buNone/>
              <a:defRPr>
                <a:latin typeface="Playfair Display" panose="00000500000000000000"/>
                <a:ea typeface="Playfair Display" panose="00000500000000000000"/>
                <a:cs typeface="Playfair Display" panose="00000500000000000000"/>
                <a:sym typeface="Playfair Display" panose="00000500000000000000"/>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Blank vertical">
  <p:cSld name="BLANK">
    <p:bg>
      <p:bgPr>
        <a:solidFill>
          <a:schemeClr val="dk1"/>
        </a:solidFill>
        <a:effectLst/>
      </p:bgPr>
    </p:bg>
    <p:spTree>
      <p:nvGrpSpPr>
        <p:cNvPr id="1" name="Shape 74"/>
        <p:cNvGrpSpPr/>
        <p:nvPr/>
      </p:nvGrpSpPr>
      <p:grpSpPr>
        <a:xfrm>
          <a:off x="0" y="0"/>
          <a:ext cx="0" cy="0"/>
          <a:chOff x="0" y="0"/>
          <a:chExt cx="0" cy="0"/>
        </a:xfrm>
      </p:grpSpPr>
      <p:pic>
        <p:nvPicPr>
          <p:cNvPr id="75" name="Google Shape;75;p12"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76" name="Google Shape;76;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waves">
  <p:cSld name="BLANK_1">
    <p:bg>
      <p:bgPr>
        <a:solidFill>
          <a:schemeClr val="dk1"/>
        </a:solidFill>
        <a:effectLst/>
      </p:bgPr>
    </p:bg>
    <p:spTree>
      <p:nvGrpSpPr>
        <p:cNvPr id="1" name="Shape 77"/>
        <p:cNvGrpSpPr/>
        <p:nvPr/>
      </p:nvGrpSpPr>
      <p:grpSpPr>
        <a:xfrm>
          <a:off x="0" y="0"/>
          <a:ext cx="0" cy="0"/>
          <a:chOff x="0" y="0"/>
          <a:chExt cx="0" cy="0"/>
        </a:xfrm>
      </p:grpSpPr>
      <p:pic>
        <p:nvPicPr>
          <p:cNvPr id="78" name="Google Shape;78;p13"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9" name="Google Shape;79;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zigzag">
  <p:cSld name="BLANK_1_1">
    <p:bg>
      <p:bgPr>
        <a:solidFill>
          <a:schemeClr val="dk1"/>
        </a:solidFill>
        <a:effectLst/>
      </p:bgPr>
    </p:bg>
    <p:spTree>
      <p:nvGrpSpPr>
        <p:cNvPr id="1" name="Shape 80"/>
        <p:cNvGrpSpPr/>
        <p:nvPr/>
      </p:nvGrpSpPr>
      <p:grpSpPr>
        <a:xfrm>
          <a:off x="0" y="0"/>
          <a:ext cx="0" cy="0"/>
          <a:chOff x="0" y="0"/>
          <a:chExt cx="0" cy="0"/>
        </a:xfrm>
      </p:grpSpPr>
      <p:pic>
        <p:nvPicPr>
          <p:cNvPr id="81" name="Google Shape;81;p14" descr="organic-03.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2" name="Google Shape;82;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800"/>
              <a:buFont typeface="Playfair Display" panose="00000500000000000000"/>
              <a:buNone/>
              <a:defRPr sz="1800" b="1" i="1">
                <a:solidFill>
                  <a:schemeClr val="dk1"/>
                </a:solidFill>
                <a:latin typeface="Playfair Display" panose="00000500000000000000"/>
                <a:ea typeface="Playfair Display" panose="00000500000000000000"/>
                <a:cs typeface="Playfair Display" panose="00000500000000000000"/>
                <a:sym typeface="Playfair Display" panose="00000500000000000000"/>
              </a:defRPr>
            </a:lvl1pPr>
            <a:lvl2pPr lvl="1">
              <a:spcBef>
                <a:spcPts val="0"/>
              </a:spcBef>
              <a:spcAft>
                <a:spcPts val="0"/>
              </a:spcAft>
              <a:buClr>
                <a:schemeClr val="dk1"/>
              </a:buClr>
              <a:buSzPts val="1800"/>
              <a:buFont typeface="Playfair Display" panose="00000500000000000000"/>
              <a:buNone/>
              <a:defRPr sz="1800" b="1" i="1">
                <a:solidFill>
                  <a:schemeClr val="dk1"/>
                </a:solidFill>
                <a:latin typeface="Playfair Display" panose="00000500000000000000"/>
                <a:ea typeface="Playfair Display" panose="00000500000000000000"/>
                <a:cs typeface="Playfair Display" panose="00000500000000000000"/>
                <a:sym typeface="Playfair Display" panose="00000500000000000000"/>
              </a:defRPr>
            </a:lvl2pPr>
            <a:lvl3pPr lvl="2">
              <a:spcBef>
                <a:spcPts val="0"/>
              </a:spcBef>
              <a:spcAft>
                <a:spcPts val="0"/>
              </a:spcAft>
              <a:buClr>
                <a:schemeClr val="dk1"/>
              </a:buClr>
              <a:buSzPts val="1800"/>
              <a:buFont typeface="Playfair Display" panose="00000500000000000000"/>
              <a:buNone/>
              <a:defRPr sz="1800" b="1" i="1">
                <a:solidFill>
                  <a:schemeClr val="dk1"/>
                </a:solidFill>
                <a:latin typeface="Playfair Display" panose="00000500000000000000"/>
                <a:ea typeface="Playfair Display" panose="00000500000000000000"/>
                <a:cs typeface="Playfair Display" panose="00000500000000000000"/>
                <a:sym typeface="Playfair Display" panose="00000500000000000000"/>
              </a:defRPr>
            </a:lvl3pPr>
            <a:lvl4pPr lvl="3">
              <a:spcBef>
                <a:spcPts val="0"/>
              </a:spcBef>
              <a:spcAft>
                <a:spcPts val="0"/>
              </a:spcAft>
              <a:buClr>
                <a:schemeClr val="dk1"/>
              </a:buClr>
              <a:buSzPts val="1800"/>
              <a:buFont typeface="Playfair Display" panose="00000500000000000000"/>
              <a:buNone/>
              <a:defRPr sz="1800" b="1" i="1">
                <a:solidFill>
                  <a:schemeClr val="dk1"/>
                </a:solidFill>
                <a:latin typeface="Playfair Display" panose="00000500000000000000"/>
                <a:ea typeface="Playfair Display" panose="00000500000000000000"/>
                <a:cs typeface="Playfair Display" panose="00000500000000000000"/>
                <a:sym typeface="Playfair Display" panose="00000500000000000000"/>
              </a:defRPr>
            </a:lvl4pPr>
            <a:lvl5pPr lvl="4">
              <a:spcBef>
                <a:spcPts val="0"/>
              </a:spcBef>
              <a:spcAft>
                <a:spcPts val="0"/>
              </a:spcAft>
              <a:buClr>
                <a:schemeClr val="dk1"/>
              </a:buClr>
              <a:buSzPts val="1800"/>
              <a:buFont typeface="Playfair Display" panose="00000500000000000000"/>
              <a:buNone/>
              <a:defRPr sz="1800" b="1" i="1">
                <a:solidFill>
                  <a:schemeClr val="dk1"/>
                </a:solidFill>
                <a:latin typeface="Playfair Display" panose="00000500000000000000"/>
                <a:ea typeface="Playfair Display" panose="00000500000000000000"/>
                <a:cs typeface="Playfair Display" panose="00000500000000000000"/>
                <a:sym typeface="Playfair Display" panose="00000500000000000000"/>
              </a:defRPr>
            </a:lvl5pPr>
            <a:lvl6pPr lvl="5">
              <a:spcBef>
                <a:spcPts val="0"/>
              </a:spcBef>
              <a:spcAft>
                <a:spcPts val="0"/>
              </a:spcAft>
              <a:buClr>
                <a:schemeClr val="dk1"/>
              </a:buClr>
              <a:buSzPts val="1800"/>
              <a:buFont typeface="Playfair Display" panose="00000500000000000000"/>
              <a:buNone/>
              <a:defRPr sz="1800" b="1" i="1">
                <a:solidFill>
                  <a:schemeClr val="dk1"/>
                </a:solidFill>
                <a:latin typeface="Playfair Display" panose="00000500000000000000"/>
                <a:ea typeface="Playfair Display" panose="00000500000000000000"/>
                <a:cs typeface="Playfair Display" panose="00000500000000000000"/>
                <a:sym typeface="Playfair Display" panose="00000500000000000000"/>
              </a:defRPr>
            </a:lvl6pPr>
            <a:lvl7pPr lvl="6">
              <a:spcBef>
                <a:spcPts val="0"/>
              </a:spcBef>
              <a:spcAft>
                <a:spcPts val="0"/>
              </a:spcAft>
              <a:buClr>
                <a:schemeClr val="dk1"/>
              </a:buClr>
              <a:buSzPts val="1800"/>
              <a:buFont typeface="Playfair Display" panose="00000500000000000000"/>
              <a:buNone/>
              <a:defRPr sz="1800" b="1" i="1">
                <a:solidFill>
                  <a:schemeClr val="dk1"/>
                </a:solidFill>
                <a:latin typeface="Playfair Display" panose="00000500000000000000"/>
                <a:ea typeface="Playfair Display" panose="00000500000000000000"/>
                <a:cs typeface="Playfair Display" panose="00000500000000000000"/>
                <a:sym typeface="Playfair Display" panose="00000500000000000000"/>
              </a:defRPr>
            </a:lvl7pPr>
            <a:lvl8pPr lvl="7">
              <a:spcBef>
                <a:spcPts val="0"/>
              </a:spcBef>
              <a:spcAft>
                <a:spcPts val="0"/>
              </a:spcAft>
              <a:buClr>
                <a:schemeClr val="dk1"/>
              </a:buClr>
              <a:buSzPts val="1800"/>
              <a:buFont typeface="Playfair Display" panose="00000500000000000000"/>
              <a:buNone/>
              <a:defRPr sz="1800" b="1" i="1">
                <a:solidFill>
                  <a:schemeClr val="dk1"/>
                </a:solidFill>
                <a:latin typeface="Playfair Display" panose="00000500000000000000"/>
                <a:ea typeface="Playfair Display" panose="00000500000000000000"/>
                <a:cs typeface="Playfair Display" panose="00000500000000000000"/>
                <a:sym typeface="Playfair Display" panose="00000500000000000000"/>
              </a:defRPr>
            </a:lvl8pPr>
            <a:lvl9pPr lvl="8">
              <a:spcBef>
                <a:spcPts val="0"/>
              </a:spcBef>
              <a:spcAft>
                <a:spcPts val="0"/>
              </a:spcAft>
              <a:buClr>
                <a:schemeClr val="dk1"/>
              </a:buClr>
              <a:buSzPts val="1800"/>
              <a:buFont typeface="Playfair Display" panose="00000500000000000000"/>
              <a:buNone/>
              <a:defRPr sz="1800" b="1" i="1">
                <a:solidFill>
                  <a:schemeClr val="dk1"/>
                </a:solidFill>
                <a:latin typeface="Playfair Display" panose="00000500000000000000"/>
                <a:ea typeface="Playfair Display" panose="00000500000000000000"/>
                <a:cs typeface="Playfair Display" panose="00000500000000000000"/>
                <a:sym typeface="Playfair Display" panose="00000500000000000000"/>
              </a:defRPr>
            </a:lvl9pPr>
          </a:lstStyle>
          <a:p/>
        </p:txBody>
      </p:sp>
      <p:sp>
        <p:nvSpPr>
          <p:cNvPr id="7" name="Google Shape;7;p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Tinos" panose="02020603050405020304"/>
              <a:buChar char="▹"/>
              <a:defRPr sz="3000">
                <a:solidFill>
                  <a:schemeClr val="dk1"/>
                </a:solidFill>
                <a:latin typeface="Tinos" panose="02020603050405020304"/>
                <a:ea typeface="Tinos" panose="02020603050405020304"/>
                <a:cs typeface="Tinos" panose="02020603050405020304"/>
                <a:sym typeface="Tinos" panose="02020603050405020304"/>
              </a:defRPr>
            </a:lvl1pPr>
            <a:lvl2pPr marL="914400" lvl="1" indent="-381000">
              <a:spcBef>
                <a:spcPts val="0"/>
              </a:spcBef>
              <a:spcAft>
                <a:spcPts val="0"/>
              </a:spcAft>
              <a:buClr>
                <a:schemeClr val="dk1"/>
              </a:buClr>
              <a:buSzPts val="2400"/>
              <a:buFont typeface="Tinos" panose="02020603050405020304"/>
              <a:buChar char="▸"/>
              <a:defRPr sz="2400">
                <a:solidFill>
                  <a:schemeClr val="dk1"/>
                </a:solidFill>
                <a:latin typeface="Tinos" panose="02020603050405020304"/>
                <a:ea typeface="Tinos" panose="02020603050405020304"/>
                <a:cs typeface="Tinos" panose="02020603050405020304"/>
                <a:sym typeface="Tinos" panose="02020603050405020304"/>
              </a:defRPr>
            </a:lvl2pPr>
            <a:lvl3pPr marL="1371600" lvl="2" indent="-381000">
              <a:spcBef>
                <a:spcPts val="0"/>
              </a:spcBef>
              <a:spcAft>
                <a:spcPts val="0"/>
              </a:spcAft>
              <a:buClr>
                <a:schemeClr val="dk1"/>
              </a:buClr>
              <a:buSzPts val="2400"/>
              <a:buFont typeface="Tinos" panose="02020603050405020304"/>
              <a:buChar char="◦"/>
              <a:defRPr sz="2400">
                <a:solidFill>
                  <a:schemeClr val="dk1"/>
                </a:solidFill>
                <a:latin typeface="Tinos" panose="02020603050405020304"/>
                <a:ea typeface="Tinos" panose="02020603050405020304"/>
                <a:cs typeface="Tinos" panose="02020603050405020304"/>
                <a:sym typeface="Tinos" panose="02020603050405020304"/>
              </a:defRPr>
            </a:lvl3pPr>
            <a:lvl4pPr marL="1828800" lvl="3" indent="-342900">
              <a:spcBef>
                <a:spcPts val="0"/>
              </a:spcBef>
              <a:spcAft>
                <a:spcPts val="0"/>
              </a:spcAft>
              <a:buClr>
                <a:schemeClr val="dk1"/>
              </a:buClr>
              <a:buSzPts val="1800"/>
              <a:buFont typeface="Tinos" panose="02020603050405020304"/>
              <a:buChar char="●"/>
              <a:defRPr sz="1800">
                <a:solidFill>
                  <a:schemeClr val="dk1"/>
                </a:solidFill>
                <a:latin typeface="Tinos" panose="02020603050405020304"/>
                <a:ea typeface="Tinos" panose="02020603050405020304"/>
                <a:cs typeface="Tinos" panose="02020603050405020304"/>
                <a:sym typeface="Tinos" panose="02020603050405020304"/>
              </a:defRPr>
            </a:lvl4pPr>
            <a:lvl5pPr marL="2286000" lvl="4" indent="-342900">
              <a:spcBef>
                <a:spcPts val="0"/>
              </a:spcBef>
              <a:spcAft>
                <a:spcPts val="0"/>
              </a:spcAft>
              <a:buClr>
                <a:schemeClr val="dk1"/>
              </a:buClr>
              <a:buSzPts val="1800"/>
              <a:buFont typeface="Tinos" panose="02020603050405020304"/>
              <a:buChar char="○"/>
              <a:defRPr sz="1800">
                <a:solidFill>
                  <a:schemeClr val="dk1"/>
                </a:solidFill>
                <a:latin typeface="Tinos" panose="02020603050405020304"/>
                <a:ea typeface="Tinos" panose="02020603050405020304"/>
                <a:cs typeface="Tinos" panose="02020603050405020304"/>
                <a:sym typeface="Tinos" panose="02020603050405020304"/>
              </a:defRPr>
            </a:lvl5pPr>
            <a:lvl6pPr marL="2743200" lvl="5" indent="-342900">
              <a:spcBef>
                <a:spcPts val="0"/>
              </a:spcBef>
              <a:spcAft>
                <a:spcPts val="0"/>
              </a:spcAft>
              <a:buClr>
                <a:schemeClr val="dk1"/>
              </a:buClr>
              <a:buSzPts val="1800"/>
              <a:buFont typeface="Tinos" panose="02020603050405020304"/>
              <a:buChar char="■"/>
              <a:defRPr sz="1800">
                <a:solidFill>
                  <a:schemeClr val="dk1"/>
                </a:solidFill>
                <a:latin typeface="Tinos" panose="02020603050405020304"/>
                <a:ea typeface="Tinos" panose="02020603050405020304"/>
                <a:cs typeface="Tinos" panose="02020603050405020304"/>
                <a:sym typeface="Tinos" panose="02020603050405020304"/>
              </a:defRPr>
            </a:lvl6pPr>
            <a:lvl7pPr marL="3200400" lvl="6" indent="-342900">
              <a:spcBef>
                <a:spcPts val="0"/>
              </a:spcBef>
              <a:spcAft>
                <a:spcPts val="0"/>
              </a:spcAft>
              <a:buClr>
                <a:schemeClr val="dk1"/>
              </a:buClr>
              <a:buSzPts val="1800"/>
              <a:buFont typeface="Tinos" panose="02020603050405020304"/>
              <a:buChar char="●"/>
              <a:defRPr sz="1800">
                <a:solidFill>
                  <a:schemeClr val="dk1"/>
                </a:solidFill>
                <a:latin typeface="Tinos" panose="02020603050405020304"/>
                <a:ea typeface="Tinos" panose="02020603050405020304"/>
                <a:cs typeface="Tinos" panose="02020603050405020304"/>
                <a:sym typeface="Tinos" panose="02020603050405020304"/>
              </a:defRPr>
            </a:lvl7pPr>
            <a:lvl8pPr marL="3657600" lvl="7" indent="-342900">
              <a:spcBef>
                <a:spcPts val="0"/>
              </a:spcBef>
              <a:spcAft>
                <a:spcPts val="0"/>
              </a:spcAft>
              <a:buClr>
                <a:schemeClr val="dk1"/>
              </a:buClr>
              <a:buSzPts val="1800"/>
              <a:buFont typeface="Tinos" panose="02020603050405020304"/>
              <a:buChar char="○"/>
              <a:defRPr sz="1800">
                <a:solidFill>
                  <a:schemeClr val="dk1"/>
                </a:solidFill>
                <a:latin typeface="Tinos" panose="02020603050405020304"/>
                <a:ea typeface="Tinos" panose="02020603050405020304"/>
                <a:cs typeface="Tinos" panose="02020603050405020304"/>
                <a:sym typeface="Tinos" panose="02020603050405020304"/>
              </a:defRPr>
            </a:lvl8pPr>
            <a:lvl9pPr marL="4114800" lvl="8" indent="-342900">
              <a:spcBef>
                <a:spcPts val="0"/>
              </a:spcBef>
              <a:spcAft>
                <a:spcPts val="0"/>
              </a:spcAft>
              <a:buClr>
                <a:schemeClr val="dk1"/>
              </a:buClr>
              <a:buSzPts val="1800"/>
              <a:buFont typeface="Tinos" panose="02020603050405020304"/>
              <a:buChar char="■"/>
              <a:defRPr sz="1800">
                <a:solidFill>
                  <a:schemeClr val="dk1"/>
                </a:solidFill>
                <a:latin typeface="Tinos" panose="02020603050405020304"/>
                <a:ea typeface="Tinos" panose="02020603050405020304"/>
                <a:cs typeface="Tinos" panose="02020603050405020304"/>
                <a:sym typeface="Tinos" panose="02020603050405020304"/>
              </a:defRPr>
            </a:lvl9pPr>
          </a:lstStyle>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1"/>
                </a:solidFill>
                <a:latin typeface="Playfair Display" panose="00000500000000000000"/>
                <a:ea typeface="Playfair Display" panose="00000500000000000000"/>
                <a:cs typeface="Playfair Display" panose="00000500000000000000"/>
                <a:sym typeface="Playfair Display" panose="00000500000000000000"/>
              </a:defRPr>
            </a:lvl1pPr>
            <a:lvl2pPr lvl="1" algn="r">
              <a:buNone/>
              <a:defRPr sz="1300">
                <a:solidFill>
                  <a:schemeClr val="accent1"/>
                </a:solidFill>
                <a:latin typeface="Playfair Display" panose="00000500000000000000"/>
                <a:ea typeface="Playfair Display" panose="00000500000000000000"/>
                <a:cs typeface="Playfair Display" panose="00000500000000000000"/>
                <a:sym typeface="Playfair Display" panose="00000500000000000000"/>
              </a:defRPr>
            </a:lvl2pPr>
            <a:lvl3pPr lvl="2" algn="r">
              <a:buNone/>
              <a:defRPr sz="1300">
                <a:solidFill>
                  <a:schemeClr val="accent1"/>
                </a:solidFill>
                <a:latin typeface="Playfair Display" panose="00000500000000000000"/>
                <a:ea typeface="Playfair Display" panose="00000500000000000000"/>
                <a:cs typeface="Playfair Display" panose="00000500000000000000"/>
                <a:sym typeface="Playfair Display" panose="00000500000000000000"/>
              </a:defRPr>
            </a:lvl3pPr>
            <a:lvl4pPr lvl="3" algn="r">
              <a:buNone/>
              <a:defRPr sz="1300">
                <a:solidFill>
                  <a:schemeClr val="accent1"/>
                </a:solidFill>
                <a:latin typeface="Playfair Display" panose="00000500000000000000"/>
                <a:ea typeface="Playfair Display" panose="00000500000000000000"/>
                <a:cs typeface="Playfair Display" panose="00000500000000000000"/>
                <a:sym typeface="Playfair Display" panose="00000500000000000000"/>
              </a:defRPr>
            </a:lvl4pPr>
            <a:lvl5pPr lvl="4" algn="r">
              <a:buNone/>
              <a:defRPr sz="1300">
                <a:solidFill>
                  <a:schemeClr val="accent1"/>
                </a:solidFill>
                <a:latin typeface="Playfair Display" panose="00000500000000000000"/>
                <a:ea typeface="Playfair Display" panose="00000500000000000000"/>
                <a:cs typeface="Playfair Display" panose="00000500000000000000"/>
                <a:sym typeface="Playfair Display" panose="00000500000000000000"/>
              </a:defRPr>
            </a:lvl5pPr>
            <a:lvl6pPr lvl="5" algn="r">
              <a:buNone/>
              <a:defRPr sz="1300">
                <a:solidFill>
                  <a:schemeClr val="accent1"/>
                </a:solidFill>
                <a:latin typeface="Playfair Display" panose="00000500000000000000"/>
                <a:ea typeface="Playfair Display" panose="00000500000000000000"/>
                <a:cs typeface="Playfair Display" panose="00000500000000000000"/>
                <a:sym typeface="Playfair Display" panose="00000500000000000000"/>
              </a:defRPr>
            </a:lvl6pPr>
            <a:lvl7pPr lvl="6" algn="r">
              <a:buNone/>
              <a:defRPr sz="1300">
                <a:solidFill>
                  <a:schemeClr val="accent1"/>
                </a:solidFill>
                <a:latin typeface="Playfair Display" panose="00000500000000000000"/>
                <a:ea typeface="Playfair Display" panose="00000500000000000000"/>
                <a:cs typeface="Playfair Display" panose="00000500000000000000"/>
                <a:sym typeface="Playfair Display" panose="00000500000000000000"/>
              </a:defRPr>
            </a:lvl7pPr>
            <a:lvl8pPr lvl="7" algn="r">
              <a:buNone/>
              <a:defRPr sz="1300">
                <a:solidFill>
                  <a:schemeClr val="accent1"/>
                </a:solidFill>
                <a:latin typeface="Playfair Display" panose="00000500000000000000"/>
                <a:ea typeface="Playfair Display" panose="00000500000000000000"/>
                <a:cs typeface="Playfair Display" panose="00000500000000000000"/>
                <a:sym typeface="Playfair Display" panose="00000500000000000000"/>
              </a:defRPr>
            </a:lvl8pPr>
            <a:lvl9pPr lvl="8" algn="r">
              <a:buNone/>
              <a:defRPr sz="1300">
                <a:solidFill>
                  <a:schemeClr val="accent1"/>
                </a:solidFill>
                <a:latin typeface="Playfair Display" panose="00000500000000000000"/>
                <a:ea typeface="Playfair Display" panose="00000500000000000000"/>
                <a:cs typeface="Playfair Display" panose="00000500000000000000"/>
                <a:sym typeface="Playfair Display" panose="00000500000000000000"/>
              </a:defRPr>
            </a:lvl9pPr>
          </a:lstStyle>
          <a:p>
            <a:pPr marL="0" lvl="0" indent="0" algn="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13.png"/><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7" Type="http://schemas.openxmlformats.org/officeDocument/2006/relationships/notesSlide" Target="../notesSlides/notesSlide56.xml"/><Relationship Id="rId6" Type="http://schemas.openxmlformats.org/officeDocument/2006/relationships/slideLayout" Target="../slideLayouts/slideLayout6.xml"/><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image" Target="../media/image64.pn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5.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6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image" Target="../media/image6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8.pn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9.png"/></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9.xml"/><Relationship Id="rId1"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3.xml"/><Relationship Id="rId6" Type="http://schemas.openxmlformats.org/officeDocument/2006/relationships/image" Target="../media/image14.jpeg"/><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image" Target="../media/image72.png"/></Relationships>
</file>

<file path=ppt/slides/_rels/slide124.xml.rels><?xml version="1.0" encoding="UTF-8" standalone="yes"?>
<Relationships xmlns="http://schemas.openxmlformats.org/package/2006/relationships"><Relationship Id="rId4" Type="http://schemas.openxmlformats.org/officeDocument/2006/relationships/notesSlide" Target="../notesSlides/notesSlide64.xml"/><Relationship Id="rId3" Type="http://schemas.openxmlformats.org/officeDocument/2006/relationships/slideLayout" Target="../slideLayouts/slideLayout7.xml"/><Relationship Id="rId2" Type="http://schemas.openxmlformats.org/officeDocument/2006/relationships/image" Target="../media/image74.png"/><Relationship Id="rId1" Type="http://schemas.openxmlformats.org/officeDocument/2006/relationships/image" Target="../media/image7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6.xml"/><Relationship Id="rId2" Type="http://schemas.openxmlformats.org/officeDocument/2006/relationships/chart" Target="../charts/chart3.xml"/><Relationship Id="rId1" Type="http://schemas.openxmlformats.org/officeDocument/2006/relationships/chart" Target="../charts/chart2.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4.xml"/><Relationship Id="rId2" Type="http://schemas.openxmlformats.org/officeDocument/2006/relationships/image" Target="../media/image19.jpeg"/><Relationship Id="rId1"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7.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29.png"/><Relationship Id="rId1" Type="http://schemas.openxmlformats.org/officeDocument/2006/relationships/image" Target="../media/image28.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0.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image" Target="../media/image32.png"/></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image" Target="../media/image33.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image" Target="../media/image34.jpe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6.xml"/><Relationship Id="rId2" Type="http://schemas.openxmlformats.org/officeDocument/2006/relationships/image" Target="../media/image36.jpeg"/><Relationship Id="rId1" Type="http://schemas.openxmlformats.org/officeDocument/2006/relationships/image" Target="../media/image3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image" Target="../media/image3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7.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8.xml"/><Relationship Id="rId2" Type="http://schemas.openxmlformats.org/officeDocument/2006/relationships/image" Target="../media/image43.png"/><Relationship Id="rId1"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45.wdp"/><Relationship Id="rId1" Type="http://schemas.openxmlformats.org/officeDocument/2006/relationships/image" Target="../media/image44.png"/></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7.xml"/><Relationship Id="rId2" Type="http://schemas.openxmlformats.org/officeDocument/2006/relationships/image" Target="../media/image47.png"/><Relationship Id="rId1"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image" Target="../media/image4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image" Target="../media/image4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3.xml"/><Relationship Id="rId6" Type="http://schemas.openxmlformats.org/officeDocument/2006/relationships/image" Target="../media/image8.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image" Target="../media/image5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0.xml"/><Relationship Id="rId1" Type="http://schemas.openxmlformats.org/officeDocument/2006/relationships/image" Target="../media/image5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image" Target="../media/image52.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image" Target="../media/image5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chart" Target="../charts/char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image" Target="../media/image54.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image" Target="../media/image55.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xml"/><Relationship Id="rId1" Type="http://schemas.openxmlformats.org/officeDocument/2006/relationships/image" Target="../media/image5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image" Target="../media/image57.jpeg"/></Relationships>
</file>

<file path=ppt/slides/_rels/slide9.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jpeg"/><Relationship Id="rId7" Type="http://schemas.openxmlformats.org/officeDocument/2006/relationships/image" Target="../media/image10.jpeg"/><Relationship Id="rId6" Type="http://schemas.openxmlformats.org/officeDocument/2006/relationships/image" Target="../media/image9.jpeg"/><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1" Type="http://schemas.openxmlformats.org/officeDocument/2006/relationships/notesSlide" Target="../notesSlides/notesSlide6.xml"/><Relationship Id="rId10" Type="http://schemas.openxmlformats.org/officeDocument/2006/relationships/slideLayout" Target="../slideLayouts/slideLayout7.xml"/><Relationship Id="rId1" Type="http://schemas.openxmlformats.org/officeDocument/2006/relationships/diagramData" Target="../diagrams/data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xml"/><Relationship Id="rId1" Type="http://schemas.openxmlformats.org/officeDocument/2006/relationships/image" Target="../media/image58.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9.xml"/><Relationship Id="rId1" Type="http://schemas.openxmlformats.org/officeDocument/2006/relationships/image" Target="../media/image59.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image" Target="../media/image61.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ctrTitle"/>
          </p:nvPr>
        </p:nvSpPr>
        <p:spPr>
          <a:xfrm>
            <a:off x="2510400" y="1702758"/>
            <a:ext cx="41232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600" dirty="0"/>
              <a:t>CLASS III MALOCCLUSION </a:t>
            </a:r>
            <a:endParaRPr sz="3600" dirty="0"/>
          </a:p>
        </p:txBody>
      </p:sp>
      <p:pic>
        <p:nvPicPr>
          <p:cNvPr id="3" name="Picture 2"/>
          <p:cNvPicPr>
            <a:picLocks noChangeAspect="1"/>
          </p:cNvPicPr>
          <p:nvPr/>
        </p:nvPicPr>
        <p:blipFill rotWithShape="1">
          <a:blip r:embed="rId1"/>
          <a:srcRect l="9152"/>
          <a:stretch>
            <a:fillRect/>
          </a:stretch>
        </p:blipFill>
        <p:spPr>
          <a:xfrm>
            <a:off x="3519628" y="-50898"/>
            <a:ext cx="2104744" cy="1740521"/>
          </a:xfrm>
          <a:prstGeom prst="rect">
            <a:avLst/>
          </a:prstGeom>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a:effectLst/>
                <a:latin typeface="Times New Roman" panose="02020603050405020304" pitchFamily="18" charset="0"/>
              </a:rPr>
              <a:t>Skeletal Class III malocclusions can be a </a:t>
            </a:r>
            <a:br>
              <a:rPr lang="en-US" dirty="0"/>
            </a:br>
            <a:r>
              <a:rPr lang="en-US" dirty="0">
                <a:effectLst/>
                <a:latin typeface="Times New Roman" panose="02020603050405020304" pitchFamily="18" charset="0"/>
              </a:rPr>
              <a:t>result of various factors:</a:t>
            </a:r>
            <a:endParaRPr lang="en-IN"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graphicFrame>
        <p:nvGraphicFramePr>
          <p:cNvPr id="6" name="Diagram 5"/>
          <p:cNvGraphicFramePr/>
          <p:nvPr/>
        </p:nvGraphicFramePr>
        <p:xfrm>
          <a:off x="174135" y="128781"/>
          <a:ext cx="8825932"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5" name="Picture 4"/>
          <p:cNvPicPr>
            <a:picLocks noChangeAspect="1"/>
          </p:cNvPicPr>
          <p:nvPr/>
        </p:nvPicPr>
        <p:blipFill rotWithShape="1">
          <a:blip r:embed="rId6"/>
          <a:srcRect l="7218" t="6482"/>
          <a:stretch>
            <a:fillRect/>
          </a:stretch>
        </p:blipFill>
        <p:spPr>
          <a:xfrm>
            <a:off x="2476500" y="1046026"/>
            <a:ext cx="3937000" cy="222951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4" name="TextBox 3"/>
          <p:cNvSpPr txBox="1"/>
          <p:nvPr/>
        </p:nvSpPr>
        <p:spPr>
          <a:xfrm>
            <a:off x="111690" y="47982"/>
            <a:ext cx="8713903" cy="4524315"/>
          </a:xfrm>
          <a:prstGeom prst="rect">
            <a:avLst/>
          </a:prstGeom>
          <a:noFill/>
        </p:spPr>
        <p:txBody>
          <a:bodyPr wrap="square">
            <a:spAutoFit/>
          </a:bodyPr>
          <a:lstStyle/>
          <a:p>
            <a:r>
              <a:rPr lang="en-US" sz="1800" b="1" dirty="0">
                <a:solidFill>
                  <a:schemeClr val="bg1"/>
                </a:solidFill>
                <a:effectLst/>
                <a:latin typeface="Times New Roman" panose="02020603050405020304" pitchFamily="18" charset="0"/>
                <a:cs typeface="Times New Roman" panose="02020603050405020304" pitchFamily="18" charset="0"/>
              </a:rPr>
              <a:t>Effects of reverse Twin Block</a:t>
            </a:r>
            <a:endParaRPr lang="en-US" sz="1800" b="1" dirty="0">
              <a:solidFill>
                <a:schemeClr val="bg1"/>
              </a:solidFill>
              <a:effectLst/>
              <a:latin typeface="Times New Roman" panose="02020603050405020304" pitchFamily="18" charset="0"/>
              <a:cs typeface="Times New Roman" panose="02020603050405020304" pitchFamily="18" charset="0"/>
            </a:endParaRPr>
          </a:p>
          <a:p>
            <a:br>
              <a:rPr lang="en-US" sz="1800" dirty="0">
                <a:solidFill>
                  <a:schemeClr val="bg1"/>
                </a:solidFill>
                <a:latin typeface="Times New Roman" panose="02020603050405020304" pitchFamily="18" charset="0"/>
                <a:cs typeface="Times New Roman" panose="02020603050405020304" pitchFamily="18" charset="0"/>
              </a:rPr>
            </a:b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Kidner</a:t>
            </a:r>
            <a:r>
              <a:rPr lang="en-US" sz="1800" dirty="0">
                <a:solidFill>
                  <a:schemeClr val="bg1"/>
                </a:solidFill>
                <a:effectLst/>
                <a:latin typeface="Times New Roman" panose="02020603050405020304" pitchFamily="18" charset="0"/>
                <a:cs typeface="Times New Roman" panose="02020603050405020304" pitchFamily="18" charset="0"/>
              </a:rPr>
              <a:t> et al. showed that full‐time wear of the appliance resulted in </a:t>
            </a:r>
            <a:r>
              <a:rPr lang="en-US" sz="1800" dirty="0" err="1">
                <a:solidFill>
                  <a:schemeClr val="bg1"/>
                </a:solidFill>
                <a:effectLst/>
                <a:latin typeface="Times New Roman" panose="02020603050405020304" pitchFamily="18" charset="0"/>
                <a:cs typeface="Times New Roman" panose="02020603050405020304" pitchFamily="18" charset="0"/>
              </a:rPr>
              <a:t>proclination</a:t>
            </a:r>
            <a:r>
              <a:rPr lang="en-US" sz="1800" dirty="0">
                <a:solidFill>
                  <a:schemeClr val="bg1"/>
                </a:solidFill>
                <a:effectLst/>
                <a:latin typeface="Times New Roman" panose="02020603050405020304" pitchFamily="18" charset="0"/>
                <a:cs typeface="Times New Roman" panose="02020603050405020304" pitchFamily="18" charset="0"/>
              </a:rPr>
              <a:t> of the upper incisors and </a:t>
            </a:r>
            <a:r>
              <a:rPr lang="en-US" sz="1800" dirty="0" err="1">
                <a:solidFill>
                  <a:schemeClr val="bg1"/>
                </a:solidFill>
                <a:effectLst/>
                <a:latin typeface="Times New Roman" panose="02020603050405020304" pitchFamily="18" charset="0"/>
                <a:cs typeface="Times New Roman" panose="02020603050405020304" pitchFamily="18" charset="0"/>
              </a:rPr>
              <a:t>retroclination</a:t>
            </a:r>
            <a:r>
              <a:rPr lang="en-US" sz="1800" dirty="0">
                <a:solidFill>
                  <a:schemeClr val="bg1"/>
                </a:solidFill>
                <a:effectLst/>
                <a:latin typeface="Times New Roman" panose="02020603050405020304" pitchFamily="18" charset="0"/>
                <a:cs typeface="Times New Roman" panose="02020603050405020304" pitchFamily="18" charset="0"/>
              </a:rPr>
              <a:t> of the lower, as well as a down-ward and backward rotation of the mandible. </a:t>
            </a:r>
            <a:endParaRPr lang="en-US" sz="1800" dirty="0">
              <a:solidFill>
                <a:schemeClr val="bg1"/>
              </a:solidFill>
              <a:effectLst/>
              <a:latin typeface="Times New Roman" panose="02020603050405020304" pitchFamily="18" charset="0"/>
              <a:cs typeface="Times New Roman" panose="02020603050405020304" pitchFamily="18" charset="0"/>
            </a:endParaRPr>
          </a:p>
          <a:p>
            <a:endParaRPr lang="en-US" sz="1800" dirty="0">
              <a:solidFill>
                <a:schemeClr val="bg1"/>
              </a:solidFill>
              <a:effectLst/>
              <a:latin typeface="Times New Roman" panose="02020603050405020304" pitchFamily="18" charset="0"/>
              <a:cs typeface="Times New Roman" panose="02020603050405020304" pitchFamily="18" charset="0"/>
            </a:endParaRPr>
          </a:p>
          <a:p>
            <a:r>
              <a:rPr lang="en-US" sz="1800" dirty="0">
                <a:solidFill>
                  <a:schemeClr val="bg1"/>
                </a:solidFill>
                <a:latin typeface="Times New Roman" panose="02020603050405020304" pitchFamily="18" charset="0"/>
                <a:cs typeface="Times New Roman" panose="02020603050405020304" pitchFamily="18" charset="0"/>
              </a:rPr>
              <a:t>Both anteroposterior and transverse  expansion as </a:t>
            </a:r>
            <a:r>
              <a:rPr lang="en-US" sz="1800" dirty="0" err="1">
                <a:solidFill>
                  <a:schemeClr val="bg1"/>
                </a:solidFill>
                <a:latin typeface="Times New Roman" panose="02020603050405020304" pitchFamily="18" charset="0"/>
                <a:cs typeface="Times New Roman" panose="02020603050405020304" pitchFamily="18" charset="0"/>
              </a:rPr>
              <a:t>oftenly</a:t>
            </a:r>
            <a:r>
              <a:rPr lang="en-US" sz="1800" dirty="0">
                <a:solidFill>
                  <a:schemeClr val="bg1"/>
                </a:solidFill>
                <a:latin typeface="Times New Roman" panose="02020603050405020304" pitchFamily="18" charset="0"/>
                <a:cs typeface="Times New Roman" panose="02020603050405020304" pitchFamily="18" charset="0"/>
              </a:rPr>
              <a:t> required in class III cases</a:t>
            </a:r>
            <a:endParaRPr lang="en-US" sz="1800" dirty="0">
              <a:solidFill>
                <a:schemeClr val="bg1"/>
              </a:solidFill>
              <a:latin typeface="Times New Roman" panose="02020603050405020304" pitchFamily="18" charset="0"/>
              <a:cs typeface="Times New Roman" panose="02020603050405020304" pitchFamily="18" charset="0"/>
            </a:endParaRPr>
          </a:p>
          <a:p>
            <a:endParaRPr lang="en-US" sz="1800" dirty="0">
              <a:solidFill>
                <a:schemeClr val="bg1"/>
              </a:solidFill>
              <a:latin typeface="Times New Roman" panose="02020603050405020304" pitchFamily="18" charset="0"/>
              <a:cs typeface="Times New Roman" panose="02020603050405020304" pitchFamily="18" charset="0"/>
            </a:endParaRPr>
          </a:p>
          <a:p>
            <a:r>
              <a:rPr lang="en-US" sz="1800" dirty="0">
                <a:solidFill>
                  <a:schemeClr val="bg1"/>
                </a:solidFill>
                <a:latin typeface="Times New Roman" panose="02020603050405020304" pitchFamily="18" charset="0"/>
                <a:cs typeface="Times New Roman" panose="02020603050405020304" pitchFamily="18" charset="0"/>
              </a:rPr>
              <a:t>Correction of the anterior crossbite</a:t>
            </a:r>
            <a:endParaRPr lang="en-US" sz="1800" dirty="0">
              <a:solidFill>
                <a:schemeClr val="bg1"/>
              </a:solidFill>
              <a:latin typeface="Times New Roman" panose="02020603050405020304" pitchFamily="18" charset="0"/>
              <a:cs typeface="Times New Roman" panose="02020603050405020304" pitchFamily="18" charset="0"/>
            </a:endParaRPr>
          </a:p>
          <a:p>
            <a:endParaRPr lang="en-US" sz="1800" dirty="0">
              <a:solidFill>
                <a:schemeClr val="bg1"/>
              </a:solidFill>
              <a:latin typeface="Times New Roman" panose="02020603050405020304" pitchFamily="18" charset="0"/>
              <a:cs typeface="Times New Roman" panose="02020603050405020304" pitchFamily="18" charset="0"/>
            </a:endParaRPr>
          </a:p>
          <a:p>
            <a:r>
              <a:rPr lang="en-US" sz="1800" dirty="0">
                <a:solidFill>
                  <a:schemeClr val="bg1"/>
                </a:solidFill>
                <a:effectLst/>
                <a:latin typeface="Times New Roman" panose="02020603050405020304" pitchFamily="18" charset="0"/>
                <a:cs typeface="Times New Roman" panose="02020603050405020304" pitchFamily="18" charset="0"/>
              </a:rPr>
              <a:t>This resulted in an increase in lower anterior face height and a relative reduction in mandibular prognathism. </a:t>
            </a:r>
            <a:endParaRPr lang="en-US" sz="1800" dirty="0">
              <a:solidFill>
                <a:schemeClr val="bg1"/>
              </a:solidFill>
              <a:effectLst/>
              <a:latin typeface="Times New Roman" panose="02020603050405020304" pitchFamily="18" charset="0"/>
              <a:cs typeface="Times New Roman" panose="02020603050405020304" pitchFamily="18" charset="0"/>
            </a:endParaRPr>
          </a:p>
          <a:p>
            <a:endParaRPr lang="en-US" sz="1800" dirty="0">
              <a:solidFill>
                <a:schemeClr val="bg1"/>
              </a:solidFill>
              <a:latin typeface="Times New Roman" panose="02020603050405020304" pitchFamily="18" charset="0"/>
              <a:cs typeface="Times New Roman" panose="02020603050405020304" pitchFamily="18" charset="0"/>
            </a:endParaRPr>
          </a:p>
          <a:p>
            <a:r>
              <a:rPr lang="en-US" sz="1800" dirty="0">
                <a:solidFill>
                  <a:schemeClr val="bg1"/>
                </a:solidFill>
                <a:effectLst/>
                <a:latin typeface="Times New Roman" panose="02020603050405020304" pitchFamily="18" charset="0"/>
                <a:cs typeface="Times New Roman" panose="02020603050405020304" pitchFamily="18" charset="0"/>
              </a:rPr>
              <a:t>These changes were achieved in just over 6 months</a:t>
            </a:r>
            <a:r>
              <a:rPr lang="en-US" sz="1800" dirty="0">
                <a:solidFill>
                  <a:schemeClr val="bg1"/>
                </a:solidFill>
                <a:latin typeface="Times New Roman" panose="02020603050405020304" pitchFamily="18" charset="0"/>
                <a:cs typeface="Times New Roman" panose="02020603050405020304" pitchFamily="18" charset="0"/>
              </a:rPr>
              <a:t>.</a:t>
            </a:r>
            <a:endParaRPr lang="en-US" sz="1800" dirty="0">
              <a:solidFill>
                <a:schemeClr val="bg1"/>
              </a:solidFill>
              <a:latin typeface="Times New Roman" panose="02020603050405020304" pitchFamily="18" charset="0"/>
              <a:cs typeface="Times New Roman" panose="02020603050405020304" pitchFamily="18" charset="0"/>
            </a:endParaRPr>
          </a:p>
          <a:p>
            <a:br>
              <a:rPr lang="en-US" sz="1800" dirty="0">
                <a:solidFill>
                  <a:schemeClr val="bg1"/>
                </a:solidFill>
                <a:latin typeface="Times New Roman" panose="02020603050405020304" pitchFamily="18" charset="0"/>
                <a:cs typeface="Times New Roman" panose="02020603050405020304" pitchFamily="18" charset="0"/>
              </a:rPr>
            </a:br>
            <a:endParaRPr lang="en-IN" sz="1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76200" indent="0">
              <a:buNone/>
            </a:pPr>
            <a:r>
              <a:rPr lang="en-US" dirty="0">
                <a:effectLst/>
                <a:latin typeface="Times New Roman" panose="02020603050405020304" pitchFamily="18" charset="0"/>
              </a:rPr>
              <a:t>Camouflage treatment approach for</a:t>
            </a:r>
            <a:br>
              <a:rPr lang="en-US" dirty="0"/>
            </a:br>
            <a:r>
              <a:rPr lang="en-US" dirty="0">
                <a:effectLst/>
                <a:latin typeface="Times New Roman" panose="02020603050405020304" pitchFamily="18" charset="0"/>
              </a:rPr>
              <a:t>class III malocclusion</a:t>
            </a:r>
            <a:endParaRPr lang="en-IN"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4" name="TextBox 3"/>
          <p:cNvSpPr txBox="1"/>
          <p:nvPr/>
        </p:nvSpPr>
        <p:spPr>
          <a:xfrm>
            <a:off x="509047" y="1046375"/>
            <a:ext cx="8484124" cy="3139321"/>
          </a:xfrm>
          <a:prstGeom prst="rect">
            <a:avLst/>
          </a:prstGeom>
          <a:noFill/>
        </p:spPr>
        <p:txBody>
          <a:bodyPr wrap="square" rtlCol="0">
            <a:spAutoFit/>
          </a:bodyPr>
          <a:lstStyle/>
          <a:p>
            <a:r>
              <a:rPr lang="en-US" sz="1800" dirty="0">
                <a:solidFill>
                  <a:schemeClr val="bg1"/>
                </a:solidFill>
              </a:rPr>
              <a:t>--There are class III cases, where skeletal deformity is mild to moderate and orthodontic non surgical treatment can correct the dental malocclusion without having and adverse effects on the soft tissue of the face.</a:t>
            </a:r>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r>
              <a:rPr lang="en-US" sz="1800" dirty="0">
                <a:solidFill>
                  <a:schemeClr val="bg1"/>
                </a:solidFill>
              </a:rPr>
              <a:t>--Such treatment approach where the underlying skeletal deformity is left untreated but teeth are moved to such positions to create an acceptable occlusion without violating the norms of aesthetics and stability is categorized as </a:t>
            </a:r>
            <a:r>
              <a:rPr lang="en-US" sz="1800" b="1" dirty="0">
                <a:solidFill>
                  <a:schemeClr val="bg1"/>
                </a:solidFill>
              </a:rPr>
              <a:t>camouflage treatment </a:t>
            </a:r>
            <a:r>
              <a:rPr lang="en-US" sz="1800" dirty="0">
                <a:solidFill>
                  <a:schemeClr val="bg1"/>
                </a:solidFill>
              </a:rPr>
              <a:t>.</a:t>
            </a:r>
            <a:endParaRPr lang="en-US" sz="1800" dirty="0">
              <a:solidFill>
                <a:schemeClr val="bg1"/>
              </a:solidFill>
            </a:endParaRPr>
          </a:p>
          <a:p>
            <a:endParaRPr lang="en-US" sz="1800" dirty="0">
              <a:solidFill>
                <a:schemeClr val="bg1"/>
              </a:solidFill>
            </a:endParaRPr>
          </a:p>
          <a:p>
            <a:endParaRPr lang="en-US" sz="1800" dirty="0">
              <a:solidFill>
                <a:schemeClr val="bg1"/>
              </a:solidFill>
            </a:endParaRPr>
          </a:p>
        </p:txBody>
      </p:sp>
    </p:spTree>
  </p:cSld>
  <p:clrMapOvr>
    <a:masterClrMapping/>
  </p:clrMapOvr>
  <p:transition>
    <p:fade thruBlk="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Indications </a:t>
            </a:r>
            <a:endParaRPr lang="en-IN" dirty="0"/>
          </a:p>
        </p:txBody>
      </p:sp>
      <p:sp>
        <p:nvSpPr>
          <p:cNvPr id="9" name="Text Placeholder 8"/>
          <p:cNvSpPr>
            <a:spLocks noGrp="1"/>
          </p:cNvSpPr>
          <p:nvPr>
            <p:ph type="body" idx="1"/>
          </p:nvPr>
        </p:nvSpPr>
        <p:spPr>
          <a:xfrm>
            <a:off x="2337847" y="958750"/>
            <a:ext cx="6645897" cy="3240600"/>
          </a:xfrm>
        </p:spPr>
        <p:txBody>
          <a:bodyPr/>
          <a:lstStyle/>
          <a:p>
            <a:r>
              <a:rPr lang="en-US" sz="1800" dirty="0"/>
              <a:t>Class III with mild to moderate severity</a:t>
            </a:r>
            <a:endParaRPr lang="en-US" sz="1800" dirty="0"/>
          </a:p>
          <a:p>
            <a:r>
              <a:rPr lang="en-US" sz="1800" dirty="0"/>
              <a:t>Have passed the active growth phase for </a:t>
            </a:r>
            <a:r>
              <a:rPr lang="en-US" sz="1800" dirty="0" err="1"/>
              <a:t>orthopaedic</a:t>
            </a:r>
            <a:r>
              <a:rPr lang="en-US" sz="1800" dirty="0"/>
              <a:t> treatment</a:t>
            </a:r>
            <a:endParaRPr lang="en-US" sz="1800" dirty="0"/>
          </a:p>
          <a:p>
            <a:r>
              <a:rPr lang="en-US" sz="1800" dirty="0"/>
              <a:t>No skeletal facial asymmetry</a:t>
            </a:r>
            <a:endParaRPr lang="en-US" sz="1800" dirty="0"/>
          </a:p>
          <a:p>
            <a:r>
              <a:rPr lang="en-US" sz="1800" b="1" dirty="0"/>
              <a:t>Hypo divergent class III </a:t>
            </a:r>
            <a:endParaRPr lang="en-US" sz="1800" b="1" dirty="0"/>
          </a:p>
          <a:p>
            <a:r>
              <a:rPr lang="en-US" sz="1800" dirty="0"/>
              <a:t>Lack of posterior crossbite</a:t>
            </a:r>
            <a:endParaRPr lang="en-US" sz="1800" dirty="0"/>
          </a:p>
          <a:p>
            <a:r>
              <a:rPr lang="en-US" sz="1800" dirty="0"/>
              <a:t>Presence of good alveolar support</a:t>
            </a:r>
            <a:endParaRPr lang="en-US" sz="1800" dirty="0"/>
          </a:p>
          <a:p>
            <a:r>
              <a:rPr lang="en-US" sz="1800" dirty="0"/>
              <a:t>Good oral hygiene and periodontal health</a:t>
            </a:r>
            <a:endParaRPr lang="en-US" sz="1800" dirty="0"/>
          </a:p>
          <a:p>
            <a:r>
              <a:rPr lang="en-US" sz="1800" dirty="0"/>
              <a:t>Pt with limited expectation in the improvement of their profile</a:t>
            </a:r>
            <a:endParaRPr lang="en-US" sz="1800" dirty="0"/>
          </a:p>
          <a:p>
            <a:endParaRPr lang="en-IN" sz="1800"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Contraindication </a:t>
            </a:r>
            <a:br>
              <a:rPr lang="en-US" dirty="0"/>
            </a:br>
            <a:endParaRPr lang="en-IN" dirty="0"/>
          </a:p>
        </p:txBody>
      </p:sp>
      <p:sp>
        <p:nvSpPr>
          <p:cNvPr id="5" name="Text Placeholder 4"/>
          <p:cNvSpPr>
            <a:spLocks noGrp="1"/>
          </p:cNvSpPr>
          <p:nvPr>
            <p:ph type="body" idx="1"/>
          </p:nvPr>
        </p:nvSpPr>
        <p:spPr>
          <a:xfrm>
            <a:off x="2243579" y="958750"/>
            <a:ext cx="6058471" cy="3240600"/>
          </a:xfrm>
        </p:spPr>
        <p:txBody>
          <a:bodyPr/>
          <a:lstStyle/>
          <a:p>
            <a:r>
              <a:rPr lang="en-US" sz="1800" dirty="0"/>
              <a:t>Acute nasolabial angle</a:t>
            </a:r>
            <a:endParaRPr lang="en-US" sz="1800" dirty="0"/>
          </a:p>
          <a:p>
            <a:r>
              <a:rPr lang="en-US" sz="1800" dirty="0"/>
              <a:t>Limited possibilities for further mandibular incisor </a:t>
            </a:r>
            <a:r>
              <a:rPr lang="en-US" sz="1800" dirty="0" err="1"/>
              <a:t>retroclination</a:t>
            </a:r>
            <a:endParaRPr lang="en-US" sz="1800" dirty="0"/>
          </a:p>
          <a:p>
            <a:r>
              <a:rPr lang="en-US" sz="1800" dirty="0"/>
              <a:t>Large negative overjet</a:t>
            </a:r>
            <a:endParaRPr lang="en-US" sz="1800" dirty="0"/>
          </a:p>
          <a:p>
            <a:r>
              <a:rPr lang="en-US" sz="1800" dirty="0"/>
              <a:t>Large tongue</a:t>
            </a:r>
            <a:endParaRPr lang="en-US" sz="1800" dirty="0"/>
          </a:p>
          <a:p>
            <a:r>
              <a:rPr lang="en-US" sz="1800" dirty="0"/>
              <a:t>Familial or genetic etiology</a:t>
            </a:r>
            <a:endParaRPr lang="en-US" sz="1800" dirty="0"/>
          </a:p>
          <a:p>
            <a:r>
              <a:rPr lang="en-US" sz="1800" dirty="0"/>
              <a:t>Significant skeletal facial asymmetry and jaw deviation</a:t>
            </a:r>
            <a:endParaRPr lang="en-US" sz="1800" dirty="0"/>
          </a:p>
          <a:p>
            <a:r>
              <a:rPr lang="en-US" sz="1800" dirty="0"/>
              <a:t>Open gonial angle, open bite and vertical growers</a:t>
            </a:r>
            <a:endParaRPr lang="en-US" sz="1800" dirty="0"/>
          </a:p>
          <a:p>
            <a:r>
              <a:rPr lang="en-US" sz="1800" dirty="0"/>
              <a:t>High expectations of profile improvement</a:t>
            </a:r>
            <a:endParaRPr lang="en-US" sz="1800" dirty="0"/>
          </a:p>
          <a:p>
            <a:endParaRPr lang="en-US" sz="1800" dirty="0"/>
          </a:p>
          <a:p>
            <a:endParaRPr lang="en-US" sz="1800" dirty="0"/>
          </a:p>
          <a:p>
            <a:endParaRPr lang="en-US" sz="1800" dirty="0"/>
          </a:p>
          <a:p>
            <a:endParaRPr lang="en-IN" sz="1800"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b="1" dirty="0"/>
              <a:t>TREATMENT APPROACHES</a:t>
            </a:r>
            <a:endParaRPr lang="en-IN" b="1"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graphicFrame>
        <p:nvGraphicFramePr>
          <p:cNvPr id="5" name="Diagram 4"/>
          <p:cNvGraphicFramePr/>
          <p:nvPr/>
        </p:nvGraphicFramePr>
        <p:xfrm>
          <a:off x="631596" y="-1"/>
          <a:ext cx="6375661" cy="432690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9" name="Rectangle: Rounded Corners 8"/>
          <p:cNvSpPr/>
          <p:nvPr/>
        </p:nvSpPr>
        <p:spPr>
          <a:xfrm>
            <a:off x="6647541" y="2954238"/>
            <a:ext cx="1667073" cy="105859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0" name="Group 9"/>
          <p:cNvGrpSpPr/>
          <p:nvPr/>
        </p:nvGrpSpPr>
        <p:grpSpPr>
          <a:xfrm>
            <a:off x="6833277" y="3068854"/>
            <a:ext cx="1567160" cy="995146"/>
            <a:chOff x="4266902" y="3068066"/>
            <a:chExt cx="1567160" cy="995146"/>
          </a:xfrm>
        </p:grpSpPr>
        <p:sp>
          <p:nvSpPr>
            <p:cNvPr id="11" name="Rectangle: Rounded Corners 10"/>
            <p:cNvSpPr/>
            <p:nvPr/>
          </p:nvSpPr>
          <p:spPr>
            <a:xfrm>
              <a:off x="4266902" y="3068066"/>
              <a:ext cx="1567160" cy="99514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ectangle: Rounded Corners 4"/>
            <p:cNvSpPr txBox="1"/>
            <p:nvPr/>
          </p:nvSpPr>
          <p:spPr>
            <a:xfrm>
              <a:off x="4296049" y="3097213"/>
              <a:ext cx="1508866" cy="9368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premolar</a:t>
              </a:r>
              <a:endParaRPr lang="en-IN" sz="1900" kern="1200" dirty="0"/>
            </a:p>
          </p:txBody>
        </p:sp>
      </p:grpSp>
    </p:spTree>
  </p:cSld>
  <p:clrMapOvr>
    <a:masterClrMapping/>
  </p:clrMapOvr>
  <p:transition>
    <p:fade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b="1" dirty="0"/>
              <a:t>MEAW</a:t>
            </a:r>
            <a:endParaRPr lang="en-IN" b="1"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2" name="Title 1"/>
          <p:cNvSpPr>
            <a:spLocks noGrp="1"/>
          </p:cNvSpPr>
          <p:nvPr>
            <p:ph type="title" idx="4294967295"/>
          </p:nvPr>
        </p:nvSpPr>
        <p:spPr>
          <a:xfrm>
            <a:off x="973393" y="763751"/>
            <a:ext cx="5712542" cy="857250"/>
          </a:xfrm>
        </p:spPr>
        <p:txBody>
          <a:bodyPr/>
          <a:lstStyle/>
          <a:p>
            <a:r>
              <a:rPr lang="en-US" i="0" dirty="0"/>
              <a:t>Introduced by </a:t>
            </a:r>
            <a:r>
              <a:rPr lang="en-US" i="0" dirty="0" err="1"/>
              <a:t>kims</a:t>
            </a:r>
            <a:r>
              <a:rPr lang="en-US" i="0" dirty="0"/>
              <a:t> in 1987</a:t>
            </a:r>
            <a:br>
              <a:rPr lang="en-US" i="0" dirty="0"/>
            </a:br>
            <a:r>
              <a:rPr lang="en-US" i="0" dirty="0"/>
              <a:t>Widely used in open bite cases</a:t>
            </a:r>
            <a:endParaRPr lang="en-US" i="0" dirty="0"/>
          </a:p>
        </p:txBody>
      </p:sp>
      <p:pic>
        <p:nvPicPr>
          <p:cNvPr id="6" name="Picture 5"/>
          <p:cNvPicPr>
            <a:picLocks noChangeAspect="1"/>
          </p:cNvPicPr>
          <p:nvPr/>
        </p:nvPicPr>
        <p:blipFill>
          <a:blip r:embed="rId1"/>
          <a:stretch>
            <a:fillRect/>
          </a:stretch>
        </p:blipFill>
        <p:spPr>
          <a:xfrm>
            <a:off x="828675" y="1942571"/>
            <a:ext cx="7486650" cy="1971675"/>
          </a:xfrm>
          <a:prstGeom prst="rect">
            <a:avLst/>
          </a:prstGeom>
        </p:spPr>
      </p:pic>
    </p:spTree>
  </p:cSld>
  <p:clrMapOvr>
    <a:masterClrMapping/>
  </p:clrMapOvr>
  <p:transition>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Text Placeholder 2"/>
          <p:cNvSpPr>
            <a:spLocks noGrp="1"/>
          </p:cNvSpPr>
          <p:nvPr>
            <p:ph type="body" idx="1"/>
          </p:nvPr>
        </p:nvSpPr>
        <p:spPr/>
        <p:txBody>
          <a:bodyPr/>
          <a:lstStyle/>
          <a:p>
            <a:r>
              <a:rPr lang="en-US" b="0" i="0" dirty="0">
                <a:solidFill>
                  <a:srgbClr val="000000"/>
                </a:solidFill>
                <a:effectLst/>
                <a:latin typeface="FSBrabo"/>
              </a:rPr>
              <a:t>The treatment mechanics use tip back bend activations of the MEAW and vertical or short class III elastics </a:t>
            </a:r>
            <a:endParaRPr lang="en-IN"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5" name="Picture 4"/>
          <p:cNvPicPr>
            <a:picLocks noChangeAspect="1"/>
          </p:cNvPicPr>
          <p:nvPr/>
        </p:nvPicPr>
        <p:blipFill>
          <a:blip r:embed="rId1"/>
          <a:stretch>
            <a:fillRect/>
          </a:stretch>
        </p:blipFill>
        <p:spPr>
          <a:xfrm>
            <a:off x="2542714" y="2467589"/>
            <a:ext cx="5553075" cy="2076450"/>
          </a:xfrm>
          <a:prstGeom prst="rect">
            <a:avLst/>
          </a:prstGeom>
        </p:spPr>
      </p:pic>
    </p:spTree>
  </p:cSld>
  <p:clrMapOvr>
    <a:masterClrMapping/>
  </p:clrMapOvr>
  <p:transition>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Text Placeholder 2"/>
          <p:cNvSpPr>
            <a:spLocks noGrp="1"/>
          </p:cNvSpPr>
          <p:nvPr>
            <p:ph type="body" idx="1"/>
          </p:nvPr>
        </p:nvSpPr>
        <p:spPr>
          <a:xfrm>
            <a:off x="2241755" y="766916"/>
            <a:ext cx="6449961" cy="3432434"/>
          </a:xfrm>
        </p:spPr>
        <p:txBody>
          <a:bodyPr/>
          <a:lstStyle/>
          <a:p>
            <a:r>
              <a:rPr lang="en-US" sz="2000" b="0" i="0" dirty="0">
                <a:solidFill>
                  <a:srgbClr val="000000"/>
                </a:solidFill>
                <a:effectLst/>
                <a:latin typeface="FSBrabo"/>
              </a:rPr>
              <a:t>The objectives of the treatment are: </a:t>
            </a:r>
            <a:endParaRPr lang="en-US" sz="2000" b="0" i="0" dirty="0">
              <a:solidFill>
                <a:srgbClr val="000000"/>
              </a:solidFill>
              <a:effectLst/>
              <a:latin typeface="FSBrabo"/>
            </a:endParaRPr>
          </a:p>
          <a:p>
            <a:r>
              <a:rPr lang="en-US" sz="2000" b="0" i="0" dirty="0">
                <a:solidFill>
                  <a:srgbClr val="000000"/>
                </a:solidFill>
                <a:effectLst/>
                <a:latin typeface="FSBrabo"/>
              </a:rPr>
              <a:t>a) to eliminate posterior discrepancy, </a:t>
            </a:r>
            <a:endParaRPr lang="en-US" sz="2000" b="0" i="0" dirty="0">
              <a:solidFill>
                <a:srgbClr val="000000"/>
              </a:solidFill>
              <a:effectLst/>
              <a:latin typeface="FSBrabo"/>
            </a:endParaRPr>
          </a:p>
          <a:p>
            <a:r>
              <a:rPr lang="en-US" sz="2000" b="0" i="0" dirty="0">
                <a:solidFill>
                  <a:srgbClr val="000000"/>
                </a:solidFill>
                <a:effectLst/>
                <a:latin typeface="FSBrabo"/>
              </a:rPr>
              <a:t>b) to intrude the posterior teeth and to upright them, </a:t>
            </a:r>
            <a:endParaRPr lang="en-US" sz="2000" b="0" i="0" dirty="0">
              <a:solidFill>
                <a:srgbClr val="000000"/>
              </a:solidFill>
              <a:effectLst/>
              <a:latin typeface="FSBrabo"/>
            </a:endParaRPr>
          </a:p>
          <a:p>
            <a:r>
              <a:rPr lang="en-US" sz="2000" b="0" i="0" dirty="0">
                <a:solidFill>
                  <a:srgbClr val="000000"/>
                </a:solidFill>
                <a:effectLst/>
                <a:latin typeface="FSBrabo"/>
              </a:rPr>
              <a:t>c) reconstruction the occlusal plane (</a:t>
            </a:r>
            <a:r>
              <a:rPr lang="en-US" sz="2000" b="0" i="0" dirty="0" err="1">
                <a:solidFill>
                  <a:srgbClr val="000000"/>
                </a:solidFill>
                <a:effectLst/>
                <a:latin typeface="FSBrabo"/>
              </a:rPr>
              <a:t>steepning</a:t>
            </a:r>
            <a:r>
              <a:rPr lang="en-US" sz="2000" b="0" i="0" dirty="0">
                <a:solidFill>
                  <a:srgbClr val="000000"/>
                </a:solidFill>
                <a:effectLst/>
                <a:latin typeface="FSBrabo"/>
              </a:rPr>
              <a:t> the occlusal plane) which induces mandibular backward adaption. </a:t>
            </a:r>
            <a:endParaRPr lang="en-US" sz="2000" b="0" i="0" dirty="0">
              <a:solidFill>
                <a:srgbClr val="000000"/>
              </a:solidFill>
              <a:effectLst/>
              <a:latin typeface="FSBrabo"/>
            </a:endParaRPr>
          </a:p>
          <a:p>
            <a:endParaRPr lang="en-US" sz="2000" dirty="0">
              <a:solidFill>
                <a:srgbClr val="000000"/>
              </a:solidFill>
              <a:latin typeface="FSBrabo"/>
            </a:endParaRPr>
          </a:p>
          <a:p>
            <a:r>
              <a:rPr lang="en-US" sz="2000" b="0" i="0" dirty="0">
                <a:solidFill>
                  <a:srgbClr val="000000"/>
                </a:solidFill>
                <a:effectLst/>
                <a:latin typeface="FSBrabo"/>
              </a:rPr>
              <a:t>The entire lower dentition is moved distally and </a:t>
            </a:r>
            <a:r>
              <a:rPr lang="en-US" sz="2000" b="0" i="0" dirty="0" err="1">
                <a:solidFill>
                  <a:srgbClr val="000000"/>
                </a:solidFill>
                <a:effectLst/>
                <a:latin typeface="FSBrabo"/>
              </a:rPr>
              <a:t>uprighted</a:t>
            </a:r>
            <a:r>
              <a:rPr lang="en-US" sz="2000" b="0" i="0" dirty="0">
                <a:solidFill>
                  <a:srgbClr val="000000"/>
                </a:solidFill>
                <a:effectLst/>
                <a:latin typeface="FSBrabo"/>
              </a:rPr>
              <a:t> using a MEAW with short class III elastics after extraction of the third molars.</a:t>
            </a:r>
            <a:endParaRPr lang="en-IN" sz="20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6" name="Picture 5"/>
          <p:cNvPicPr>
            <a:picLocks noChangeAspect="1"/>
          </p:cNvPicPr>
          <p:nvPr/>
        </p:nvPicPr>
        <p:blipFill>
          <a:blip r:embed="rId1"/>
          <a:stretch>
            <a:fillRect/>
          </a:stretch>
        </p:blipFill>
        <p:spPr>
          <a:xfrm>
            <a:off x="2299888" y="150503"/>
            <a:ext cx="4544224" cy="4842494"/>
          </a:xfrm>
          <a:prstGeom prst="rect">
            <a:avLst/>
          </a:prstGeom>
        </p:spPr>
      </p:pic>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0"/>
          <p:cNvSpPr txBox="1">
            <a:spLocks noGrp="1"/>
          </p:cNvSpPr>
          <p:nvPr>
            <p:ph type="body" idx="1"/>
          </p:nvPr>
        </p:nvSpPr>
        <p:spPr>
          <a:xfrm>
            <a:off x="1493850" y="1933200"/>
            <a:ext cx="6156300" cy="8199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dirty="0">
                <a:effectLst/>
                <a:latin typeface="Times New Roman" panose="02020603050405020304" pitchFamily="18" charset="0"/>
              </a:rPr>
              <a:t>FEATURES OF CLASS III </a:t>
            </a:r>
            <a:br>
              <a:rPr lang="en-US" dirty="0"/>
            </a:br>
            <a:r>
              <a:rPr lang="en-US" dirty="0">
                <a:effectLst/>
                <a:latin typeface="Times New Roman" panose="02020603050405020304" pitchFamily="18" charset="0"/>
              </a:rPr>
              <a:t>MALOCCLUSION</a:t>
            </a:r>
            <a:endParaRPr dirty="0"/>
          </a:p>
        </p:txBody>
      </p:sp>
      <p:sp>
        <p:nvSpPr>
          <p:cNvPr id="128" name="Google Shape;128;p20"/>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DISTALIZATION</a:t>
            </a:r>
            <a:endParaRPr lang="en-IN"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pic>
        <p:nvPicPr>
          <p:cNvPr id="6" name="Picture 5"/>
          <p:cNvPicPr>
            <a:picLocks noChangeAspect="1"/>
          </p:cNvPicPr>
          <p:nvPr/>
        </p:nvPicPr>
        <p:blipFill>
          <a:blip r:embed="rId1"/>
          <a:stretch>
            <a:fillRect/>
          </a:stretch>
        </p:blipFill>
        <p:spPr>
          <a:xfrm>
            <a:off x="2757771" y="151056"/>
            <a:ext cx="4557249" cy="4660045"/>
          </a:xfrm>
          <a:prstGeom prst="rect">
            <a:avLst/>
          </a:prstGeom>
        </p:spPr>
      </p:pic>
    </p:spTree>
  </p:cSld>
  <p:clrMapOvr>
    <a:masterClrMapping/>
  </p:clrMapOvr>
  <p:transition>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Extraction approach</a:t>
            </a:r>
            <a:endParaRPr lang="en-IN"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Mandibular incisor</a:t>
            </a:r>
            <a:endParaRPr lang="en-IN" dirty="0"/>
          </a:p>
        </p:txBody>
      </p:sp>
      <p:sp>
        <p:nvSpPr>
          <p:cNvPr id="5" name="Text Placeholder 4"/>
          <p:cNvSpPr>
            <a:spLocks noGrp="1"/>
          </p:cNvSpPr>
          <p:nvPr>
            <p:ph type="body" idx="1"/>
          </p:nvPr>
        </p:nvSpPr>
        <p:spPr>
          <a:xfrm>
            <a:off x="2545360" y="770971"/>
            <a:ext cx="5503800" cy="3240600"/>
          </a:xfrm>
        </p:spPr>
        <p:txBody>
          <a:bodyPr/>
          <a:lstStyle/>
          <a:p>
            <a:r>
              <a:rPr lang="en-US" sz="2000" b="1" dirty="0"/>
              <a:t>Indications</a:t>
            </a:r>
            <a:endParaRPr lang="en-US" sz="2000" b="1" dirty="0"/>
          </a:p>
          <a:p>
            <a:r>
              <a:rPr lang="en-US" sz="2000" dirty="0"/>
              <a:t>Not enough crowding</a:t>
            </a:r>
            <a:endParaRPr lang="en-US" sz="2000" dirty="0"/>
          </a:p>
          <a:p>
            <a:r>
              <a:rPr lang="en-US" sz="2000" dirty="0"/>
              <a:t>Bolton’s discrepancy</a:t>
            </a:r>
            <a:endParaRPr lang="en-US" sz="2000" dirty="0"/>
          </a:p>
          <a:p>
            <a:pPr marL="76200" indent="0">
              <a:buNone/>
            </a:pPr>
            <a:endParaRPr lang="en-US" sz="2000" dirty="0"/>
          </a:p>
          <a:p>
            <a:r>
              <a:rPr lang="en-US" sz="2000" b="1" dirty="0"/>
              <a:t>Disadvantage</a:t>
            </a:r>
            <a:endParaRPr lang="en-US" sz="2000" b="1" dirty="0"/>
          </a:p>
          <a:p>
            <a:r>
              <a:rPr lang="en-US" sz="2000" dirty="0"/>
              <a:t>Long time retainer</a:t>
            </a:r>
            <a:endParaRPr lang="en-US" sz="2000" dirty="0"/>
          </a:p>
          <a:p>
            <a:r>
              <a:rPr lang="en-US" sz="2000" dirty="0"/>
              <a:t>Midline mismatch </a:t>
            </a:r>
            <a:endParaRPr lang="en-IN" sz="2000"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Upper 2</a:t>
            </a:r>
            <a:r>
              <a:rPr lang="en-US" baseline="30000" dirty="0"/>
              <a:t>nd</a:t>
            </a:r>
            <a:r>
              <a:rPr lang="en-US" dirty="0"/>
              <a:t> lower 1</a:t>
            </a:r>
            <a:r>
              <a:rPr lang="en-US" baseline="30000" dirty="0"/>
              <a:t>st</a:t>
            </a:r>
            <a:r>
              <a:rPr lang="en-US" dirty="0"/>
              <a:t> bicuspid</a:t>
            </a:r>
            <a:endParaRPr lang="en-IN" dirty="0"/>
          </a:p>
        </p:txBody>
      </p:sp>
      <p:sp>
        <p:nvSpPr>
          <p:cNvPr id="5" name="Text Placeholder 4"/>
          <p:cNvSpPr>
            <a:spLocks noGrp="1"/>
          </p:cNvSpPr>
          <p:nvPr>
            <p:ph type="body" idx="1"/>
          </p:nvPr>
        </p:nvSpPr>
        <p:spPr>
          <a:xfrm>
            <a:off x="2447185" y="640343"/>
            <a:ext cx="5503800" cy="3240600"/>
          </a:xfrm>
        </p:spPr>
        <p:txBody>
          <a:bodyPr/>
          <a:lstStyle/>
          <a:p>
            <a:r>
              <a:rPr lang="en-US" b="1" dirty="0"/>
              <a:t>Indication</a:t>
            </a:r>
            <a:endParaRPr lang="en-US" b="1" dirty="0"/>
          </a:p>
          <a:p>
            <a:r>
              <a:rPr lang="en-US" sz="2000" dirty="0"/>
              <a:t>Large mandibular crowding</a:t>
            </a:r>
            <a:endParaRPr lang="en-US" sz="2000" dirty="0"/>
          </a:p>
          <a:p>
            <a:r>
              <a:rPr lang="en-US" sz="2000" dirty="0"/>
              <a:t>Significant tipping of the mandibular arch</a:t>
            </a:r>
            <a:endParaRPr lang="en-US" sz="2000" dirty="0"/>
          </a:p>
          <a:p>
            <a:r>
              <a:rPr lang="en-US" sz="2000" dirty="0"/>
              <a:t>Lesser crowding in upper arch</a:t>
            </a:r>
            <a:endParaRPr lang="en-IN" sz="2000"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pic>
        <p:nvPicPr>
          <p:cNvPr id="7" name="Picture 6"/>
          <p:cNvPicPr>
            <a:picLocks noChangeAspect="1"/>
          </p:cNvPicPr>
          <p:nvPr/>
        </p:nvPicPr>
        <p:blipFill>
          <a:blip r:embed="rId1"/>
          <a:stretch>
            <a:fillRect/>
          </a:stretch>
        </p:blipFill>
        <p:spPr>
          <a:xfrm>
            <a:off x="2977924" y="2447112"/>
            <a:ext cx="4786313" cy="2056045"/>
          </a:xfrm>
          <a:prstGeom prst="rect">
            <a:avLst/>
          </a:prstGeom>
        </p:spPr>
      </p:pic>
    </p:spTree>
  </p:cSld>
  <p:clrMapOvr>
    <a:masterClrMapping/>
  </p:clrMapOvr>
  <p:transition>
    <p:fade thruBlk="1"/>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Only lower bicuspids</a:t>
            </a:r>
            <a:endParaRPr lang="en-IN" dirty="0"/>
          </a:p>
        </p:txBody>
      </p:sp>
      <p:sp>
        <p:nvSpPr>
          <p:cNvPr id="5" name="Text Placeholder 4"/>
          <p:cNvSpPr>
            <a:spLocks noGrp="1"/>
          </p:cNvSpPr>
          <p:nvPr>
            <p:ph type="body" idx="1"/>
          </p:nvPr>
        </p:nvSpPr>
        <p:spPr/>
        <p:txBody>
          <a:bodyPr/>
          <a:lstStyle/>
          <a:p>
            <a:r>
              <a:rPr lang="en-US" dirty="0"/>
              <a:t>Well aligned maxillary arch</a:t>
            </a:r>
            <a:endParaRPr lang="en-US" dirty="0"/>
          </a:p>
          <a:p>
            <a:r>
              <a:rPr lang="en-US" dirty="0"/>
              <a:t>Significant crowding in lower arch</a:t>
            </a:r>
            <a:endParaRPr lang="en-IN"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pic>
        <p:nvPicPr>
          <p:cNvPr id="6" name="Picture 5"/>
          <p:cNvPicPr>
            <a:picLocks noChangeAspect="1"/>
          </p:cNvPicPr>
          <p:nvPr/>
        </p:nvPicPr>
        <p:blipFill>
          <a:blip r:embed="rId1"/>
          <a:stretch>
            <a:fillRect/>
          </a:stretch>
        </p:blipFill>
        <p:spPr>
          <a:xfrm>
            <a:off x="3297010" y="2579050"/>
            <a:ext cx="4197804" cy="1756101"/>
          </a:xfrm>
          <a:prstGeom prst="rect">
            <a:avLst/>
          </a:prstGeom>
        </p:spPr>
      </p:pic>
    </p:spTree>
  </p:cSld>
  <p:clrMapOvr>
    <a:masterClrMapping/>
  </p:clrMapOvr>
  <p:transition>
    <p:fade thruBlk="1"/>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Mandibular second molars</a:t>
            </a:r>
            <a:endParaRPr lang="en-IN" dirty="0"/>
          </a:p>
        </p:txBody>
      </p:sp>
      <p:sp>
        <p:nvSpPr>
          <p:cNvPr id="3" name="Text Placeholder 2"/>
          <p:cNvSpPr>
            <a:spLocks noGrp="1"/>
          </p:cNvSpPr>
          <p:nvPr>
            <p:ph type="body" idx="1"/>
          </p:nvPr>
        </p:nvSpPr>
        <p:spPr/>
        <p:txBody>
          <a:bodyPr/>
          <a:lstStyle/>
          <a:p>
            <a:r>
              <a:rPr lang="en-US" sz="1600" dirty="0"/>
              <a:t>Significant </a:t>
            </a:r>
            <a:r>
              <a:rPr lang="en-US" sz="1600" dirty="0" err="1"/>
              <a:t>distalization</a:t>
            </a:r>
            <a:r>
              <a:rPr lang="en-US" sz="1600" dirty="0"/>
              <a:t> of lower arch</a:t>
            </a:r>
            <a:endParaRPr lang="en-US" sz="1600" dirty="0"/>
          </a:p>
          <a:p>
            <a:endParaRPr lang="en-IN" sz="16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6" name="Picture 5"/>
          <p:cNvPicPr>
            <a:picLocks noChangeAspect="1"/>
          </p:cNvPicPr>
          <p:nvPr/>
        </p:nvPicPr>
        <p:blipFill>
          <a:blip r:embed="rId1"/>
          <a:stretch>
            <a:fillRect/>
          </a:stretch>
        </p:blipFill>
        <p:spPr>
          <a:xfrm>
            <a:off x="2903447" y="1887379"/>
            <a:ext cx="5293406" cy="2314878"/>
          </a:xfrm>
          <a:prstGeom prst="rect">
            <a:avLst/>
          </a:prstGeom>
        </p:spPr>
      </p:pic>
    </p:spTree>
  </p:cSld>
  <p:clrMapOvr>
    <a:masterClrMapping/>
  </p:clrMapOvr>
  <p:transition>
    <p:fade thruBlk="1"/>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Text Placeholder 2"/>
          <p:cNvSpPr>
            <a:spLocks noGrp="1"/>
          </p:cNvSpPr>
          <p:nvPr>
            <p:ph type="body" idx="1"/>
          </p:nvPr>
        </p:nvSpPr>
        <p:spPr/>
        <p:txBody>
          <a:bodyPr/>
          <a:lstStyle/>
          <a:p>
            <a:r>
              <a:rPr lang="en-US" sz="1800" dirty="0"/>
              <a:t>Advantages(Mora et al)</a:t>
            </a:r>
            <a:endParaRPr lang="en-US" sz="1800" dirty="0"/>
          </a:p>
          <a:p>
            <a:r>
              <a:rPr lang="en-US" sz="1800" dirty="0"/>
              <a:t>Reduction in quantity and duration of the therapy with fixed appliances</a:t>
            </a:r>
            <a:endParaRPr lang="en-US" sz="1800" dirty="0"/>
          </a:p>
          <a:p>
            <a:r>
              <a:rPr lang="en-US" sz="1800" dirty="0"/>
              <a:t>Rapid eruption of the third molar</a:t>
            </a:r>
            <a:endParaRPr lang="en-US" sz="1800" dirty="0"/>
          </a:p>
          <a:p>
            <a:r>
              <a:rPr lang="en-US" sz="1800" dirty="0"/>
              <a:t>Aiding in prevention of late incisor crowding</a:t>
            </a:r>
            <a:endParaRPr lang="en-US" sz="1800" dirty="0"/>
          </a:p>
          <a:p>
            <a:r>
              <a:rPr lang="en-US" sz="1800" dirty="0"/>
              <a:t>Overjet correction by distal movement of first molar and anterior dentition</a:t>
            </a:r>
            <a:endParaRPr lang="en-US" sz="1800" dirty="0"/>
          </a:p>
          <a:p>
            <a:r>
              <a:rPr lang="en-US" sz="1800" dirty="0"/>
              <a:t>Avoiding complications of the surgical removal of impacted third molar</a:t>
            </a:r>
            <a:endParaRPr lang="en-US" sz="1800" dirty="0"/>
          </a:p>
          <a:p>
            <a:endParaRPr lang="en-IN" sz="18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IN" dirty="0">
                <a:effectLst/>
                <a:latin typeface="Times New Roman" panose="02020603050405020304" pitchFamily="18" charset="0"/>
              </a:rPr>
              <a:t>Orthognathic surgery</a:t>
            </a:r>
            <a:endParaRPr lang="en-IN"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3" name="Text Placeholder 2"/>
          <p:cNvSpPr>
            <a:spLocks noGrp="1"/>
          </p:cNvSpPr>
          <p:nvPr>
            <p:ph type="body" idx="4294967295"/>
          </p:nvPr>
        </p:nvSpPr>
        <p:spPr>
          <a:xfrm>
            <a:off x="323501" y="191684"/>
            <a:ext cx="8533780" cy="3240088"/>
          </a:xfrm>
        </p:spPr>
        <p:txBody>
          <a:bodyPr/>
          <a:lstStyle/>
          <a:p>
            <a:pPr marL="38100" indent="0">
              <a:buNone/>
            </a:pPr>
            <a:r>
              <a:rPr lang="en-US" sz="1800" dirty="0">
                <a:solidFill>
                  <a:schemeClr val="bg1"/>
                </a:solidFill>
                <a:effectLst/>
                <a:latin typeface="Times New Roman" panose="02020603050405020304" pitchFamily="18" charset="0"/>
              </a:rPr>
              <a:t>--Non-growing patients with severe skeletal class III malocclusion are best treated with a combined orthodontic and surgical approach. </a:t>
            </a:r>
            <a:endParaRPr lang="en-US" sz="1800" dirty="0">
              <a:solidFill>
                <a:schemeClr val="bg1"/>
              </a:solidFill>
              <a:effectLst/>
              <a:latin typeface="Times New Roman" panose="02020603050405020304" pitchFamily="18" charset="0"/>
            </a:endParaRPr>
          </a:p>
          <a:p>
            <a:endParaRPr lang="en-US" sz="1800" dirty="0">
              <a:solidFill>
                <a:schemeClr val="bg1"/>
              </a:solidFill>
              <a:effectLst/>
              <a:latin typeface="Times New Roman" panose="02020603050405020304" pitchFamily="18" charset="0"/>
            </a:endParaRPr>
          </a:p>
          <a:p>
            <a:pPr marL="38100" indent="0">
              <a:buNone/>
            </a:pPr>
            <a:r>
              <a:rPr lang="en-US" sz="1800" dirty="0">
                <a:solidFill>
                  <a:schemeClr val="bg1"/>
                </a:solidFill>
                <a:effectLst/>
                <a:latin typeface="Times New Roman" panose="02020603050405020304" pitchFamily="18" charset="0"/>
              </a:rPr>
              <a:t>--The strategies of Class III treatment in adolescence include</a:t>
            </a:r>
            <a:br>
              <a:rPr lang="en-US" sz="1800" dirty="0">
                <a:solidFill>
                  <a:schemeClr val="bg1"/>
                </a:solidFill>
              </a:rPr>
            </a:br>
            <a:r>
              <a:rPr lang="en-US" sz="1800" dirty="0">
                <a:solidFill>
                  <a:schemeClr val="bg1"/>
                </a:solidFill>
                <a:effectLst/>
                <a:latin typeface="Times New Roman" panose="02020603050405020304" pitchFamily="18" charset="0"/>
              </a:rPr>
              <a:t>̄ Forward displacement of the midface</a:t>
            </a:r>
            <a:br>
              <a:rPr lang="en-US" sz="1800" dirty="0">
                <a:solidFill>
                  <a:schemeClr val="bg1"/>
                </a:solidFill>
              </a:rPr>
            </a:br>
            <a:r>
              <a:rPr lang="en-US" sz="1800" dirty="0">
                <a:solidFill>
                  <a:schemeClr val="bg1"/>
                </a:solidFill>
                <a:effectLst/>
                <a:latin typeface="Times New Roman" panose="02020603050405020304" pitchFamily="18" charset="0"/>
              </a:rPr>
              <a:t>̄ Inhibition of mandibular growth</a:t>
            </a:r>
            <a:br>
              <a:rPr lang="en-US" sz="1800" dirty="0">
                <a:solidFill>
                  <a:schemeClr val="bg1"/>
                </a:solidFill>
              </a:rPr>
            </a:br>
            <a:r>
              <a:rPr lang="en-US" sz="1800" dirty="0">
                <a:solidFill>
                  <a:schemeClr val="bg1"/>
                </a:solidFill>
                <a:effectLst/>
                <a:latin typeface="Times New Roman" panose="02020603050405020304" pitchFamily="18" charset="0"/>
              </a:rPr>
              <a:t>̄ Redirection of mandibular growth</a:t>
            </a:r>
            <a:br>
              <a:rPr lang="en-US" sz="1800" dirty="0">
                <a:solidFill>
                  <a:schemeClr val="bg1"/>
                </a:solidFill>
              </a:rPr>
            </a:br>
            <a:r>
              <a:rPr lang="en-US" sz="1800" dirty="0">
                <a:solidFill>
                  <a:schemeClr val="bg1"/>
                </a:solidFill>
                <a:effectLst/>
                <a:latin typeface="Times New Roman" panose="02020603050405020304" pitchFamily="18" charset="0"/>
              </a:rPr>
              <a:t>̄ Dental and alveolar process repositioning.</a:t>
            </a:r>
            <a:endParaRPr lang="en-US" sz="1800" dirty="0">
              <a:solidFill>
                <a:schemeClr val="bg1"/>
              </a:solidFill>
              <a:effectLst/>
              <a:latin typeface="Times New Roman" panose="02020603050405020304" pitchFamily="18" charset="0"/>
            </a:endParaRPr>
          </a:p>
          <a:p>
            <a:endParaRPr lang="en-US" sz="1800" dirty="0">
              <a:solidFill>
                <a:schemeClr val="bg1"/>
              </a:solidFill>
              <a:effectLst/>
              <a:latin typeface="Times New Roman" panose="02020603050405020304" pitchFamily="18" charset="0"/>
            </a:endParaRPr>
          </a:p>
          <a:p>
            <a:pPr marL="38100" indent="0">
              <a:buNone/>
            </a:pPr>
            <a:r>
              <a:rPr lang="en-US" sz="1800" dirty="0">
                <a:solidFill>
                  <a:schemeClr val="bg1"/>
                </a:solidFill>
                <a:effectLst/>
                <a:latin typeface="Times New Roman" panose="02020603050405020304" pitchFamily="18" charset="0"/>
              </a:rPr>
              <a:t>--For patients with continued disproportional sagittal and vertical growth, or Class III patients with mandibular excess combined with a divergent facial pattern, there are no good nonsurgical treatment solutions.</a:t>
            </a:r>
            <a:endParaRPr lang="en-US" sz="1800" dirty="0">
              <a:solidFill>
                <a:schemeClr val="bg1"/>
              </a:solidFill>
              <a:effectLst/>
              <a:latin typeface="Times New Roman" panose="02020603050405020304" pitchFamily="18" charset="0"/>
            </a:endParaRPr>
          </a:p>
          <a:p>
            <a:pPr marL="38100" indent="0">
              <a:buNone/>
            </a:pPr>
            <a:r>
              <a:rPr lang="en-US" sz="1800" dirty="0">
                <a:solidFill>
                  <a:schemeClr val="bg1"/>
                </a:solidFill>
                <a:latin typeface="Times New Roman" panose="02020603050405020304" pitchFamily="18" charset="0"/>
              </a:rPr>
              <a:t>         </a:t>
            </a:r>
            <a:endParaRPr lang="en-US" sz="1800" dirty="0">
              <a:solidFill>
                <a:schemeClr val="bg1"/>
              </a:solidFill>
              <a:latin typeface="Times New Roman" panose="02020603050405020304" pitchFamily="18" charset="0"/>
            </a:endParaRPr>
          </a:p>
          <a:p>
            <a:pPr marL="38100" indent="0">
              <a:buNone/>
            </a:pPr>
            <a:r>
              <a:rPr lang="en-US" sz="1800" dirty="0">
                <a:solidFill>
                  <a:schemeClr val="bg1"/>
                </a:solidFill>
              </a:rPr>
              <a:t> -- </a:t>
            </a:r>
            <a:r>
              <a:rPr lang="en-US" sz="1800" dirty="0">
                <a:solidFill>
                  <a:schemeClr val="bg1"/>
                </a:solidFill>
                <a:effectLst/>
                <a:latin typeface="Times New Roman" panose="02020603050405020304" pitchFamily="18" charset="0"/>
              </a:rPr>
              <a:t>Such patients are outside the "envelope of discrepancy“ proposed by </a:t>
            </a:r>
            <a:r>
              <a:rPr lang="en-US" sz="1800" dirty="0" err="1">
                <a:solidFill>
                  <a:schemeClr val="bg1"/>
                </a:solidFill>
                <a:effectLst/>
                <a:latin typeface="Times New Roman" panose="02020603050405020304" pitchFamily="18" charset="0"/>
              </a:rPr>
              <a:t>Proffit</a:t>
            </a:r>
            <a:r>
              <a:rPr lang="en-US" sz="1800" dirty="0">
                <a:solidFill>
                  <a:schemeClr val="bg1"/>
                </a:solidFill>
                <a:effectLst/>
                <a:latin typeface="Times New Roman" panose="02020603050405020304" pitchFamily="18" charset="0"/>
              </a:rPr>
              <a:t> and      Ackerman.</a:t>
            </a:r>
            <a:endParaRPr lang="en-IN" sz="1800" dirty="0">
              <a:solidFill>
                <a:schemeClr val="bg1"/>
              </a:solidFill>
            </a:endParaRPr>
          </a:p>
        </p:txBody>
      </p:sp>
    </p:spTree>
  </p:cSld>
  <p:clrMapOvr>
    <a:masterClrMapping/>
  </p:clrMapOvr>
  <p:transition>
    <p:fade thruBlk="1"/>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4" name="Picture 3"/>
          <p:cNvPicPr>
            <a:picLocks noChangeAspect="1"/>
          </p:cNvPicPr>
          <p:nvPr/>
        </p:nvPicPr>
        <p:blipFill>
          <a:blip r:embed="rId1"/>
          <a:stretch>
            <a:fillRect/>
          </a:stretch>
        </p:blipFill>
        <p:spPr>
          <a:xfrm>
            <a:off x="2922589" y="183636"/>
            <a:ext cx="3151639" cy="4574379"/>
          </a:xfrm>
          <a:prstGeom prst="rect">
            <a:avLst/>
          </a:prstGeom>
        </p:spPr>
      </p:pic>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4" name="Title 3"/>
          <p:cNvSpPr>
            <a:spLocks noGrp="1"/>
          </p:cNvSpPr>
          <p:nvPr>
            <p:ph type="title"/>
          </p:nvPr>
        </p:nvSpPr>
        <p:spPr>
          <a:xfrm>
            <a:off x="416256" y="481799"/>
            <a:ext cx="1945943" cy="857400"/>
          </a:xfrm>
        </p:spPr>
        <p:txBody>
          <a:bodyPr/>
          <a:lstStyle/>
          <a:p>
            <a:pPr algn="ctr"/>
            <a:r>
              <a:rPr lang="en-US" sz="3200" dirty="0">
                <a:effectLst/>
                <a:latin typeface="Times New Roman" panose="02020603050405020304" pitchFamily="18" charset="0"/>
              </a:rPr>
              <a:t>A- Sagittal dimension</a:t>
            </a:r>
            <a:endParaRPr lang="en-IN" sz="3200" dirty="0"/>
          </a:p>
        </p:txBody>
      </p:sp>
      <p:sp>
        <p:nvSpPr>
          <p:cNvPr id="5" name="Text Placeholder 4"/>
          <p:cNvSpPr>
            <a:spLocks noGrp="1"/>
          </p:cNvSpPr>
          <p:nvPr>
            <p:ph type="body" idx="1"/>
          </p:nvPr>
        </p:nvSpPr>
        <p:spPr>
          <a:xfrm>
            <a:off x="2362200" y="624840"/>
            <a:ext cx="5981700" cy="3505200"/>
          </a:xfrm>
        </p:spPr>
        <p:txBody>
          <a:bodyPr/>
          <a:lstStyle/>
          <a:p>
            <a:pPr marL="76200" indent="0">
              <a:buNone/>
            </a:pPr>
            <a:r>
              <a:rPr lang="en-US" sz="1800" b="1" dirty="0">
                <a:effectLst/>
                <a:latin typeface="Times New Roman" panose="02020603050405020304" pitchFamily="18" charset="0"/>
              </a:rPr>
              <a:t>             Mandibular vs maxillary contribution </a:t>
            </a:r>
            <a:endParaRPr lang="en-US" sz="1800" b="1" dirty="0">
              <a:effectLst/>
              <a:latin typeface="Times New Roman" panose="02020603050405020304" pitchFamily="18" charset="0"/>
            </a:endParaRPr>
          </a:p>
          <a:p>
            <a:pPr marL="76200" indent="0">
              <a:buNone/>
            </a:pPr>
            <a:endParaRPr lang="en-US" sz="1800" dirty="0">
              <a:effectLst/>
              <a:latin typeface="Times New Roman" panose="02020603050405020304" pitchFamily="18" charset="0"/>
            </a:endParaRPr>
          </a:p>
          <a:p>
            <a:pPr marL="76200" indent="0">
              <a:buNone/>
            </a:pPr>
            <a:endParaRPr lang="en-US" sz="1800" dirty="0">
              <a:latin typeface="Times New Roman" panose="02020603050405020304" pitchFamily="18" charset="0"/>
            </a:endParaRPr>
          </a:p>
          <a:p>
            <a:pPr marL="76200" indent="0">
              <a:buNone/>
            </a:pPr>
            <a:r>
              <a:rPr lang="en-US" sz="1800" dirty="0">
                <a:effectLst/>
                <a:latin typeface="Times New Roman" panose="02020603050405020304" pitchFamily="18" charset="0"/>
              </a:rPr>
              <a:t> </a:t>
            </a:r>
            <a:br>
              <a:rPr lang="en-US" sz="1800" dirty="0"/>
            </a:br>
            <a:endParaRPr lang="en-US" sz="1800" dirty="0"/>
          </a:p>
          <a:p>
            <a:pPr marL="76200" indent="0">
              <a:buNone/>
            </a:pPr>
            <a:endParaRPr lang="en-US" sz="1800" dirty="0">
              <a:effectLst/>
              <a:latin typeface="Times New Roman" panose="02020603050405020304" pitchFamily="18" charset="0"/>
            </a:endParaRPr>
          </a:p>
          <a:p>
            <a:pPr marL="76200" indent="0">
              <a:buNone/>
            </a:pPr>
            <a:br>
              <a:rPr lang="en-US" sz="1800" dirty="0"/>
            </a:br>
            <a:endParaRPr lang="en-IN" sz="1800" dirty="0"/>
          </a:p>
        </p:txBody>
      </p:sp>
      <p:graphicFrame>
        <p:nvGraphicFramePr>
          <p:cNvPr id="20" name="Diagram 19"/>
          <p:cNvGraphicFramePr/>
          <p:nvPr/>
        </p:nvGraphicFramePr>
        <p:xfrm>
          <a:off x="3070868" y="1468921"/>
          <a:ext cx="5981700" cy="23545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6" name="Picture 5"/>
          <p:cNvPicPr>
            <a:picLocks noChangeAspect="1"/>
          </p:cNvPicPr>
          <p:nvPr/>
        </p:nvPicPr>
        <p:blipFill>
          <a:blip r:embed="rId6"/>
          <a:stretch>
            <a:fillRect/>
          </a:stretch>
        </p:blipFill>
        <p:spPr>
          <a:xfrm>
            <a:off x="416256" y="2493855"/>
            <a:ext cx="2326217" cy="2326217"/>
          </a:xfrm>
          <a:prstGeom prst="rect">
            <a:avLst/>
          </a:prstGeom>
        </p:spPr>
      </p:pic>
    </p:spTree>
  </p:cSld>
  <p:clrMapOvr>
    <a:masterClrMapping/>
  </p:clrMapOvr>
  <p:transition>
    <p:fade thruBlk="1"/>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IN"/>
          </a:p>
        </p:txBody>
      </p:sp>
      <p:sp>
        <p:nvSpPr>
          <p:cNvPr id="4" name="Text Placeholder 3"/>
          <p:cNvSpPr>
            <a:spLocks noGrp="1"/>
          </p:cNvSpPr>
          <p:nvPr>
            <p:ph type="body" idx="1"/>
          </p:nvPr>
        </p:nvSpPr>
        <p:spPr/>
        <p:txBody>
          <a:bodyPr/>
          <a:lstStyle/>
          <a:p>
            <a:r>
              <a:rPr lang="en-US" sz="2000" dirty="0">
                <a:solidFill>
                  <a:schemeClr val="tx1"/>
                </a:solidFill>
                <a:effectLst/>
                <a:latin typeface="Times New Roman" panose="02020603050405020304" pitchFamily="18" charset="0"/>
              </a:rPr>
              <a:t>Kerr et al. suggested that surgery should be performed for patients with the following characteristics:</a:t>
            </a:r>
            <a:endParaRPr lang="en-US" sz="2000" dirty="0">
              <a:solidFill>
                <a:schemeClr val="tx1"/>
              </a:solidFill>
              <a:effectLst/>
              <a:latin typeface="Times New Roman" panose="02020603050405020304" pitchFamily="18" charset="0"/>
            </a:endParaRPr>
          </a:p>
          <a:p>
            <a:r>
              <a:rPr lang="en-US" sz="2000" dirty="0">
                <a:solidFill>
                  <a:schemeClr val="tx1"/>
                </a:solidFill>
                <a:effectLst/>
                <a:latin typeface="Times New Roman" panose="02020603050405020304" pitchFamily="18" charset="0"/>
              </a:rPr>
              <a:t>• An ANB angle of less than -4 degrees,</a:t>
            </a:r>
            <a:br>
              <a:rPr lang="en-US" sz="2000" dirty="0">
                <a:solidFill>
                  <a:schemeClr val="tx1"/>
                </a:solidFill>
              </a:rPr>
            </a:br>
            <a:r>
              <a:rPr lang="en-US" sz="2000" dirty="0">
                <a:solidFill>
                  <a:schemeClr val="tx1"/>
                </a:solidFill>
                <a:effectLst/>
                <a:latin typeface="Times New Roman" panose="02020603050405020304" pitchFamily="18" charset="0"/>
              </a:rPr>
              <a:t>• an inclination of the lower incisors to the mandibular plane of 83 degrees</a:t>
            </a:r>
            <a:br>
              <a:rPr lang="en-US" sz="2000" dirty="0">
                <a:solidFill>
                  <a:schemeClr val="tx1"/>
                </a:solidFill>
              </a:rPr>
            </a:br>
            <a:r>
              <a:rPr lang="en-US" sz="2000" dirty="0">
                <a:solidFill>
                  <a:schemeClr val="tx1"/>
                </a:solidFill>
                <a:effectLst/>
                <a:latin typeface="Times New Roman" panose="02020603050405020304" pitchFamily="18" charset="0"/>
              </a:rPr>
              <a:t>• and a </a:t>
            </a:r>
            <a:r>
              <a:rPr lang="en-US" sz="2000" dirty="0" err="1">
                <a:solidFill>
                  <a:schemeClr val="tx1"/>
                </a:solidFill>
                <a:effectLst/>
                <a:latin typeface="Times New Roman" panose="02020603050405020304" pitchFamily="18" charset="0"/>
              </a:rPr>
              <a:t>Holdaway</a:t>
            </a:r>
            <a:r>
              <a:rPr lang="en-US" sz="2000" dirty="0">
                <a:solidFill>
                  <a:schemeClr val="tx1"/>
                </a:solidFill>
                <a:effectLst/>
                <a:latin typeface="Times New Roman" panose="02020603050405020304" pitchFamily="18" charset="0"/>
              </a:rPr>
              <a:t> angle of 3.5 degrees</a:t>
            </a:r>
            <a:endParaRPr lang="en-IN" sz="2000" dirty="0">
              <a:solidFill>
                <a:schemeClr val="tx1"/>
              </a:solidFill>
            </a:endParaRPr>
          </a:p>
          <a:p>
            <a:endParaRPr lang="en-IN" sz="2000" dirty="0">
              <a:solidFill>
                <a:schemeClr val="tx1"/>
              </a:solidFil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Text Placeholder 2"/>
          <p:cNvSpPr>
            <a:spLocks noGrp="1"/>
          </p:cNvSpPr>
          <p:nvPr>
            <p:ph type="body" idx="1"/>
          </p:nvPr>
        </p:nvSpPr>
        <p:spPr/>
        <p:txBody>
          <a:bodyPr/>
          <a:lstStyle/>
          <a:p>
            <a:r>
              <a:rPr lang="en-US" sz="1800" dirty="0" err="1">
                <a:effectLst/>
                <a:latin typeface="Times New Roman" panose="02020603050405020304" pitchFamily="18" charset="0"/>
              </a:rPr>
              <a:t>Stellzig</a:t>
            </a:r>
            <a:r>
              <a:rPr lang="en-US" sz="1800" dirty="0">
                <a:effectLst/>
                <a:latin typeface="Times New Roman" panose="02020603050405020304" pitchFamily="18" charset="0"/>
              </a:rPr>
              <a:t>-Eisenhauer et al. (2002) found that the</a:t>
            </a:r>
            <a:br>
              <a:rPr lang="en-US" sz="1800" dirty="0"/>
            </a:br>
            <a:r>
              <a:rPr lang="en-US" sz="1800" dirty="0">
                <a:effectLst/>
                <a:latin typeface="Times New Roman" panose="02020603050405020304" pitchFamily="18" charset="0"/>
              </a:rPr>
              <a:t>WIT’s appraisal was the most decisive factor in</a:t>
            </a:r>
            <a:br>
              <a:rPr lang="en-US" sz="1800" dirty="0"/>
            </a:br>
            <a:r>
              <a:rPr lang="en-US" sz="1800" dirty="0">
                <a:effectLst/>
                <a:latin typeface="Times New Roman" panose="02020603050405020304" pitchFamily="18" charset="0"/>
              </a:rPr>
              <a:t>discriminating between the surgical and non-</a:t>
            </a:r>
            <a:br>
              <a:rPr lang="en-US" sz="1800" dirty="0"/>
            </a:br>
            <a:r>
              <a:rPr lang="en-US" sz="1800" dirty="0">
                <a:effectLst/>
                <a:latin typeface="Times New Roman" panose="02020603050405020304" pitchFamily="18" charset="0"/>
              </a:rPr>
              <a:t>surgical class III groups, with the surgical group</a:t>
            </a:r>
            <a:br>
              <a:rPr lang="en-US" sz="1800" dirty="0"/>
            </a:br>
            <a:r>
              <a:rPr lang="en-US" sz="1800" dirty="0">
                <a:effectLst/>
                <a:latin typeface="Times New Roman" panose="02020603050405020304" pitchFamily="18" charset="0"/>
              </a:rPr>
              <a:t>having a WIT appraisal value of (-12.2 ± 4.3 mm)</a:t>
            </a:r>
            <a:br>
              <a:rPr lang="en-US" sz="1800" dirty="0"/>
            </a:br>
            <a:r>
              <a:rPr lang="en-US" sz="1800" dirty="0">
                <a:effectLst/>
                <a:latin typeface="Times New Roman" panose="02020603050405020304" pitchFamily="18" charset="0"/>
              </a:rPr>
              <a:t>and the non-surgical group having a WIT</a:t>
            </a:r>
            <a:br>
              <a:rPr lang="en-US" sz="1800" dirty="0"/>
            </a:br>
            <a:r>
              <a:rPr lang="en-US" sz="1800" dirty="0">
                <a:effectLst/>
                <a:latin typeface="Times New Roman" panose="02020603050405020304" pitchFamily="18" charset="0"/>
              </a:rPr>
              <a:t>appraisal value of (-4.6 ± 1.7 mm)</a:t>
            </a:r>
            <a:endParaRPr lang="en-IN" sz="18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3" name="Text Placeholder 2"/>
          <p:cNvSpPr>
            <a:spLocks noGrp="1"/>
          </p:cNvSpPr>
          <p:nvPr>
            <p:ph type="body" idx="4294967295"/>
          </p:nvPr>
        </p:nvSpPr>
        <p:spPr>
          <a:xfrm>
            <a:off x="226143" y="462116"/>
            <a:ext cx="8917858" cy="3570134"/>
          </a:xfrm>
        </p:spPr>
        <p:txBody>
          <a:bodyPr/>
          <a:lstStyle/>
          <a:p>
            <a:r>
              <a:rPr lang="en-US" sz="2000" dirty="0">
                <a:solidFill>
                  <a:schemeClr val="bg1"/>
                </a:solidFill>
                <a:effectLst/>
                <a:latin typeface="Times New Roman" panose="02020603050405020304" pitchFamily="18" charset="0"/>
              </a:rPr>
              <a:t>Common surgical movements include maxillary advancement and mandibular setback or combination of both movements in cases of severe class III malocclusion with a huge negative overjet. </a:t>
            </a:r>
            <a:endParaRPr lang="en-US" sz="2000" dirty="0">
              <a:solidFill>
                <a:schemeClr val="bg1"/>
              </a:solidFill>
              <a:effectLst/>
              <a:latin typeface="Times New Roman" panose="02020603050405020304" pitchFamily="18" charset="0"/>
            </a:endParaRPr>
          </a:p>
          <a:p>
            <a:endParaRPr lang="en-US" sz="2000" dirty="0">
              <a:solidFill>
                <a:schemeClr val="bg1"/>
              </a:solidFill>
              <a:latin typeface="Times New Roman" panose="02020603050405020304" pitchFamily="18" charset="0"/>
            </a:endParaRPr>
          </a:p>
          <a:p>
            <a:r>
              <a:rPr lang="en-US" sz="2000" dirty="0">
                <a:solidFill>
                  <a:schemeClr val="bg1"/>
                </a:solidFill>
                <a:effectLst/>
                <a:latin typeface="Times New Roman" panose="02020603050405020304" pitchFamily="18" charset="0"/>
              </a:rPr>
              <a:t>Kitagawa et al. suggested that patients in whom significant mandibular setback surgery was performed would have a higher risk of breathing problems while asleep.</a:t>
            </a:r>
            <a:endParaRPr lang="en-US" sz="2000" dirty="0">
              <a:solidFill>
                <a:schemeClr val="bg1"/>
              </a:solidFill>
              <a:effectLst/>
              <a:latin typeface="Times New Roman" panose="02020603050405020304" pitchFamily="18" charset="0"/>
            </a:endParaRPr>
          </a:p>
          <a:p>
            <a:endParaRPr lang="en-US" sz="2000" dirty="0">
              <a:solidFill>
                <a:schemeClr val="bg1"/>
              </a:solidFill>
              <a:effectLst/>
              <a:latin typeface="Times New Roman" panose="02020603050405020304" pitchFamily="18" charset="0"/>
            </a:endParaRPr>
          </a:p>
          <a:p>
            <a:r>
              <a:rPr lang="en-US" sz="2000" dirty="0">
                <a:solidFill>
                  <a:schemeClr val="bg1"/>
                </a:solidFill>
                <a:effectLst/>
                <a:latin typeface="Times New Roman" panose="02020603050405020304" pitchFamily="18" charset="0"/>
              </a:rPr>
              <a:t>Currently, the two-jaw-surgery approach is becoming more popular than the single-jaw-surgery approach because facial appearance is improved if concurrent maxillary advancement allows for smaller mandibular setback </a:t>
            </a:r>
            <a:endParaRPr lang="en-IN" sz="2000" dirty="0">
              <a:solidFill>
                <a:schemeClr val="bg1"/>
              </a:solidFill>
            </a:endParaRPr>
          </a:p>
        </p:txBody>
      </p:sp>
    </p:spTree>
  </p:cSld>
  <p:clrMapOvr>
    <a:masterClrMapping/>
  </p:clrMapOvr>
  <p:transition>
    <p:fade thruBlk="1"/>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5" name="Picture 4"/>
          <p:cNvPicPr>
            <a:picLocks noChangeAspect="1"/>
          </p:cNvPicPr>
          <p:nvPr/>
        </p:nvPicPr>
        <p:blipFill>
          <a:blip r:embed="rId1"/>
          <a:stretch>
            <a:fillRect/>
          </a:stretch>
        </p:blipFill>
        <p:spPr>
          <a:xfrm>
            <a:off x="2309812" y="757237"/>
            <a:ext cx="4524375" cy="3629025"/>
          </a:xfrm>
          <a:prstGeom prst="rect">
            <a:avLst/>
          </a:prstGeom>
        </p:spPr>
      </p:pic>
    </p:spTree>
  </p:cSld>
  <p:clrMapOvr>
    <a:masterClrMapping/>
  </p:clrMapOvr>
  <p:transition>
    <p:fade thruBlk="1"/>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6" name="Picture 5"/>
          <p:cNvPicPr>
            <a:picLocks noChangeAspect="1"/>
          </p:cNvPicPr>
          <p:nvPr/>
        </p:nvPicPr>
        <p:blipFill>
          <a:blip r:embed="rId1"/>
          <a:stretch>
            <a:fillRect/>
          </a:stretch>
        </p:blipFill>
        <p:spPr>
          <a:xfrm>
            <a:off x="5529704" y="1796812"/>
            <a:ext cx="3343275" cy="2105025"/>
          </a:xfrm>
          <a:prstGeom prst="rect">
            <a:avLst/>
          </a:prstGeom>
        </p:spPr>
      </p:pic>
      <p:pic>
        <p:nvPicPr>
          <p:cNvPr id="8" name="Picture 7"/>
          <p:cNvPicPr>
            <a:picLocks noChangeAspect="1"/>
          </p:cNvPicPr>
          <p:nvPr/>
        </p:nvPicPr>
        <p:blipFill>
          <a:blip r:embed="rId2"/>
          <a:stretch>
            <a:fillRect/>
          </a:stretch>
        </p:blipFill>
        <p:spPr>
          <a:xfrm>
            <a:off x="775706" y="-49"/>
            <a:ext cx="4682239" cy="5143500"/>
          </a:xfrm>
          <a:prstGeom prst="rect">
            <a:avLst/>
          </a:prstGeom>
        </p:spPr>
      </p:pic>
    </p:spTree>
  </p:cSld>
  <p:clrMapOvr>
    <a:masterClrMapping/>
  </p:clrMapOvr>
  <p:transition>
    <p:fade thruBlk="1"/>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5" name="TextBox 4"/>
          <p:cNvSpPr txBox="1"/>
          <p:nvPr/>
        </p:nvSpPr>
        <p:spPr>
          <a:xfrm>
            <a:off x="324465" y="530942"/>
            <a:ext cx="8642554" cy="2862322"/>
          </a:xfrm>
          <a:prstGeom prst="rect">
            <a:avLst/>
          </a:prstGeom>
          <a:noFill/>
        </p:spPr>
        <p:txBody>
          <a:bodyPr wrap="square">
            <a:spAutoFit/>
          </a:bodyPr>
          <a:lstStyle/>
          <a:p>
            <a:r>
              <a:rPr lang="en-IN" sz="2000" dirty="0">
                <a:solidFill>
                  <a:schemeClr val="bg1"/>
                </a:solidFill>
                <a:effectLst/>
                <a:latin typeface="Times New Roman" panose="02020603050405020304" pitchFamily="18" charset="0"/>
              </a:rPr>
              <a:t>The current surgical methods for correcting skeletal Class III problems are:</a:t>
            </a:r>
            <a:endParaRPr lang="en-IN" sz="2000" dirty="0">
              <a:solidFill>
                <a:schemeClr val="bg1"/>
              </a:solidFill>
              <a:effectLst/>
              <a:latin typeface="Times New Roman" panose="02020603050405020304" pitchFamily="18" charset="0"/>
            </a:endParaRPr>
          </a:p>
          <a:p>
            <a:endParaRPr lang="en-IN" sz="2000" dirty="0">
              <a:solidFill>
                <a:schemeClr val="bg1"/>
              </a:solidFill>
              <a:effectLst/>
              <a:latin typeface="Times New Roman" panose="02020603050405020304" pitchFamily="18" charset="0"/>
            </a:endParaRPr>
          </a:p>
          <a:p>
            <a:r>
              <a:rPr lang="en-IN" sz="2000" b="1" dirty="0">
                <a:solidFill>
                  <a:schemeClr val="bg1"/>
                </a:solidFill>
                <a:effectLst/>
                <a:latin typeface="Times New Roman" panose="02020603050405020304" pitchFamily="18" charset="0"/>
              </a:rPr>
              <a:t>--Ramus osteotomy </a:t>
            </a:r>
            <a:r>
              <a:rPr lang="en-IN" sz="2000" dirty="0">
                <a:solidFill>
                  <a:schemeClr val="bg1"/>
                </a:solidFill>
                <a:effectLst/>
                <a:latin typeface="Times New Roman" panose="02020603050405020304" pitchFamily="18" charset="0"/>
              </a:rPr>
              <a:t>to set back a prognathic mandible</a:t>
            </a:r>
            <a:endParaRPr lang="en-IN" sz="2000" dirty="0">
              <a:solidFill>
                <a:schemeClr val="bg1"/>
              </a:solidFill>
              <a:effectLst/>
              <a:latin typeface="Times New Roman" panose="02020603050405020304" pitchFamily="18" charset="0"/>
            </a:endParaRPr>
          </a:p>
          <a:p>
            <a:br>
              <a:rPr lang="en-IN" sz="2000" dirty="0">
                <a:solidFill>
                  <a:schemeClr val="bg1"/>
                </a:solidFill>
              </a:rPr>
            </a:br>
            <a:r>
              <a:rPr lang="en-IN" sz="2000" dirty="0">
                <a:solidFill>
                  <a:schemeClr val="bg1"/>
                </a:solidFill>
              </a:rPr>
              <a:t>--</a:t>
            </a:r>
            <a:r>
              <a:rPr lang="en-IN" sz="2000" b="1" dirty="0">
                <a:solidFill>
                  <a:schemeClr val="bg1"/>
                </a:solidFill>
                <a:latin typeface="Times New Roman" panose="02020603050405020304" pitchFamily="18" charset="0"/>
              </a:rPr>
              <a:t>Ma</a:t>
            </a:r>
            <a:r>
              <a:rPr lang="en-IN" sz="2000" b="1" dirty="0">
                <a:solidFill>
                  <a:schemeClr val="bg1"/>
                </a:solidFill>
                <a:effectLst/>
                <a:latin typeface="Times New Roman" panose="02020603050405020304" pitchFamily="18" charset="0"/>
              </a:rPr>
              <a:t>ndibular inferior border osteotomy </a:t>
            </a:r>
            <a:r>
              <a:rPr lang="en-IN" sz="2000" dirty="0">
                <a:solidFill>
                  <a:schemeClr val="bg1"/>
                </a:solidFill>
                <a:effectLst/>
                <a:latin typeface="Times New Roman" panose="02020603050405020304" pitchFamily="18" charset="0"/>
              </a:rPr>
              <a:t>to reduce chin height and/or prominence</a:t>
            </a:r>
            <a:endParaRPr lang="en-IN" sz="2000" dirty="0">
              <a:solidFill>
                <a:schemeClr val="bg1"/>
              </a:solidFill>
              <a:effectLst/>
              <a:latin typeface="Times New Roman" panose="02020603050405020304" pitchFamily="18" charset="0"/>
            </a:endParaRPr>
          </a:p>
          <a:p>
            <a:endParaRPr lang="en-IN" sz="2000" dirty="0">
              <a:solidFill>
                <a:schemeClr val="bg1"/>
              </a:solidFill>
              <a:latin typeface="Times New Roman" panose="02020603050405020304" pitchFamily="18" charset="0"/>
            </a:endParaRPr>
          </a:p>
          <a:p>
            <a:r>
              <a:rPr lang="en-IN" sz="2000" b="1" dirty="0">
                <a:solidFill>
                  <a:schemeClr val="bg1"/>
                </a:solidFill>
                <a:effectLst/>
                <a:latin typeface="Times New Roman" panose="02020603050405020304" pitchFamily="18" charset="0"/>
              </a:rPr>
              <a:t>--</a:t>
            </a:r>
            <a:r>
              <a:rPr lang="en-IN" sz="2000" b="1" dirty="0" err="1">
                <a:solidFill>
                  <a:schemeClr val="bg1"/>
                </a:solidFill>
                <a:effectLst/>
                <a:latin typeface="Times New Roman" panose="02020603050405020304" pitchFamily="18" charset="0"/>
              </a:rPr>
              <a:t>LeFort</a:t>
            </a:r>
            <a:r>
              <a:rPr lang="en-IN" sz="2000" b="1" dirty="0">
                <a:solidFill>
                  <a:schemeClr val="bg1"/>
                </a:solidFill>
                <a:effectLst/>
                <a:latin typeface="Times New Roman" panose="02020603050405020304" pitchFamily="18" charset="0"/>
              </a:rPr>
              <a:t> I osteotomy </a:t>
            </a:r>
            <a:r>
              <a:rPr lang="en-IN" sz="2000" dirty="0">
                <a:solidFill>
                  <a:schemeClr val="bg1"/>
                </a:solidFill>
                <a:effectLst/>
                <a:latin typeface="Times New Roman" panose="02020603050405020304" pitchFamily="18" charset="0"/>
              </a:rPr>
              <a:t>advance a deficient maxilla, often with segmentation to allow transverse expansion.</a:t>
            </a:r>
            <a:endParaRPr lang="en-IN" sz="2000" dirty="0">
              <a:solidFill>
                <a:schemeClr val="bg1"/>
              </a:solidFill>
            </a:endParaRPr>
          </a:p>
        </p:txBody>
      </p:sp>
    </p:spTree>
  </p:cSld>
  <p:clrMapOvr>
    <a:masterClrMapping/>
  </p:clrMapOvr>
  <p:transition>
    <p:fade thruBlk="1"/>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4" name="TextBox 3"/>
          <p:cNvSpPr txBox="1"/>
          <p:nvPr/>
        </p:nvSpPr>
        <p:spPr>
          <a:xfrm>
            <a:off x="383458" y="314632"/>
            <a:ext cx="8173326" cy="4462760"/>
          </a:xfrm>
          <a:prstGeom prst="rect">
            <a:avLst/>
          </a:prstGeom>
          <a:noFill/>
        </p:spPr>
        <p:txBody>
          <a:bodyPr wrap="square">
            <a:spAutoFit/>
          </a:bodyPr>
          <a:lstStyle/>
          <a:p>
            <a:r>
              <a:rPr lang="en-US" sz="2400" b="1" dirty="0">
                <a:solidFill>
                  <a:schemeClr val="bg1"/>
                </a:solidFill>
                <a:effectLst/>
                <a:latin typeface="Times New Roman" panose="02020603050405020304" pitchFamily="18" charset="0"/>
              </a:rPr>
              <a:t>CONCLUSION</a:t>
            </a:r>
            <a:endParaRPr lang="en-US" sz="2400" b="1" dirty="0">
              <a:solidFill>
                <a:schemeClr val="bg1"/>
              </a:solidFill>
              <a:effectLst/>
              <a:latin typeface="Times New Roman" panose="02020603050405020304" pitchFamily="18" charset="0"/>
            </a:endParaRPr>
          </a:p>
          <a:p>
            <a:r>
              <a:rPr lang="en-US" sz="2000" dirty="0">
                <a:solidFill>
                  <a:schemeClr val="bg1"/>
                </a:solidFill>
                <a:latin typeface="Times New Roman" panose="02020603050405020304" pitchFamily="18" charset="0"/>
              </a:rPr>
              <a:t>--</a:t>
            </a:r>
            <a:r>
              <a:rPr lang="en-US" sz="2000" dirty="0">
                <a:solidFill>
                  <a:schemeClr val="bg1"/>
                </a:solidFill>
                <a:effectLst/>
                <a:latin typeface="Times New Roman" panose="02020603050405020304" pitchFamily="18" charset="0"/>
              </a:rPr>
              <a:t> The thorough examination and diagnosis of class III malocclusion patients are mandatory for its management. Patient gender, age, complaints and malocclusion severity are key factors in determining the best treatment modality.</a:t>
            </a:r>
            <a:endParaRPr lang="en-US" sz="2000" dirty="0">
              <a:solidFill>
                <a:schemeClr val="bg1"/>
              </a:solidFill>
              <a:effectLst/>
              <a:latin typeface="Times New Roman" panose="02020603050405020304" pitchFamily="18" charset="0"/>
            </a:endParaRPr>
          </a:p>
          <a:p>
            <a:br>
              <a:rPr lang="en-US" sz="2000" dirty="0">
                <a:solidFill>
                  <a:schemeClr val="bg1"/>
                </a:solidFill>
              </a:rPr>
            </a:br>
            <a:r>
              <a:rPr lang="en-US" sz="2000" dirty="0">
                <a:solidFill>
                  <a:schemeClr val="bg1"/>
                </a:solidFill>
                <a:latin typeface="Times New Roman" panose="02020603050405020304" pitchFamily="18" charset="0"/>
              </a:rPr>
              <a:t>--</a:t>
            </a:r>
            <a:r>
              <a:rPr lang="en-US" sz="2000" dirty="0">
                <a:solidFill>
                  <a:schemeClr val="bg1"/>
                </a:solidFill>
                <a:effectLst/>
                <a:latin typeface="Times New Roman" panose="02020603050405020304" pitchFamily="18" charset="0"/>
              </a:rPr>
              <a:t>Variations are present in the long-term stability of the various growth modification approaches to class III malocclusion.</a:t>
            </a:r>
            <a:endParaRPr lang="en-US" sz="2000" dirty="0">
              <a:solidFill>
                <a:schemeClr val="bg1"/>
              </a:solidFill>
              <a:effectLst/>
              <a:latin typeface="Times New Roman" panose="02020603050405020304" pitchFamily="18" charset="0"/>
            </a:endParaRPr>
          </a:p>
          <a:p>
            <a:endParaRPr lang="en-US" sz="2000" dirty="0">
              <a:solidFill>
                <a:schemeClr val="bg1"/>
              </a:solidFill>
              <a:effectLst/>
              <a:latin typeface="Times New Roman" panose="02020603050405020304" pitchFamily="18" charset="0"/>
            </a:endParaRPr>
          </a:p>
          <a:p>
            <a:r>
              <a:rPr lang="en-US" sz="2000" dirty="0">
                <a:solidFill>
                  <a:schemeClr val="bg1"/>
                </a:solidFill>
                <a:latin typeface="Times New Roman" panose="02020603050405020304" pitchFamily="18" charset="0"/>
              </a:rPr>
              <a:t>--</a:t>
            </a:r>
            <a:r>
              <a:rPr lang="en-US" sz="2000" dirty="0">
                <a:solidFill>
                  <a:schemeClr val="bg1"/>
                </a:solidFill>
                <a:effectLst/>
                <a:latin typeface="Times New Roman" panose="02020603050405020304" pitchFamily="18" charset="0"/>
              </a:rPr>
              <a:t> The use of titanium miniplates permitted equivalent, </a:t>
            </a:r>
            <a:r>
              <a:rPr lang="en-US" sz="2000" dirty="0" err="1">
                <a:solidFill>
                  <a:schemeClr val="bg1"/>
                </a:solidFill>
                <a:effectLst/>
                <a:latin typeface="Times New Roman" panose="02020603050405020304" pitchFamily="18" charset="0"/>
              </a:rPr>
              <a:t>favourable</a:t>
            </a:r>
            <a:r>
              <a:rPr lang="en-US" sz="2000" dirty="0">
                <a:solidFill>
                  <a:schemeClr val="bg1"/>
                </a:solidFill>
                <a:effectLst/>
                <a:latin typeface="Times New Roman" panose="02020603050405020304" pitchFamily="18" charset="0"/>
              </a:rPr>
              <a:t> skeletal changes, without unwanted </a:t>
            </a:r>
            <a:r>
              <a:rPr lang="en-US" sz="2000" dirty="0" err="1">
                <a:solidFill>
                  <a:schemeClr val="bg1"/>
                </a:solidFill>
                <a:effectLst/>
                <a:latin typeface="Times New Roman" panose="02020603050405020304" pitchFamily="18" charset="0"/>
              </a:rPr>
              <a:t>dento</a:t>
            </a:r>
            <a:r>
              <a:rPr lang="en-US" sz="2000" dirty="0">
                <a:solidFill>
                  <a:schemeClr val="bg1"/>
                </a:solidFill>
                <a:effectLst/>
                <a:latin typeface="Times New Roman" panose="02020603050405020304" pitchFamily="18" charset="0"/>
              </a:rPr>
              <a:t>-alveolar effects.</a:t>
            </a:r>
            <a:endParaRPr lang="en-US" sz="2000" dirty="0">
              <a:solidFill>
                <a:schemeClr val="bg1"/>
              </a:solidFill>
              <a:effectLst/>
              <a:latin typeface="Times New Roman" panose="02020603050405020304" pitchFamily="18" charset="0"/>
            </a:endParaRPr>
          </a:p>
          <a:p>
            <a:endParaRPr lang="en-US" sz="2000" dirty="0">
              <a:solidFill>
                <a:schemeClr val="bg1"/>
              </a:solidFill>
              <a:effectLst/>
              <a:latin typeface="Times New Roman" panose="02020603050405020304" pitchFamily="18" charset="0"/>
            </a:endParaRPr>
          </a:p>
          <a:p>
            <a:r>
              <a:rPr lang="en-US" sz="2000" dirty="0">
                <a:solidFill>
                  <a:schemeClr val="bg1"/>
                </a:solidFill>
                <a:effectLst/>
                <a:latin typeface="Times New Roman" panose="02020603050405020304" pitchFamily="18" charset="0"/>
              </a:rPr>
              <a:t>--Non-growing patients with severe skeletal class III malocclusion are best treated with combined orthodontic and surgical intervention.</a:t>
            </a:r>
            <a:endParaRPr lang="en-IN" sz="2000" dirty="0">
              <a:solidFill>
                <a:schemeClr val="bg1"/>
              </a:solidFill>
            </a:endParaRPr>
          </a:p>
        </p:txBody>
      </p:sp>
    </p:spTree>
  </p:cSld>
  <p:clrMapOvr>
    <a:masterClrMapping/>
  </p:clrMapOvr>
  <p:transition>
    <p:fade thruBlk="1"/>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4" name="Title 2"/>
          <p:cNvSpPr>
            <a:spLocks noGrp="1"/>
          </p:cNvSpPr>
          <p:nvPr>
            <p:ph type="ctrTitle"/>
          </p:nvPr>
        </p:nvSpPr>
        <p:spPr>
          <a:xfrm>
            <a:off x="2509838" y="2092325"/>
            <a:ext cx="4124325" cy="1160463"/>
          </a:xfrm>
        </p:spPr>
        <p:txBody>
          <a:bodyPr/>
          <a:lstStyle/>
          <a:p>
            <a:r>
              <a:rPr lang="en-US" dirty="0"/>
              <a:t>Thank you</a:t>
            </a:r>
            <a:endParaRPr lang="en-IN" dirty="0"/>
          </a:p>
        </p:txBody>
      </p:sp>
    </p:spTree>
  </p:cSld>
  <p:clrMapOvr>
    <a:masterClrMapping/>
  </p:clrMapOvr>
  <p:transition>
    <p:fade thruBlk="1"/>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819400" y="1005840"/>
            <a:ext cx="5482650" cy="3193510"/>
          </a:xfrm>
        </p:spPr>
        <p:txBody>
          <a:bodyPr/>
          <a:lstStyle/>
          <a:p>
            <a:r>
              <a:rPr lang="en-US" sz="2000" b="1" dirty="0">
                <a:effectLst/>
                <a:latin typeface="Times New Roman" panose="02020603050405020304" pitchFamily="18" charset="0"/>
              </a:rPr>
              <a:t>Disadvantages:</a:t>
            </a:r>
            <a:endParaRPr lang="en-US" sz="2000" b="1" dirty="0">
              <a:effectLst/>
              <a:latin typeface="Times New Roman" panose="02020603050405020304" pitchFamily="18" charset="0"/>
            </a:endParaRPr>
          </a:p>
          <a:p>
            <a:r>
              <a:rPr lang="en-US" sz="1800" dirty="0">
                <a:effectLst/>
                <a:latin typeface="Times New Roman" panose="02020603050405020304" pitchFamily="18" charset="0"/>
              </a:rPr>
              <a:t>Normally, 12 to 24 months is necessary to produce an appreciable response with the FR-3 appliance.</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When used as the primary appliance, the FR-3 is worn for about 20 hours per day, with the patients removing the appliance only during such activities as eating and playing contact sports.</a:t>
            </a:r>
            <a:endParaRPr lang="en-US" sz="1800" dirty="0">
              <a:effectLst/>
              <a:latin typeface="Times New Roman" panose="02020603050405020304" pitchFamily="18" charset="0"/>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7" name="TextBox 6"/>
          <p:cNvSpPr txBox="1"/>
          <p:nvPr/>
        </p:nvSpPr>
        <p:spPr>
          <a:xfrm>
            <a:off x="807719" y="739141"/>
            <a:ext cx="2160669" cy="1200329"/>
          </a:xfrm>
          <a:prstGeom prst="rect">
            <a:avLst/>
          </a:prstGeom>
          <a:noFill/>
        </p:spPr>
        <p:txBody>
          <a:bodyPr wrap="square">
            <a:spAutoFit/>
          </a:bodyPr>
          <a:lstStyle/>
          <a:p>
            <a:r>
              <a:rPr lang="en-US" sz="1800" b="1" dirty="0">
                <a:effectLst/>
                <a:latin typeface="Times New Roman" panose="02020603050405020304" pitchFamily="18" charset="0"/>
              </a:rPr>
              <a:t>McNamara </a:t>
            </a:r>
            <a:r>
              <a:rPr lang="en-US" sz="1800" dirty="0">
                <a:effectLst/>
                <a:latin typeface="Times New Roman" panose="02020603050405020304" pitchFamily="18" charset="0"/>
              </a:rPr>
              <a:t>----</a:t>
            </a:r>
            <a:endParaRPr lang="en-US" sz="1800" dirty="0">
              <a:latin typeface="Times New Roman" panose="02020603050405020304" pitchFamily="18" charset="0"/>
            </a:endParaRPr>
          </a:p>
          <a:p>
            <a:endParaRPr lang="en-US" sz="1800" dirty="0">
              <a:effectLst/>
              <a:latin typeface="Times New Roman" panose="02020603050405020304" pitchFamily="18" charset="0"/>
            </a:endParaRPr>
          </a:p>
          <a:p>
            <a:endParaRPr lang="en-US" sz="1800" b="1" dirty="0">
              <a:effectLst/>
              <a:latin typeface="Times New Roman" panose="02020603050405020304" pitchFamily="18" charset="0"/>
            </a:endParaRPr>
          </a:p>
          <a:p>
            <a:endParaRPr lang="en-IN" sz="1800" dirty="0"/>
          </a:p>
        </p:txBody>
      </p:sp>
      <p:graphicFrame>
        <p:nvGraphicFramePr>
          <p:cNvPr id="10" name="Chart 9"/>
          <p:cNvGraphicFramePr/>
          <p:nvPr/>
        </p:nvGraphicFramePr>
        <p:xfrm>
          <a:off x="1050879" y="176442"/>
          <a:ext cx="3568888" cy="3999773"/>
        </p:xfrm>
        <a:graphic>
          <a:graphicData uri="http://schemas.openxmlformats.org/drawingml/2006/chart">
            <c:chart xmlns:c="http://schemas.openxmlformats.org/drawingml/2006/chart" xmlns:r="http://schemas.openxmlformats.org/officeDocument/2006/relationships" r:id="rId1"/>
          </a:graphicData>
        </a:graphic>
      </p:graphicFrame>
      <p:sp>
        <p:nvSpPr>
          <p:cNvPr id="12" name="TextBox 11"/>
          <p:cNvSpPr txBox="1"/>
          <p:nvPr/>
        </p:nvSpPr>
        <p:spPr>
          <a:xfrm>
            <a:off x="5179324" y="739141"/>
            <a:ext cx="2913797" cy="338554"/>
          </a:xfrm>
          <a:prstGeom prst="rect">
            <a:avLst/>
          </a:prstGeom>
          <a:noFill/>
        </p:spPr>
        <p:txBody>
          <a:bodyPr wrap="square">
            <a:spAutoFit/>
          </a:bodyPr>
          <a:lstStyle/>
          <a:p>
            <a:r>
              <a:rPr lang="en-US" sz="1600" b="1" dirty="0">
                <a:effectLst/>
                <a:latin typeface="Times New Roman" panose="02020603050405020304" pitchFamily="18" charset="0"/>
              </a:rPr>
              <a:t>Staudt &amp; </a:t>
            </a:r>
            <a:r>
              <a:rPr lang="en-US" sz="1600" b="1" dirty="0" err="1">
                <a:effectLst/>
                <a:latin typeface="Times New Roman" panose="02020603050405020304" pitchFamily="18" charset="0"/>
              </a:rPr>
              <a:t>Killaridis</a:t>
            </a:r>
            <a:r>
              <a:rPr lang="en-US" sz="1600" b="1" dirty="0">
                <a:effectLst/>
                <a:latin typeface="Times New Roman" panose="02020603050405020304" pitchFamily="18" charset="0"/>
              </a:rPr>
              <a:t> (2009) ---</a:t>
            </a:r>
            <a:endParaRPr lang="en-IN" sz="1600" dirty="0"/>
          </a:p>
        </p:txBody>
      </p:sp>
      <p:graphicFrame>
        <p:nvGraphicFramePr>
          <p:cNvPr id="18" name="Chart 17"/>
          <p:cNvGraphicFramePr/>
          <p:nvPr/>
        </p:nvGraphicFramePr>
        <p:xfrm>
          <a:off x="4517408" y="855958"/>
          <a:ext cx="4046561" cy="352605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IN"/>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6" name="Text Placeholder 2"/>
          <p:cNvSpPr txBox="1"/>
          <p:nvPr/>
        </p:nvSpPr>
        <p:spPr>
          <a:xfrm>
            <a:off x="573206" y="566382"/>
            <a:ext cx="7949822" cy="4060209"/>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360"/>
              </a:spcBef>
              <a:spcAft>
                <a:spcPts val="0"/>
              </a:spcAft>
              <a:buClr>
                <a:schemeClr val="dk1"/>
              </a:buClr>
              <a:buSzPts val="1800"/>
              <a:buFont typeface="Tinos" panose="02020603050405020304"/>
              <a:buNone/>
              <a:defRPr sz="1800" b="0" i="0" u="none" strike="noStrike" cap="none">
                <a:solidFill>
                  <a:schemeClr val="dk1"/>
                </a:solidFill>
                <a:latin typeface="Tinos" panose="02020603050405020304"/>
                <a:ea typeface="Tinos" panose="02020603050405020304"/>
                <a:cs typeface="Tinos" panose="02020603050405020304"/>
                <a:sym typeface="Tinos" panose="02020603050405020304"/>
              </a:defRPr>
            </a:lvl1pPr>
            <a:lvl2pPr marL="914400" marR="0" lvl="1" indent="-381000" algn="l" rtl="0">
              <a:lnSpc>
                <a:spcPct val="100000"/>
              </a:lnSpc>
              <a:spcBef>
                <a:spcPts val="0"/>
              </a:spcBef>
              <a:spcAft>
                <a:spcPts val="0"/>
              </a:spcAft>
              <a:buClr>
                <a:schemeClr val="dk1"/>
              </a:buClr>
              <a:buSzPts val="2400"/>
              <a:buFont typeface="Tinos" panose="02020603050405020304"/>
              <a:buChar char="▸"/>
              <a:defRPr sz="2400" b="0" i="0" u="none" strike="noStrike" cap="none">
                <a:solidFill>
                  <a:schemeClr val="dk1"/>
                </a:solidFill>
                <a:latin typeface="Tinos" panose="02020603050405020304"/>
                <a:ea typeface="Tinos" panose="02020603050405020304"/>
                <a:cs typeface="Tinos" panose="02020603050405020304"/>
                <a:sym typeface="Tinos" panose="02020603050405020304"/>
              </a:defRPr>
            </a:lvl2pPr>
            <a:lvl3pPr marL="1371600" marR="0" lvl="2" indent="-381000" algn="l" rtl="0">
              <a:lnSpc>
                <a:spcPct val="100000"/>
              </a:lnSpc>
              <a:spcBef>
                <a:spcPts val="0"/>
              </a:spcBef>
              <a:spcAft>
                <a:spcPts val="0"/>
              </a:spcAft>
              <a:buClr>
                <a:schemeClr val="dk1"/>
              </a:buClr>
              <a:buSzPts val="2400"/>
              <a:buFont typeface="Tinos" panose="02020603050405020304"/>
              <a:buChar char="◦"/>
              <a:defRPr sz="2400" b="0" i="0" u="none" strike="noStrike" cap="none">
                <a:solidFill>
                  <a:schemeClr val="dk1"/>
                </a:solidFill>
                <a:latin typeface="Tinos" panose="02020603050405020304"/>
                <a:ea typeface="Tinos" panose="02020603050405020304"/>
                <a:cs typeface="Tinos" panose="02020603050405020304"/>
                <a:sym typeface="Tinos" panose="02020603050405020304"/>
              </a:defRPr>
            </a:lvl3pPr>
            <a:lvl4pPr marL="1828800" marR="0" lvl="3" indent="-342900" algn="l" rtl="0">
              <a:lnSpc>
                <a:spcPct val="100000"/>
              </a:lnSpc>
              <a:spcBef>
                <a:spcPts val="0"/>
              </a:spcBef>
              <a:spcAft>
                <a:spcPts val="0"/>
              </a:spcAft>
              <a:buClr>
                <a:schemeClr val="dk1"/>
              </a:buClr>
              <a:buSzPts val="1800"/>
              <a:buFont typeface="Tinos" panose="02020603050405020304"/>
              <a:buChar char="●"/>
              <a:defRPr sz="1800" b="0" i="0" u="none" strike="noStrike" cap="none">
                <a:solidFill>
                  <a:schemeClr val="dk1"/>
                </a:solidFill>
                <a:latin typeface="Tinos" panose="02020603050405020304"/>
                <a:ea typeface="Tinos" panose="02020603050405020304"/>
                <a:cs typeface="Tinos" panose="02020603050405020304"/>
                <a:sym typeface="Tinos" panose="02020603050405020304"/>
              </a:defRPr>
            </a:lvl4pPr>
            <a:lvl5pPr marL="2286000" marR="0" lvl="4" indent="-342900" algn="l" rtl="0">
              <a:lnSpc>
                <a:spcPct val="100000"/>
              </a:lnSpc>
              <a:spcBef>
                <a:spcPts val="0"/>
              </a:spcBef>
              <a:spcAft>
                <a:spcPts val="0"/>
              </a:spcAft>
              <a:buClr>
                <a:schemeClr val="dk1"/>
              </a:buClr>
              <a:buSzPts val="1800"/>
              <a:buFont typeface="Tinos" panose="02020603050405020304"/>
              <a:buChar char="○"/>
              <a:defRPr sz="1800" b="0" i="0" u="none" strike="noStrike" cap="none">
                <a:solidFill>
                  <a:schemeClr val="dk1"/>
                </a:solidFill>
                <a:latin typeface="Tinos" panose="02020603050405020304"/>
                <a:ea typeface="Tinos" panose="02020603050405020304"/>
                <a:cs typeface="Tinos" panose="02020603050405020304"/>
                <a:sym typeface="Tinos" panose="02020603050405020304"/>
              </a:defRPr>
            </a:lvl5pPr>
            <a:lvl6pPr marL="2743200" marR="0" lvl="5" indent="-342900" algn="l" rtl="0">
              <a:lnSpc>
                <a:spcPct val="100000"/>
              </a:lnSpc>
              <a:spcBef>
                <a:spcPts val="0"/>
              </a:spcBef>
              <a:spcAft>
                <a:spcPts val="0"/>
              </a:spcAft>
              <a:buClr>
                <a:schemeClr val="dk1"/>
              </a:buClr>
              <a:buSzPts val="1800"/>
              <a:buFont typeface="Tinos" panose="02020603050405020304"/>
              <a:buChar char="■"/>
              <a:defRPr sz="1800" b="0" i="0" u="none" strike="noStrike" cap="none">
                <a:solidFill>
                  <a:schemeClr val="dk1"/>
                </a:solidFill>
                <a:latin typeface="Tinos" panose="02020603050405020304"/>
                <a:ea typeface="Tinos" panose="02020603050405020304"/>
                <a:cs typeface="Tinos" panose="02020603050405020304"/>
                <a:sym typeface="Tinos" panose="02020603050405020304"/>
              </a:defRPr>
            </a:lvl6pPr>
            <a:lvl7pPr marL="3200400" marR="0" lvl="6" indent="-342900" algn="l" rtl="0">
              <a:lnSpc>
                <a:spcPct val="100000"/>
              </a:lnSpc>
              <a:spcBef>
                <a:spcPts val="0"/>
              </a:spcBef>
              <a:spcAft>
                <a:spcPts val="0"/>
              </a:spcAft>
              <a:buClr>
                <a:schemeClr val="dk1"/>
              </a:buClr>
              <a:buSzPts val="1800"/>
              <a:buFont typeface="Tinos" panose="02020603050405020304"/>
              <a:buChar char="●"/>
              <a:defRPr sz="1800" b="0" i="0" u="none" strike="noStrike" cap="none">
                <a:solidFill>
                  <a:schemeClr val="dk1"/>
                </a:solidFill>
                <a:latin typeface="Tinos" panose="02020603050405020304"/>
                <a:ea typeface="Tinos" panose="02020603050405020304"/>
                <a:cs typeface="Tinos" panose="02020603050405020304"/>
                <a:sym typeface="Tinos" panose="02020603050405020304"/>
              </a:defRPr>
            </a:lvl7pPr>
            <a:lvl8pPr marL="3657600" marR="0" lvl="7" indent="-342900" algn="l" rtl="0">
              <a:lnSpc>
                <a:spcPct val="100000"/>
              </a:lnSpc>
              <a:spcBef>
                <a:spcPts val="0"/>
              </a:spcBef>
              <a:spcAft>
                <a:spcPts val="0"/>
              </a:spcAft>
              <a:buClr>
                <a:schemeClr val="dk1"/>
              </a:buClr>
              <a:buSzPts val="1800"/>
              <a:buFont typeface="Tinos" panose="02020603050405020304"/>
              <a:buChar char="○"/>
              <a:defRPr sz="1800" b="0" i="0" u="none" strike="noStrike" cap="none">
                <a:solidFill>
                  <a:schemeClr val="dk1"/>
                </a:solidFill>
                <a:latin typeface="Tinos" panose="02020603050405020304"/>
                <a:ea typeface="Tinos" panose="02020603050405020304"/>
                <a:cs typeface="Tinos" panose="02020603050405020304"/>
                <a:sym typeface="Tinos" panose="02020603050405020304"/>
              </a:defRPr>
            </a:lvl8pPr>
            <a:lvl9pPr marL="4114800" marR="0" lvl="8" indent="-342900" algn="l" rtl="0">
              <a:lnSpc>
                <a:spcPct val="100000"/>
              </a:lnSpc>
              <a:spcBef>
                <a:spcPts val="0"/>
              </a:spcBef>
              <a:spcAft>
                <a:spcPts val="0"/>
              </a:spcAft>
              <a:buClr>
                <a:schemeClr val="dk1"/>
              </a:buClr>
              <a:buSzPts val="1800"/>
              <a:buFont typeface="Tinos" panose="02020603050405020304"/>
              <a:buChar char="■"/>
              <a:defRPr sz="1800" b="0" i="0" u="none" strike="noStrike" cap="none">
                <a:solidFill>
                  <a:schemeClr val="dk1"/>
                </a:solidFill>
                <a:latin typeface="Tinos" panose="02020603050405020304"/>
                <a:ea typeface="Tinos" panose="02020603050405020304"/>
                <a:cs typeface="Tinos" panose="02020603050405020304"/>
                <a:sym typeface="Tinos" panose="02020603050405020304"/>
              </a:defRPr>
            </a:lvl9pPr>
          </a:lstStyle>
          <a:p>
            <a:pPr marL="514350" indent="-285750">
              <a:buFont typeface="Arial" panose="020B0604020202020204" pitchFamily="34" charset="0"/>
              <a:buChar char="•"/>
            </a:pPr>
            <a:r>
              <a:rPr lang="en-US" sz="1600" b="1" dirty="0" err="1">
                <a:latin typeface="Times New Roman" panose="02020603050405020304" pitchFamily="18" charset="0"/>
              </a:rPr>
              <a:t>Baccetti</a:t>
            </a:r>
            <a:r>
              <a:rPr lang="en-US" sz="1600" b="1" dirty="0">
                <a:latin typeface="Times New Roman" panose="02020603050405020304" pitchFamily="18" charset="0"/>
              </a:rPr>
              <a:t>, Reyes and McNamara </a:t>
            </a:r>
            <a:r>
              <a:rPr lang="en-US" sz="1600" dirty="0">
                <a:latin typeface="Times New Roman" panose="02020603050405020304" pitchFamily="18" charset="0"/>
              </a:rPr>
              <a:t>studied gender differences among class III patients</a:t>
            </a:r>
            <a:br>
              <a:rPr lang="en-US" sz="1400" dirty="0"/>
            </a:br>
            <a:endParaRPr lang="en-US" sz="1400" dirty="0"/>
          </a:p>
          <a:p>
            <a:endParaRPr lang="en-US" sz="1400" dirty="0">
              <a:latin typeface="Times New Roman" panose="02020603050405020304" pitchFamily="18" charset="0"/>
            </a:endParaRPr>
          </a:p>
          <a:p>
            <a:endParaRPr lang="en-US" sz="1400" dirty="0">
              <a:latin typeface="Times New Roman" panose="02020603050405020304" pitchFamily="18" charset="0"/>
            </a:endParaRPr>
          </a:p>
          <a:p>
            <a:endParaRPr lang="en-US" sz="1400" dirty="0">
              <a:latin typeface="Times New Roman" panose="02020603050405020304" pitchFamily="18" charset="0"/>
            </a:endParaRPr>
          </a:p>
          <a:p>
            <a:endParaRPr lang="en-US" sz="1400" dirty="0">
              <a:latin typeface="Times New Roman" panose="02020603050405020304" pitchFamily="18" charset="0"/>
            </a:endParaRPr>
          </a:p>
          <a:p>
            <a:endParaRPr lang="en-US" sz="1400" dirty="0">
              <a:latin typeface="Times New Roman" panose="02020603050405020304" pitchFamily="18" charset="0"/>
            </a:endParaRPr>
          </a:p>
          <a:p>
            <a:endParaRPr lang="en-US" sz="1400" dirty="0">
              <a:latin typeface="Times New Roman" panose="02020603050405020304" pitchFamily="18" charset="0"/>
            </a:endParaRPr>
          </a:p>
          <a:p>
            <a:endParaRPr lang="en-US" sz="1400" dirty="0">
              <a:latin typeface="Times New Roman" panose="02020603050405020304" pitchFamily="18" charset="0"/>
            </a:endParaRPr>
          </a:p>
          <a:p>
            <a:pPr marL="514350" indent="-285750">
              <a:buFont typeface="Arial" panose="020B0604020202020204" pitchFamily="34" charset="0"/>
              <a:buChar char="•"/>
            </a:pPr>
            <a:r>
              <a:rPr lang="en-US" sz="1600" b="1" dirty="0" err="1">
                <a:latin typeface="Times New Roman" panose="02020603050405020304" pitchFamily="18" charset="0"/>
              </a:rPr>
              <a:t>Proff</a:t>
            </a:r>
            <a:r>
              <a:rPr lang="en-US" sz="1600" b="1" dirty="0">
                <a:latin typeface="Times New Roman" panose="02020603050405020304" pitchFamily="18" charset="0"/>
              </a:rPr>
              <a:t> et al. </a:t>
            </a:r>
            <a:r>
              <a:rPr lang="en-US" sz="1600" dirty="0">
                <a:latin typeface="Times New Roman" panose="02020603050405020304" pitchFamily="18" charset="0"/>
              </a:rPr>
              <a:t>found that mandibular length relative to anterior cranial base is increased in patients with class III skeletal growth patterns, while maxillary length is not consistently affected in those patients</a:t>
            </a:r>
            <a:endParaRPr lang="en-IN" sz="1600" dirty="0"/>
          </a:p>
        </p:txBody>
      </p:sp>
      <p:graphicFrame>
        <p:nvGraphicFramePr>
          <p:cNvPr id="7" name="Diagram 6"/>
          <p:cNvGraphicFramePr/>
          <p:nvPr/>
        </p:nvGraphicFramePr>
        <p:xfrm>
          <a:off x="1491018" y="1202721"/>
          <a:ext cx="6161963" cy="214097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395785" y="580256"/>
            <a:ext cx="2017253"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Times New Roman" panose="02020603050405020304" pitchFamily="18" charset="0"/>
              </a:rPr>
              <a:t>B</a:t>
            </a:r>
            <a:r>
              <a:rPr lang="en-US" sz="2800" dirty="0">
                <a:effectLst/>
                <a:latin typeface="Times New Roman" panose="02020603050405020304" pitchFamily="18" charset="0"/>
              </a:rPr>
              <a:t>-Transverse dimension</a:t>
            </a:r>
            <a:endParaRPr sz="2800" dirty="0"/>
          </a:p>
        </p:txBody>
      </p:sp>
      <p:sp>
        <p:nvSpPr>
          <p:cNvPr id="135" name="Google Shape;135;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fld>
            <a:endParaRPr lang="en-GB"/>
          </a:p>
        </p:txBody>
      </p:sp>
      <p:sp>
        <p:nvSpPr>
          <p:cNvPr id="5" name="TextBox 4"/>
          <p:cNvSpPr txBox="1"/>
          <p:nvPr/>
        </p:nvSpPr>
        <p:spPr>
          <a:xfrm>
            <a:off x="2413038" y="580256"/>
            <a:ext cx="6143746" cy="3693319"/>
          </a:xfrm>
          <a:prstGeom prst="rect">
            <a:avLst/>
          </a:prstGeom>
          <a:noFill/>
        </p:spPr>
        <p:txBody>
          <a:bodyPr wrap="square">
            <a:spAutoFit/>
          </a:bodyPr>
          <a:lstStyle/>
          <a:p>
            <a:br>
              <a:rPr lang="en-US" sz="1800" dirty="0"/>
            </a:br>
            <a:r>
              <a:rPr lang="en-US" sz="1800" dirty="0">
                <a:effectLst/>
                <a:latin typeface="Times New Roman" panose="02020603050405020304" pitchFamily="18" charset="0"/>
              </a:rPr>
              <a:t>•  </a:t>
            </a:r>
            <a:r>
              <a:rPr lang="en-US" sz="1800" b="1" dirty="0">
                <a:effectLst/>
                <a:latin typeface="Times New Roman" panose="02020603050405020304" pitchFamily="18" charset="0"/>
              </a:rPr>
              <a:t>Author : Chen et al.</a:t>
            </a:r>
            <a:endParaRPr lang="en-US" sz="1800" b="1" dirty="0">
              <a:effectLst/>
              <a:latin typeface="Times New Roman" panose="02020603050405020304" pitchFamily="18" charset="0"/>
            </a:endParaRPr>
          </a:p>
          <a:p>
            <a:endParaRPr lang="en-US" sz="1800" dirty="0">
              <a:effectLst/>
              <a:latin typeface="Times New Roman" panose="02020603050405020304" pitchFamily="18" charset="0"/>
            </a:endParaRPr>
          </a:p>
          <a:p>
            <a:pPr algn="ctr"/>
            <a:r>
              <a:rPr lang="en-US" sz="1800" dirty="0">
                <a:latin typeface="Times New Roman" panose="02020603050405020304" pitchFamily="18" charset="0"/>
              </a:rPr>
              <a:t> </a:t>
            </a:r>
            <a:r>
              <a:rPr lang="en-US" sz="1800" b="1" dirty="0">
                <a:latin typeface="Times New Roman" panose="02020603050405020304" pitchFamily="18" charset="0"/>
              </a:rPr>
              <a:t>Study :</a:t>
            </a:r>
            <a:r>
              <a:rPr lang="en-US" sz="1800" b="1" dirty="0">
                <a:effectLst/>
                <a:latin typeface="Times New Roman" panose="02020603050405020304" pitchFamily="18" charset="0"/>
              </a:rPr>
              <a:t> </a:t>
            </a:r>
            <a:r>
              <a:rPr lang="en-US" sz="1800" dirty="0">
                <a:effectLst/>
                <a:latin typeface="Times New Roman" panose="02020603050405020304" pitchFamily="18" charset="0"/>
              </a:rPr>
              <a:t>development of the dental arches and the skeletal mandibular-  maxillary bases in untreated subjects with class III malocclusions as compared with a class I control group. </a:t>
            </a:r>
            <a:endParaRPr lang="en-US" sz="1800" dirty="0">
              <a:effectLst/>
              <a:latin typeface="Times New Roman" panose="02020603050405020304" pitchFamily="18" charset="0"/>
            </a:endParaRPr>
          </a:p>
          <a:p>
            <a:pPr algn="ctr"/>
            <a:endParaRPr lang="en-US" sz="1800" dirty="0">
              <a:effectLst/>
              <a:latin typeface="Times New Roman" panose="02020603050405020304" pitchFamily="18" charset="0"/>
            </a:endParaRPr>
          </a:p>
          <a:p>
            <a:r>
              <a:rPr lang="en-US" sz="1800" b="1" dirty="0">
                <a:latin typeface="Times New Roman" panose="02020603050405020304" pitchFamily="18" charset="0"/>
              </a:rPr>
              <a:t>Parameters :  </a:t>
            </a:r>
            <a:r>
              <a:rPr lang="en-US" sz="1800" dirty="0">
                <a:effectLst/>
                <a:latin typeface="Times New Roman" panose="02020603050405020304" pitchFamily="18" charset="0"/>
              </a:rPr>
              <a:t>maxillary skeletal base width,</a:t>
            </a:r>
            <a:endParaRPr lang="en-US" sz="1800" dirty="0">
              <a:effectLst/>
              <a:latin typeface="Times New Roman" panose="02020603050405020304" pitchFamily="18" charset="0"/>
            </a:endParaRPr>
          </a:p>
          <a:p>
            <a:r>
              <a:rPr lang="en-US" sz="1800" dirty="0">
                <a:latin typeface="Times New Roman" panose="02020603050405020304" pitchFamily="18" charset="0"/>
              </a:rPr>
              <a:t>                   </a:t>
            </a:r>
            <a:r>
              <a:rPr lang="en-US" sz="1800" dirty="0">
                <a:effectLst/>
                <a:latin typeface="Times New Roman" panose="02020603050405020304" pitchFamily="18" charset="0"/>
              </a:rPr>
              <a:t>    </a:t>
            </a:r>
            <a:r>
              <a:rPr lang="en-US" sz="1800" dirty="0" err="1">
                <a:effectLst/>
                <a:latin typeface="Times New Roman" panose="02020603050405020304" pitchFamily="18" charset="0"/>
              </a:rPr>
              <a:t>biantegonial</a:t>
            </a:r>
            <a:r>
              <a:rPr lang="en-US" sz="1800" dirty="0">
                <a:effectLst/>
                <a:latin typeface="Times New Roman" panose="02020603050405020304" pitchFamily="18" charset="0"/>
              </a:rPr>
              <a:t> widths, and</a:t>
            </a:r>
            <a:endParaRPr lang="en-US" sz="1800" dirty="0">
              <a:effectLst/>
              <a:latin typeface="Times New Roman" panose="02020603050405020304" pitchFamily="18" charset="0"/>
            </a:endParaRPr>
          </a:p>
          <a:p>
            <a:pPr algn="ctr"/>
            <a:r>
              <a:rPr lang="en-US" sz="1800" dirty="0">
                <a:latin typeface="Times New Roman" panose="02020603050405020304" pitchFamily="18" charset="0"/>
              </a:rPr>
              <a:t>        </a:t>
            </a:r>
            <a:r>
              <a:rPr lang="en-US" sz="1800" dirty="0">
                <a:effectLst/>
                <a:latin typeface="Times New Roman" panose="02020603050405020304" pitchFamily="18" charset="0"/>
              </a:rPr>
              <a:t>maxillary and mandibular inter-molar widths from          cephalometric radiographs at annual intervals</a:t>
            </a:r>
            <a:endParaRPr lang="en-US" sz="1800" dirty="0">
              <a:effectLst/>
              <a:latin typeface="Times New Roman" panose="02020603050405020304" pitchFamily="18" charset="0"/>
            </a:endParaRPr>
          </a:p>
          <a:p>
            <a:pPr algn="ctr"/>
            <a:r>
              <a:rPr lang="en-US" sz="1800" dirty="0">
                <a:effectLst/>
                <a:latin typeface="Times New Roman" panose="02020603050405020304" pitchFamily="18" charset="0"/>
              </a:rPr>
              <a:t> </a:t>
            </a:r>
            <a:endParaRPr lang="en-US" sz="1800" dirty="0">
              <a:effectLst/>
              <a:latin typeface="Times New Roman" panose="02020603050405020304" pitchFamily="18" charset="0"/>
            </a:endParaRPr>
          </a:p>
          <a:p>
            <a:r>
              <a:rPr lang="en-US" sz="1800" b="1" dirty="0">
                <a:latin typeface="Times New Roman" panose="02020603050405020304" pitchFamily="18" charset="0"/>
              </a:rPr>
              <a:t>AGE Group : </a:t>
            </a:r>
            <a:r>
              <a:rPr lang="en-US" sz="1800" dirty="0">
                <a:effectLst/>
                <a:latin typeface="Times New Roman" panose="02020603050405020304" pitchFamily="18" charset="0"/>
              </a:rPr>
              <a:t>between the ages of 10 and 14 years.</a:t>
            </a:r>
            <a:endParaRPr lang="en-US" sz="1800" dirty="0">
              <a:effectLst/>
              <a:latin typeface="Times New Roman" panose="02020603050405020304" pitchFamily="18" charset="0"/>
            </a:endParaRP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Text Placeholder 2"/>
          <p:cNvSpPr>
            <a:spLocks noGrp="1"/>
          </p:cNvSpPr>
          <p:nvPr>
            <p:ph type="body" idx="1"/>
          </p:nvPr>
        </p:nvSpPr>
        <p:spPr/>
        <p:txBody>
          <a:bodyPr/>
          <a:lstStyle/>
          <a:p>
            <a:r>
              <a:rPr lang="en-US" sz="1800" b="1" dirty="0">
                <a:latin typeface="Times New Roman" panose="02020603050405020304" pitchFamily="18" charset="0"/>
              </a:rPr>
              <a:t>Inference:</a:t>
            </a:r>
            <a:r>
              <a:rPr lang="en-US" sz="1800" b="1" dirty="0">
                <a:effectLst/>
                <a:latin typeface="Times New Roman" panose="02020603050405020304" pitchFamily="18" charset="0"/>
              </a:rPr>
              <a:t> </a:t>
            </a:r>
            <a:endParaRPr lang="en-US" sz="1800" b="1" dirty="0">
              <a:effectLst/>
              <a:latin typeface="Times New Roman" panose="02020603050405020304" pitchFamily="18" charset="0"/>
            </a:endParaRPr>
          </a:p>
          <a:p>
            <a:r>
              <a:rPr lang="en-US" sz="1800" dirty="0">
                <a:effectLst/>
                <a:latin typeface="Times New Roman" panose="02020603050405020304" pitchFamily="18" charset="0"/>
              </a:rPr>
              <a:t>the maxillary skeletal base widths were statistically significantly smaller in the class III than in the class I group, while there were no statistically significant differences in </a:t>
            </a:r>
            <a:r>
              <a:rPr lang="en-US" sz="1800" dirty="0" err="1">
                <a:effectLst/>
                <a:latin typeface="Times New Roman" panose="02020603050405020304" pitchFamily="18" charset="0"/>
              </a:rPr>
              <a:t>biantegonial</a:t>
            </a:r>
            <a:r>
              <a:rPr lang="en-US" sz="1800" dirty="0">
                <a:effectLst/>
                <a:latin typeface="Times New Roman" panose="02020603050405020304" pitchFamily="18" charset="0"/>
              </a:rPr>
              <a:t> widths. </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However, the maxillary inter-molar widths were smaller in the class III group as compared with the class I group (statistically significant at all ages).</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The mandibular inter-molar widths showed no significant differences between the examined groups</a:t>
            </a:r>
            <a:endParaRPr lang="en-IN" sz="1800" dirty="0"/>
          </a:p>
          <a:p>
            <a:endParaRPr lang="en-IN" sz="18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257" y="536390"/>
            <a:ext cx="1924334" cy="857400"/>
          </a:xfrm>
        </p:spPr>
        <p:txBody>
          <a:bodyPr/>
          <a:lstStyle/>
          <a:p>
            <a:pPr algn="ctr"/>
            <a:r>
              <a:rPr lang="en-US" sz="3200" dirty="0">
                <a:effectLst/>
                <a:latin typeface="Times New Roman" panose="02020603050405020304" pitchFamily="18" charset="0"/>
              </a:rPr>
              <a:t>C- Vertical dimension</a:t>
            </a:r>
            <a:endParaRPr lang="en-IN" sz="3200" dirty="0"/>
          </a:p>
        </p:txBody>
      </p:sp>
      <p:sp>
        <p:nvSpPr>
          <p:cNvPr id="3" name="Text Placeholder 2"/>
          <p:cNvSpPr>
            <a:spLocks noGrp="1"/>
          </p:cNvSpPr>
          <p:nvPr>
            <p:ph type="body" idx="1"/>
          </p:nvPr>
        </p:nvSpPr>
        <p:spPr>
          <a:xfrm>
            <a:off x="2340591" y="965090"/>
            <a:ext cx="3749764" cy="3240600"/>
          </a:xfrm>
        </p:spPr>
        <p:txBody>
          <a:bodyPr/>
          <a:lstStyle/>
          <a:p>
            <a:pPr marL="76200" indent="0">
              <a:buNone/>
            </a:pPr>
            <a:r>
              <a:rPr lang="en-US" sz="1600" b="1" dirty="0">
                <a:effectLst/>
                <a:latin typeface="Times New Roman" panose="02020603050405020304" pitchFamily="18" charset="0"/>
              </a:rPr>
              <a:t>Staudt and </a:t>
            </a:r>
            <a:r>
              <a:rPr lang="en-US" sz="1600" b="1" dirty="0" err="1">
                <a:effectLst/>
                <a:latin typeface="Times New Roman" panose="02020603050405020304" pitchFamily="18" charset="0"/>
              </a:rPr>
              <a:t>Kiliaridis</a:t>
            </a:r>
            <a:r>
              <a:rPr lang="en-US" sz="1600" b="1" dirty="0">
                <a:effectLst/>
                <a:latin typeface="Times New Roman" panose="02020603050405020304" pitchFamily="18" charset="0"/>
              </a:rPr>
              <a:t>---</a:t>
            </a:r>
            <a:endParaRPr lang="en-US" sz="1600" b="1" dirty="0">
              <a:effectLst/>
              <a:latin typeface="Times New Roman" panose="02020603050405020304" pitchFamily="18" charset="0"/>
            </a:endParaRPr>
          </a:p>
          <a:p>
            <a:r>
              <a:rPr lang="en-US" sz="1600" dirty="0">
                <a:effectLst/>
                <a:latin typeface="Times New Roman" panose="02020603050405020304" pitchFamily="18" charset="0"/>
              </a:rPr>
              <a:t>class III patients have more hyperdivergent vertical dimensions, with increased lower anterior facial heights</a:t>
            </a:r>
            <a:endParaRPr lang="en-US" sz="1600" dirty="0">
              <a:effectLst/>
              <a:latin typeface="Times New Roman" panose="02020603050405020304" pitchFamily="18" charset="0"/>
            </a:endParaRPr>
          </a:p>
          <a:p>
            <a:pPr marL="76200" indent="0">
              <a:buNone/>
            </a:pPr>
            <a:br>
              <a:rPr lang="en-US" sz="1600" dirty="0"/>
            </a:br>
            <a:r>
              <a:rPr lang="en-US" sz="1600" b="1" dirty="0" err="1">
                <a:effectLst/>
                <a:latin typeface="Times New Roman" panose="02020603050405020304" pitchFamily="18" charset="0"/>
              </a:rPr>
              <a:t>Baccetti</a:t>
            </a:r>
            <a:r>
              <a:rPr lang="en-US" sz="1600" b="1" dirty="0">
                <a:effectLst/>
                <a:latin typeface="Times New Roman" panose="02020603050405020304" pitchFamily="18" charset="0"/>
              </a:rPr>
              <a:t> et al. ---</a:t>
            </a:r>
            <a:endParaRPr lang="en-US" sz="1600" b="1" dirty="0">
              <a:effectLst/>
              <a:latin typeface="Times New Roman" panose="02020603050405020304" pitchFamily="18" charset="0"/>
            </a:endParaRPr>
          </a:p>
          <a:p>
            <a:r>
              <a:rPr lang="en-US" sz="1600" b="1" dirty="0">
                <a:effectLst/>
                <a:latin typeface="Times New Roman" panose="02020603050405020304" pitchFamily="18" charset="0"/>
              </a:rPr>
              <a:t>increases</a:t>
            </a:r>
            <a:r>
              <a:rPr lang="en-US" sz="1600" dirty="0">
                <a:effectLst/>
                <a:latin typeface="Times New Roman" panose="02020603050405020304" pitchFamily="18" charset="0"/>
              </a:rPr>
              <a:t> in the vertical facial dimensions in class III subjects occurred not only at the </a:t>
            </a:r>
            <a:r>
              <a:rPr lang="en-US" sz="1600" b="1" dirty="0">
                <a:effectLst/>
                <a:latin typeface="Times New Roman" panose="02020603050405020304" pitchFamily="18" charset="0"/>
              </a:rPr>
              <a:t>pubertal growth spurt </a:t>
            </a:r>
            <a:r>
              <a:rPr lang="en-US" sz="1600" dirty="0">
                <a:effectLst/>
                <a:latin typeface="Times New Roman" panose="02020603050405020304" pitchFamily="18" charset="0"/>
              </a:rPr>
              <a:t>but also </a:t>
            </a:r>
            <a:r>
              <a:rPr lang="en-US" sz="1600" b="1" dirty="0">
                <a:effectLst/>
                <a:latin typeface="Times New Roman" panose="02020603050405020304" pitchFamily="18" charset="0"/>
              </a:rPr>
              <a:t>at late developmental stages</a:t>
            </a:r>
            <a:endParaRPr lang="en-IN" sz="1600" b="1"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6" name="Picture 5"/>
          <p:cNvPicPr>
            <a:picLocks noChangeAspect="1"/>
          </p:cNvPicPr>
          <p:nvPr/>
        </p:nvPicPr>
        <p:blipFill rotWithShape="1">
          <a:blip r:embed="rId1"/>
          <a:srcRect t="63399" r="33401"/>
          <a:stretch>
            <a:fillRect/>
          </a:stretch>
        </p:blipFill>
        <p:spPr>
          <a:xfrm>
            <a:off x="5718545" y="2938183"/>
            <a:ext cx="3378532" cy="1696208"/>
          </a:xfrm>
          <a:prstGeom prst="rect">
            <a:avLst/>
          </a:prstGeom>
        </p:spPr>
      </p:pic>
      <p:pic>
        <p:nvPicPr>
          <p:cNvPr id="8" name="Picture 7"/>
          <p:cNvPicPr>
            <a:picLocks noChangeAspect="1"/>
          </p:cNvPicPr>
          <p:nvPr/>
        </p:nvPicPr>
        <p:blipFill rotWithShape="1">
          <a:blip r:embed="rId1"/>
          <a:srcRect r="65822" b="57124"/>
          <a:stretch>
            <a:fillRect/>
          </a:stretch>
        </p:blipFill>
        <p:spPr>
          <a:xfrm>
            <a:off x="6557407" y="732866"/>
            <a:ext cx="1924335" cy="2205317"/>
          </a:xfrm>
          <a:prstGeom prst="rect">
            <a:avLst/>
          </a:prstGeom>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784" y="530050"/>
            <a:ext cx="1992573" cy="857400"/>
          </a:xfrm>
        </p:spPr>
        <p:txBody>
          <a:bodyPr/>
          <a:lstStyle/>
          <a:p>
            <a:pPr algn="ctr"/>
            <a:r>
              <a:rPr lang="en-US" sz="4000" dirty="0">
                <a:effectLst/>
                <a:latin typeface="Times New Roman" panose="02020603050405020304" pitchFamily="18" charset="0"/>
              </a:rPr>
              <a:t>D- Dental features</a:t>
            </a:r>
            <a:endParaRPr lang="en-IN" sz="4000" dirty="0"/>
          </a:p>
        </p:txBody>
      </p:sp>
      <p:sp>
        <p:nvSpPr>
          <p:cNvPr id="3" name="Text Placeholder 2"/>
          <p:cNvSpPr>
            <a:spLocks noGrp="1"/>
          </p:cNvSpPr>
          <p:nvPr>
            <p:ph type="body" idx="1"/>
          </p:nvPr>
        </p:nvSpPr>
        <p:spPr/>
        <p:txBody>
          <a:bodyPr/>
          <a:lstStyle/>
          <a:p>
            <a:r>
              <a:rPr lang="en-US" sz="1600" dirty="0">
                <a:effectLst/>
                <a:latin typeface="Times New Roman" panose="02020603050405020304" pitchFamily="18" charset="0"/>
              </a:rPr>
              <a:t>In skeletal class III patients, the teeth tend to compensate for the sagittal skeletal discrepancy between both arches </a:t>
            </a:r>
            <a:br>
              <a:rPr lang="en-US" sz="1600" dirty="0"/>
            </a:br>
            <a:endParaRPr lang="en-IN" sz="16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graphicFrame>
        <p:nvGraphicFramePr>
          <p:cNvPr id="7" name="Chart 6"/>
          <p:cNvGraphicFramePr/>
          <p:nvPr/>
        </p:nvGraphicFramePr>
        <p:xfrm>
          <a:off x="2251880" y="1976718"/>
          <a:ext cx="6172701" cy="2561165"/>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Other common features</a:t>
            </a:r>
            <a:endParaRPr lang="en-IN" sz="2800" dirty="0"/>
          </a:p>
        </p:txBody>
      </p:sp>
      <p:sp>
        <p:nvSpPr>
          <p:cNvPr id="4" name="Text Placeholder 3"/>
          <p:cNvSpPr>
            <a:spLocks noGrp="1"/>
          </p:cNvSpPr>
          <p:nvPr>
            <p:ph type="body" idx="1"/>
          </p:nvPr>
        </p:nvSpPr>
        <p:spPr>
          <a:xfrm>
            <a:off x="2340591" y="620973"/>
            <a:ext cx="6216193" cy="3578377"/>
          </a:xfrm>
        </p:spPr>
        <p:txBody>
          <a:bodyPr/>
          <a:lstStyle/>
          <a:p>
            <a:r>
              <a:rPr lang="en-US" sz="1600" b="1" dirty="0">
                <a:effectLst/>
                <a:latin typeface="Times New Roman" panose="02020603050405020304" pitchFamily="18" charset="0"/>
              </a:rPr>
              <a:t>Common skeletal features such as </a:t>
            </a:r>
            <a:endParaRPr lang="en-US" sz="1600" b="1" dirty="0">
              <a:effectLst/>
              <a:latin typeface="Times New Roman" panose="02020603050405020304" pitchFamily="18" charset="0"/>
            </a:endParaRPr>
          </a:p>
          <a:p>
            <a:r>
              <a:rPr lang="en-US" sz="1600" dirty="0">
                <a:effectLst/>
                <a:latin typeface="Times New Roman" panose="02020603050405020304" pitchFamily="18" charset="0"/>
              </a:rPr>
              <a:t>shortened anterior (N-S) and posterior cranial base (S-</a:t>
            </a:r>
            <a:r>
              <a:rPr lang="en-US" sz="1600" dirty="0" err="1">
                <a:effectLst/>
                <a:latin typeface="Times New Roman" panose="02020603050405020304" pitchFamily="18" charset="0"/>
              </a:rPr>
              <a:t>Ar</a:t>
            </a:r>
            <a:r>
              <a:rPr lang="en-US" sz="1600" dirty="0">
                <a:effectLst/>
                <a:latin typeface="Times New Roman" panose="02020603050405020304" pitchFamily="18" charset="0"/>
              </a:rPr>
              <a:t>/Ba), </a:t>
            </a:r>
            <a:endParaRPr lang="en-US" sz="1600" dirty="0">
              <a:effectLst/>
              <a:latin typeface="Times New Roman" panose="02020603050405020304" pitchFamily="18" charset="0"/>
            </a:endParaRPr>
          </a:p>
          <a:p>
            <a:r>
              <a:rPr lang="en-US" sz="1600" dirty="0">
                <a:effectLst/>
                <a:latin typeface="Times New Roman" panose="02020603050405020304" pitchFamily="18" charset="0"/>
              </a:rPr>
              <a:t>reduced saddle angle (N-S-</a:t>
            </a:r>
            <a:r>
              <a:rPr lang="en-US" sz="1600" dirty="0" err="1">
                <a:effectLst/>
                <a:latin typeface="Times New Roman" panose="02020603050405020304" pitchFamily="18" charset="0"/>
              </a:rPr>
              <a:t>Ar</a:t>
            </a:r>
            <a:r>
              <a:rPr lang="en-US" sz="1600" dirty="0">
                <a:effectLst/>
                <a:latin typeface="Times New Roman" panose="02020603050405020304" pitchFamily="18" charset="0"/>
              </a:rPr>
              <a:t>), and </a:t>
            </a:r>
            <a:endParaRPr lang="en-US" sz="1600" dirty="0">
              <a:effectLst/>
              <a:latin typeface="Times New Roman" panose="02020603050405020304" pitchFamily="18" charset="0"/>
            </a:endParaRPr>
          </a:p>
          <a:p>
            <a:r>
              <a:rPr lang="en-US" sz="1600" dirty="0">
                <a:effectLst/>
                <a:latin typeface="Times New Roman" panose="02020603050405020304" pitchFamily="18" charset="0"/>
              </a:rPr>
              <a:t>an increased gonial angle (</a:t>
            </a:r>
            <a:r>
              <a:rPr lang="en-US" sz="1600" dirty="0" err="1">
                <a:effectLst/>
                <a:latin typeface="Times New Roman" panose="02020603050405020304" pitchFamily="18" charset="0"/>
              </a:rPr>
              <a:t>Ar</a:t>
            </a:r>
            <a:r>
              <a:rPr lang="en-US" sz="1600" dirty="0">
                <a:effectLst/>
                <a:latin typeface="Times New Roman" panose="02020603050405020304" pitchFamily="18" charset="0"/>
              </a:rPr>
              <a:t>-Go-</a:t>
            </a:r>
            <a:r>
              <a:rPr lang="en-US" sz="1600" dirty="0" err="1">
                <a:effectLst/>
                <a:latin typeface="Times New Roman" panose="02020603050405020304" pitchFamily="18" charset="0"/>
              </a:rPr>
              <a:t>Gn</a:t>
            </a:r>
            <a:r>
              <a:rPr lang="en-US" sz="1600" dirty="0">
                <a:effectLst/>
                <a:latin typeface="Times New Roman" panose="02020603050405020304" pitchFamily="18" charset="0"/>
              </a:rPr>
              <a:t>) were identified to lead to a more forward positioning of the glenoid fossa resulting in Class III malocclusion.</a:t>
            </a:r>
            <a:endParaRPr lang="en-US" sz="1600" dirty="0">
              <a:effectLst/>
              <a:latin typeface="Times New Roman" panose="02020603050405020304" pitchFamily="18" charset="0"/>
            </a:endParaRPr>
          </a:p>
          <a:p>
            <a:endParaRPr lang="en-IN" sz="1600" dirty="0"/>
          </a:p>
          <a:p>
            <a:r>
              <a:rPr lang="en-US" sz="1600" b="1" dirty="0">
                <a:effectLst/>
                <a:latin typeface="Times New Roman" panose="02020603050405020304" pitchFamily="18" charset="0"/>
              </a:rPr>
              <a:t>Dental features of Class III individuals include </a:t>
            </a:r>
            <a:endParaRPr lang="en-US" sz="1600" b="1" dirty="0">
              <a:effectLst/>
              <a:latin typeface="Times New Roman" panose="02020603050405020304" pitchFamily="18" charset="0"/>
            </a:endParaRPr>
          </a:p>
          <a:p>
            <a:r>
              <a:rPr lang="en-US" sz="1600" dirty="0">
                <a:effectLst/>
                <a:latin typeface="Times New Roman" panose="02020603050405020304" pitchFamily="18" charset="0"/>
              </a:rPr>
              <a:t>Class III molar and canine relationship, </a:t>
            </a:r>
            <a:endParaRPr lang="en-US" sz="1600" dirty="0">
              <a:effectLst/>
              <a:latin typeface="Times New Roman" panose="02020603050405020304" pitchFamily="18" charset="0"/>
            </a:endParaRPr>
          </a:p>
          <a:p>
            <a:r>
              <a:rPr lang="en-US" sz="1600" dirty="0">
                <a:effectLst/>
                <a:latin typeface="Times New Roman" panose="02020603050405020304" pitchFamily="18" charset="0"/>
              </a:rPr>
              <a:t>maxillary incisors protrusion and </a:t>
            </a:r>
            <a:endParaRPr lang="en-US" sz="1600" dirty="0">
              <a:effectLst/>
              <a:latin typeface="Times New Roman" panose="02020603050405020304" pitchFamily="18" charset="0"/>
            </a:endParaRPr>
          </a:p>
          <a:p>
            <a:r>
              <a:rPr lang="en-US" sz="1600" dirty="0">
                <a:effectLst/>
                <a:latin typeface="Times New Roman" panose="02020603050405020304" pitchFamily="18" charset="0"/>
              </a:rPr>
              <a:t>mandibular incisors retrusion with edge-to-edge bite or anterior crossbite.</a:t>
            </a:r>
            <a:endParaRPr lang="en-IN" sz="1600"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6" name="Picture 5"/>
          <p:cNvPicPr>
            <a:picLocks noChangeAspect="1"/>
          </p:cNvPicPr>
          <p:nvPr/>
        </p:nvPicPr>
        <p:blipFill>
          <a:blip r:embed="rId1"/>
          <a:stretch>
            <a:fillRect/>
          </a:stretch>
        </p:blipFill>
        <p:spPr>
          <a:xfrm>
            <a:off x="197185" y="2629112"/>
            <a:ext cx="2229340" cy="2241197"/>
          </a:xfrm>
          <a:prstGeom prst="rect">
            <a:avLst/>
          </a:prstGeom>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 y="530050"/>
            <a:ext cx="2400299" cy="857400"/>
          </a:xfrm>
        </p:spPr>
        <p:txBody>
          <a:bodyPr/>
          <a:lstStyle/>
          <a:p>
            <a:r>
              <a:rPr lang="en-US" sz="2800" dirty="0"/>
              <a:t>CONTENTS</a:t>
            </a:r>
            <a:endParaRPr lang="en-IN" sz="2800" dirty="0"/>
          </a:p>
        </p:txBody>
      </p:sp>
      <p:sp>
        <p:nvSpPr>
          <p:cNvPr id="6" name="Text Placeholder 5"/>
          <p:cNvSpPr>
            <a:spLocks noGrp="1"/>
          </p:cNvSpPr>
          <p:nvPr>
            <p:ph type="body" idx="1"/>
          </p:nvPr>
        </p:nvSpPr>
        <p:spPr/>
        <p:txBody>
          <a:bodyPr/>
          <a:lstStyle/>
          <a:p>
            <a:r>
              <a:rPr lang="en-US" sz="1800" dirty="0"/>
              <a:t>INTRODUCTION</a:t>
            </a:r>
            <a:endParaRPr lang="en-US" sz="1800" dirty="0"/>
          </a:p>
          <a:p>
            <a:r>
              <a:rPr lang="en-US" sz="1800" dirty="0"/>
              <a:t>DEFINITION</a:t>
            </a:r>
            <a:endParaRPr lang="en-US" sz="1800" dirty="0"/>
          </a:p>
          <a:p>
            <a:r>
              <a:rPr lang="en-US" sz="1800" dirty="0"/>
              <a:t>PREVALENCE</a:t>
            </a:r>
            <a:endParaRPr lang="en-US" sz="1800" dirty="0"/>
          </a:p>
          <a:p>
            <a:r>
              <a:rPr lang="en-US" sz="1800" dirty="0"/>
              <a:t>CLASSIFICATION</a:t>
            </a:r>
            <a:endParaRPr lang="en-US" sz="1800" dirty="0"/>
          </a:p>
          <a:p>
            <a:r>
              <a:rPr lang="en-US" sz="1800" dirty="0"/>
              <a:t>ETIOLOGY</a:t>
            </a:r>
            <a:endParaRPr lang="en-US" sz="1800" dirty="0"/>
          </a:p>
          <a:p>
            <a:r>
              <a:rPr lang="en-US" sz="1800" dirty="0"/>
              <a:t>FEATURES</a:t>
            </a:r>
            <a:endParaRPr lang="en-US" sz="1800" dirty="0"/>
          </a:p>
          <a:p>
            <a:r>
              <a:rPr lang="en-US" sz="1800" dirty="0"/>
              <a:t>DIFEERENTIAL DIAGNOSIS</a:t>
            </a:r>
            <a:endParaRPr lang="en-US" sz="1800" dirty="0"/>
          </a:p>
          <a:p>
            <a:r>
              <a:rPr lang="en-US" sz="1800" dirty="0"/>
              <a:t>GROWTH TREND AND ASSESSMENT</a:t>
            </a:r>
            <a:endParaRPr lang="en-US" sz="1800" dirty="0"/>
          </a:p>
          <a:p>
            <a:r>
              <a:rPr lang="en-US" sz="1800" dirty="0"/>
              <a:t>GTRV</a:t>
            </a:r>
            <a:endParaRPr lang="en-US" sz="1800" dirty="0"/>
          </a:p>
          <a:p>
            <a:endParaRPr lang="en-US" sz="1800" dirty="0"/>
          </a:p>
          <a:p>
            <a:endParaRPr lang="en-US" sz="1800" dirty="0"/>
          </a:p>
          <a:p>
            <a:pPr marL="76200" indent="0">
              <a:buNone/>
            </a:pPr>
            <a:endParaRPr lang="en-US" sz="1800" dirty="0"/>
          </a:p>
          <a:p>
            <a:endParaRPr lang="en-US" sz="1800" dirty="0"/>
          </a:p>
          <a:p>
            <a:endParaRPr lang="en-IN" sz="1800"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71" name="Google Shape;171;p25" descr="winter.jpg"/>
          <p:cNvPicPr preferRelativeResize="0"/>
          <p:nvPr/>
        </p:nvPicPr>
        <p:blipFill rotWithShape="1">
          <a:blip r:embed="rId1"/>
          <a:srcRect l="8177" t="12016" r="28382" b="13300"/>
          <a:stretch>
            <a:fillRect/>
          </a:stretch>
        </p:blipFill>
        <p:spPr>
          <a:xfrm>
            <a:off x="4166998" y="626301"/>
            <a:ext cx="4350700" cy="3841325"/>
          </a:xfrm>
          <a:prstGeom prst="rect">
            <a:avLst/>
          </a:prstGeom>
          <a:noFill/>
          <a:ln>
            <a:noFill/>
          </a:ln>
        </p:spPr>
      </p:pic>
      <p:sp>
        <p:nvSpPr>
          <p:cNvPr id="172" name="Google Shape;172;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fld>
            <a:endParaRPr lang="en-GB"/>
          </a:p>
        </p:txBody>
      </p:sp>
      <p:sp>
        <p:nvSpPr>
          <p:cNvPr id="11" name="TextBox 10"/>
          <p:cNvSpPr txBox="1"/>
          <p:nvPr/>
        </p:nvSpPr>
        <p:spPr>
          <a:xfrm>
            <a:off x="960120" y="1325880"/>
            <a:ext cx="3093720" cy="2062103"/>
          </a:xfrm>
          <a:prstGeom prst="rect">
            <a:avLst/>
          </a:prstGeom>
          <a:noFill/>
        </p:spPr>
        <p:txBody>
          <a:bodyPr wrap="square">
            <a:spAutoFit/>
          </a:bodyPr>
          <a:lstStyle/>
          <a:p>
            <a:r>
              <a:rPr lang="en-US" sz="3200" dirty="0">
                <a:effectLst/>
                <a:latin typeface="Arial" panose="020B0604020202020204" pitchFamily="34" charset="0"/>
              </a:rPr>
              <a:t>Differential diagnosis of Class III </a:t>
            </a:r>
            <a:br>
              <a:rPr lang="en-US" sz="3200" dirty="0"/>
            </a:br>
            <a:r>
              <a:rPr lang="en-US" sz="3200" dirty="0">
                <a:effectLst/>
                <a:latin typeface="Arial" panose="020B0604020202020204" pitchFamily="34" charset="0"/>
              </a:rPr>
              <a:t>malocclusion</a:t>
            </a:r>
            <a:endParaRPr lang="en-IN" sz="3200" dirty="0"/>
          </a:p>
        </p:txBody>
      </p:sp>
      <p:pic>
        <p:nvPicPr>
          <p:cNvPr id="3" name="Picture 2"/>
          <p:cNvPicPr>
            <a:picLocks noChangeAspect="1"/>
          </p:cNvPicPr>
          <p:nvPr/>
        </p:nvPicPr>
        <p:blipFill>
          <a:blip r:embed="rId2"/>
          <a:stretch>
            <a:fillRect/>
          </a:stretch>
        </p:blipFill>
        <p:spPr>
          <a:xfrm>
            <a:off x="3886201" y="593296"/>
            <a:ext cx="4747702" cy="3847357"/>
          </a:xfrm>
          <a:prstGeom prst="rect">
            <a:avLst/>
          </a:prstGeom>
        </p:spPr>
      </p:pic>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7" name="Text Placeholder 5"/>
          <p:cNvSpPr txBox="1"/>
          <p:nvPr/>
        </p:nvSpPr>
        <p:spPr>
          <a:xfrm>
            <a:off x="491319" y="573206"/>
            <a:ext cx="7810731" cy="36261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000" dirty="0">
                <a:solidFill>
                  <a:schemeClr val="accent2">
                    <a:lumMod val="40000"/>
                    <a:lumOff val="60000"/>
                  </a:schemeClr>
                </a:solidFill>
                <a:latin typeface="+mn-lt"/>
              </a:rPr>
              <a:t>--Differential diagnosis of Class III malocclusions and anterior crossbite in a step by step approach has been presented here based on the work of authors </a:t>
            </a:r>
            <a:r>
              <a:rPr lang="en-US" sz="2000" b="1" dirty="0">
                <a:solidFill>
                  <a:schemeClr val="accent2">
                    <a:lumMod val="40000"/>
                    <a:lumOff val="60000"/>
                  </a:schemeClr>
                </a:solidFill>
                <a:latin typeface="+mn-lt"/>
              </a:rPr>
              <a:t>Ngan et al, </a:t>
            </a:r>
            <a:r>
              <a:rPr lang="en-US" sz="2000" b="1" dirty="0" err="1">
                <a:solidFill>
                  <a:schemeClr val="accent2">
                    <a:lumMod val="40000"/>
                    <a:lumOff val="60000"/>
                  </a:schemeClr>
                </a:solidFill>
                <a:latin typeface="+mn-lt"/>
              </a:rPr>
              <a:t>Battagel</a:t>
            </a:r>
            <a:r>
              <a:rPr lang="en-US" sz="2000" b="1" dirty="0">
                <a:solidFill>
                  <a:schemeClr val="accent2">
                    <a:lumMod val="40000"/>
                    <a:lumOff val="60000"/>
                  </a:schemeClr>
                </a:solidFill>
                <a:latin typeface="+mn-lt"/>
              </a:rPr>
              <a:t>, and Turley</a:t>
            </a:r>
            <a:r>
              <a:rPr lang="en-US" sz="2000" dirty="0">
                <a:solidFill>
                  <a:schemeClr val="accent2">
                    <a:lumMod val="40000"/>
                    <a:lumOff val="60000"/>
                  </a:schemeClr>
                </a:solidFill>
                <a:latin typeface="+mn-lt"/>
              </a:rPr>
              <a:t>.</a:t>
            </a:r>
            <a:endParaRPr lang="en-US" sz="2000" dirty="0">
              <a:solidFill>
                <a:schemeClr val="accent2">
                  <a:lumMod val="40000"/>
                  <a:lumOff val="60000"/>
                </a:schemeClr>
              </a:solidFill>
              <a:latin typeface="+mn-lt"/>
            </a:endParaRPr>
          </a:p>
          <a:p>
            <a:endParaRPr lang="en-US" sz="2000" dirty="0">
              <a:solidFill>
                <a:schemeClr val="accent2">
                  <a:lumMod val="40000"/>
                  <a:lumOff val="60000"/>
                </a:schemeClr>
              </a:solidFill>
              <a:latin typeface="+mn-lt"/>
            </a:endParaRPr>
          </a:p>
          <a:p>
            <a:r>
              <a:rPr lang="en-US" sz="2000" dirty="0">
                <a:solidFill>
                  <a:schemeClr val="accent2">
                    <a:lumMod val="40000"/>
                    <a:lumOff val="60000"/>
                  </a:schemeClr>
                </a:solidFill>
                <a:latin typeface="+mn-lt"/>
              </a:rPr>
              <a:t>--These include:</a:t>
            </a:r>
            <a:endParaRPr lang="en-US" sz="2000" dirty="0">
              <a:solidFill>
                <a:schemeClr val="accent2">
                  <a:lumMod val="40000"/>
                  <a:lumOff val="60000"/>
                </a:schemeClr>
              </a:solidFill>
              <a:latin typeface="+mn-lt"/>
            </a:endParaRPr>
          </a:p>
          <a:p>
            <a:r>
              <a:rPr lang="en-US" sz="2000" dirty="0">
                <a:solidFill>
                  <a:schemeClr val="accent2">
                    <a:lumMod val="40000"/>
                    <a:lumOff val="60000"/>
                  </a:schemeClr>
                </a:solidFill>
                <a:latin typeface="+mn-lt"/>
              </a:rPr>
              <a:t>A. </a:t>
            </a:r>
            <a:r>
              <a:rPr lang="en-US" sz="2000" dirty="0">
                <a:solidFill>
                  <a:schemeClr val="accent2">
                    <a:lumMod val="40000"/>
                    <a:lumOff val="60000"/>
                  </a:schemeClr>
                </a:solidFill>
                <a:effectLst/>
                <a:latin typeface="+mn-lt"/>
              </a:rPr>
              <a:t>History of the mandibular prognathism or anterior crossbite</a:t>
            </a:r>
            <a:endParaRPr lang="en-US" sz="2000" dirty="0">
              <a:solidFill>
                <a:schemeClr val="accent2">
                  <a:lumMod val="40000"/>
                  <a:lumOff val="60000"/>
                </a:schemeClr>
              </a:solidFill>
              <a:effectLst/>
              <a:latin typeface="+mn-lt"/>
            </a:endParaRPr>
          </a:p>
          <a:p>
            <a:r>
              <a:rPr lang="en-US" sz="2000" dirty="0">
                <a:solidFill>
                  <a:schemeClr val="accent2">
                    <a:lumMod val="40000"/>
                    <a:lumOff val="60000"/>
                  </a:schemeClr>
                </a:solidFill>
                <a:latin typeface="+mn-lt"/>
              </a:rPr>
              <a:t>B. Dental And</a:t>
            </a:r>
            <a:r>
              <a:rPr lang="en-US" sz="2000" dirty="0">
                <a:solidFill>
                  <a:schemeClr val="accent2">
                    <a:lumMod val="40000"/>
                    <a:lumOff val="60000"/>
                  </a:schemeClr>
                </a:solidFill>
                <a:effectLst/>
                <a:latin typeface="+mn-lt"/>
              </a:rPr>
              <a:t> Functional Assessment</a:t>
            </a:r>
            <a:endParaRPr lang="en-US" sz="2000" dirty="0">
              <a:solidFill>
                <a:schemeClr val="accent2">
                  <a:lumMod val="40000"/>
                  <a:lumOff val="60000"/>
                </a:schemeClr>
              </a:solidFill>
              <a:effectLst/>
              <a:latin typeface="+mn-lt"/>
            </a:endParaRPr>
          </a:p>
          <a:p>
            <a:r>
              <a:rPr lang="en-US" sz="2000" dirty="0">
                <a:solidFill>
                  <a:schemeClr val="accent2">
                    <a:lumMod val="40000"/>
                    <a:lumOff val="60000"/>
                  </a:schemeClr>
                </a:solidFill>
                <a:latin typeface="+mn-lt"/>
              </a:rPr>
              <a:t>C. Profile Assessment</a:t>
            </a:r>
            <a:endParaRPr lang="en-US" sz="2000" dirty="0">
              <a:solidFill>
                <a:schemeClr val="accent2">
                  <a:lumMod val="40000"/>
                  <a:lumOff val="60000"/>
                </a:schemeClr>
              </a:solidFill>
              <a:latin typeface="+mn-lt"/>
            </a:endParaRPr>
          </a:p>
          <a:p>
            <a:r>
              <a:rPr lang="en-US" sz="2000" dirty="0">
                <a:solidFill>
                  <a:schemeClr val="accent2">
                    <a:lumMod val="40000"/>
                    <a:lumOff val="60000"/>
                  </a:schemeClr>
                </a:solidFill>
                <a:latin typeface="+mn-lt"/>
              </a:rPr>
              <a:t>D</a:t>
            </a:r>
            <a:r>
              <a:rPr lang="en-US" sz="2000" dirty="0">
                <a:solidFill>
                  <a:schemeClr val="accent2">
                    <a:lumMod val="40000"/>
                    <a:lumOff val="60000"/>
                  </a:schemeClr>
                </a:solidFill>
                <a:effectLst/>
                <a:latin typeface="+mn-lt"/>
              </a:rPr>
              <a:t>. Cephalometric Assessment</a:t>
            </a:r>
            <a:endParaRPr lang="en-US" sz="2000" dirty="0">
              <a:solidFill>
                <a:schemeClr val="accent2">
                  <a:lumMod val="40000"/>
                  <a:lumOff val="60000"/>
                </a:schemeClr>
              </a:solidFill>
              <a:effectLst/>
              <a:latin typeface="+mn-lt"/>
            </a:endParaRPr>
          </a:p>
          <a:p>
            <a:endParaRPr lang="en-IN" sz="2000" dirty="0">
              <a:solidFill>
                <a:schemeClr val="accent2">
                  <a:lumMod val="40000"/>
                  <a:lumOff val="60000"/>
                </a:schemeClr>
              </a:solidFill>
              <a:latin typeface="+mn-lt"/>
            </a:endParaRP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pPr marL="76200" indent="0">
              <a:buNone/>
            </a:pPr>
            <a:r>
              <a:rPr lang="en-US" sz="1600" b="1" dirty="0">
                <a:solidFill>
                  <a:schemeClr val="accent1">
                    <a:lumMod val="75000"/>
                  </a:schemeClr>
                </a:solidFill>
                <a:effectLst/>
                <a:latin typeface="Arial" panose="020B0604020202020204" pitchFamily="34" charset="0"/>
              </a:rPr>
              <a:t>A. History of the mandibular prognathism </a:t>
            </a:r>
            <a:br>
              <a:rPr lang="en-US" sz="1600" b="1" dirty="0">
                <a:solidFill>
                  <a:schemeClr val="accent1">
                    <a:lumMod val="75000"/>
                  </a:schemeClr>
                </a:solidFill>
              </a:rPr>
            </a:br>
            <a:r>
              <a:rPr lang="en-US" sz="1600" b="1" dirty="0">
                <a:solidFill>
                  <a:schemeClr val="accent1">
                    <a:lumMod val="75000"/>
                  </a:schemeClr>
                </a:solidFill>
              </a:rPr>
              <a:t>(</a:t>
            </a:r>
            <a:r>
              <a:rPr lang="en-US" sz="1600" dirty="0">
                <a:solidFill>
                  <a:schemeClr val="accent1">
                    <a:lumMod val="75000"/>
                  </a:schemeClr>
                </a:solidFill>
                <a:effectLst/>
                <a:latin typeface="Arial" panose="020B0604020202020204" pitchFamily="34" charset="0"/>
              </a:rPr>
              <a:t>or anterior crossbite)</a:t>
            </a:r>
            <a:endParaRPr lang="en-US" sz="1600" dirty="0">
              <a:solidFill>
                <a:schemeClr val="accent1">
                  <a:lumMod val="75000"/>
                </a:schemeClr>
              </a:solidFill>
              <a:effectLst/>
              <a:latin typeface="Arial" panose="020B0604020202020204" pitchFamily="34" charset="0"/>
            </a:endParaRPr>
          </a:p>
          <a:p>
            <a:pPr marL="76200" indent="0">
              <a:buNone/>
            </a:pPr>
            <a:endParaRPr lang="en-US" sz="1600" dirty="0">
              <a:solidFill>
                <a:schemeClr val="accent1">
                  <a:lumMod val="75000"/>
                </a:schemeClr>
              </a:solidFill>
              <a:latin typeface="Arial" panose="020B0604020202020204" pitchFamily="34" charset="0"/>
            </a:endParaRPr>
          </a:p>
          <a:p>
            <a:r>
              <a:rPr lang="en-US" sz="1600" dirty="0">
                <a:solidFill>
                  <a:schemeClr val="accent1">
                    <a:lumMod val="75000"/>
                  </a:schemeClr>
                </a:solidFill>
                <a:effectLst/>
                <a:latin typeface="Times New Roman" panose="02020603050405020304" pitchFamily="18" charset="0"/>
              </a:rPr>
              <a:t>The first question that should be asked to the patient or par-</a:t>
            </a:r>
            <a:br>
              <a:rPr lang="en-US" sz="1600" dirty="0">
                <a:solidFill>
                  <a:schemeClr val="accent1">
                    <a:lumMod val="75000"/>
                  </a:schemeClr>
                </a:solidFill>
              </a:rPr>
            </a:br>
            <a:r>
              <a:rPr lang="en-US" sz="1600" dirty="0" err="1">
                <a:solidFill>
                  <a:schemeClr val="accent1">
                    <a:lumMod val="75000"/>
                  </a:schemeClr>
                </a:solidFill>
                <a:effectLst/>
                <a:latin typeface="Times New Roman" panose="02020603050405020304" pitchFamily="18" charset="0"/>
              </a:rPr>
              <a:t>ents</a:t>
            </a:r>
            <a:r>
              <a:rPr lang="en-US" sz="1600" dirty="0">
                <a:solidFill>
                  <a:schemeClr val="accent1">
                    <a:lumMod val="75000"/>
                  </a:schemeClr>
                </a:solidFill>
                <a:effectLst/>
                <a:latin typeface="Times New Roman" panose="02020603050405020304" pitchFamily="18" charset="0"/>
              </a:rPr>
              <a:t> (caregiver) should concern mandibular prognathism or </a:t>
            </a:r>
            <a:br>
              <a:rPr lang="en-US" sz="1600" dirty="0">
                <a:solidFill>
                  <a:schemeClr val="accent1">
                    <a:lumMod val="75000"/>
                  </a:schemeClr>
                </a:solidFill>
              </a:rPr>
            </a:br>
            <a:r>
              <a:rPr lang="en-US" sz="1600" dirty="0">
                <a:solidFill>
                  <a:schemeClr val="accent1">
                    <a:lumMod val="75000"/>
                  </a:schemeClr>
                </a:solidFill>
                <a:effectLst/>
                <a:latin typeface="Times New Roman" panose="02020603050405020304" pitchFamily="18" charset="0"/>
              </a:rPr>
              <a:t>anterior crossbite in the family and close relatives. </a:t>
            </a:r>
            <a:endParaRPr lang="en-US" sz="1600" dirty="0">
              <a:solidFill>
                <a:schemeClr val="accent1">
                  <a:lumMod val="75000"/>
                </a:schemeClr>
              </a:solidFill>
              <a:effectLst/>
              <a:latin typeface="Times New Roman" panose="02020603050405020304" pitchFamily="18" charset="0"/>
            </a:endParaRPr>
          </a:p>
          <a:p>
            <a:endParaRPr lang="en-US" sz="1600" dirty="0">
              <a:solidFill>
                <a:schemeClr val="accent1">
                  <a:lumMod val="75000"/>
                </a:schemeClr>
              </a:solidFill>
              <a:latin typeface="Times New Roman" panose="02020603050405020304" pitchFamily="18" charset="0"/>
            </a:endParaRPr>
          </a:p>
          <a:p>
            <a:r>
              <a:rPr lang="en-US" sz="1600" dirty="0">
                <a:solidFill>
                  <a:schemeClr val="accent1">
                    <a:lumMod val="75000"/>
                  </a:schemeClr>
                </a:solidFill>
                <a:effectLst/>
                <a:latin typeface="Times New Roman" panose="02020603050405020304" pitchFamily="18" charset="0"/>
              </a:rPr>
              <a:t>A history of it indicates a genetic cause of Class III malocclusion.</a:t>
            </a:r>
            <a:endParaRPr lang="en-IN" sz="1600" dirty="0">
              <a:solidFill>
                <a:schemeClr val="accent1">
                  <a:lumMod val="75000"/>
                </a:schemeClr>
              </a:solidFill>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3" name="Picture 2"/>
          <p:cNvPicPr>
            <a:picLocks noChangeAspect="1"/>
          </p:cNvPicPr>
          <p:nvPr/>
        </p:nvPicPr>
        <p:blipFill>
          <a:blip r:embed="rId1"/>
          <a:stretch>
            <a:fillRect/>
          </a:stretch>
        </p:blipFill>
        <p:spPr>
          <a:xfrm>
            <a:off x="333655" y="428625"/>
            <a:ext cx="2143125" cy="2143125"/>
          </a:xfrm>
          <a:prstGeom prst="rect">
            <a:avLst/>
          </a:prstGeom>
        </p:spPr>
      </p:pic>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2217985" y="4192781"/>
            <a:ext cx="4503542" cy="629100"/>
          </a:xfrm>
        </p:spPr>
        <p:txBody>
          <a:bodyPr/>
          <a:lstStyle/>
          <a:p>
            <a:pPr algn="l"/>
            <a:r>
              <a:rPr lang="en-US" sz="1800" dirty="0">
                <a:solidFill>
                  <a:schemeClr val="tx1"/>
                </a:solidFill>
                <a:latin typeface="+mn-lt"/>
              </a:rPr>
              <a:t>B. Dental And  </a:t>
            </a:r>
            <a:r>
              <a:rPr lang="en-US" sz="1800" dirty="0">
                <a:solidFill>
                  <a:schemeClr val="tx1"/>
                </a:solidFill>
                <a:effectLst/>
                <a:latin typeface="+mn-lt"/>
              </a:rPr>
              <a:t>Functional Assessment</a:t>
            </a:r>
            <a:endParaRPr lang="en-US" sz="1800" dirty="0">
              <a:solidFill>
                <a:schemeClr val="tx1"/>
              </a:solidFill>
              <a:effectLst/>
              <a:latin typeface="+mn-lt"/>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9" name="Picture 8"/>
          <p:cNvPicPr>
            <a:picLocks noChangeAspect="1"/>
          </p:cNvPicPr>
          <p:nvPr/>
        </p:nvPicPr>
        <p:blipFill rotWithShape="1">
          <a:blip r:embed="rId1"/>
          <a:srcRect t="1878" b="7449"/>
          <a:stretch>
            <a:fillRect/>
          </a:stretch>
        </p:blipFill>
        <p:spPr>
          <a:xfrm>
            <a:off x="1704643" y="151940"/>
            <a:ext cx="5530225" cy="4040841"/>
          </a:xfrm>
          <a:prstGeom prst="rect">
            <a:avLst/>
          </a:prstGeom>
        </p:spPr>
      </p:pic>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2400" dirty="0"/>
              <a:t>C. Profile Assessment</a:t>
            </a:r>
            <a:endParaRPr lang="en-IN" sz="2400"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pic>
        <p:nvPicPr>
          <p:cNvPr id="6" name="Picture 5"/>
          <p:cNvPicPr>
            <a:picLocks noChangeAspect="1"/>
          </p:cNvPicPr>
          <p:nvPr/>
        </p:nvPicPr>
        <p:blipFill>
          <a:blip r:embed="rId1"/>
          <a:stretch>
            <a:fillRect/>
          </a:stretch>
        </p:blipFill>
        <p:spPr>
          <a:xfrm>
            <a:off x="2069250" y="718147"/>
            <a:ext cx="5554200" cy="3474634"/>
          </a:xfrm>
          <a:prstGeom prst="rect">
            <a:avLst/>
          </a:prstGeom>
        </p:spPr>
      </p:pic>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sz="1800" dirty="0">
              <a:solidFill>
                <a:schemeClr val="tx1"/>
              </a:solidFill>
              <a:latin typeface="+mn-lt"/>
            </a:endParaRPr>
          </a:p>
          <a:p>
            <a:r>
              <a:rPr lang="en-US" sz="1800" dirty="0">
                <a:solidFill>
                  <a:schemeClr val="tx1"/>
                </a:solidFill>
                <a:latin typeface="+mn-lt"/>
              </a:rPr>
              <a:t>D</a:t>
            </a:r>
            <a:r>
              <a:rPr lang="en-US" sz="1800" dirty="0">
                <a:solidFill>
                  <a:schemeClr val="tx1"/>
                </a:solidFill>
                <a:effectLst/>
                <a:latin typeface="+mn-lt"/>
              </a:rPr>
              <a:t>. Cephalometric Assessment</a:t>
            </a:r>
            <a:endParaRPr lang="en-US" sz="1800" dirty="0">
              <a:solidFill>
                <a:schemeClr val="tx1"/>
              </a:solidFill>
              <a:effectLst/>
              <a:latin typeface="+mn-lt"/>
            </a:endParaRPr>
          </a:p>
          <a:p>
            <a:endParaRPr lang="en-IN" dirty="0">
              <a:solidFill>
                <a:schemeClr val="tx1"/>
              </a:solidFill>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5" name="TextBox 4"/>
          <p:cNvSpPr txBox="1"/>
          <p:nvPr/>
        </p:nvSpPr>
        <p:spPr>
          <a:xfrm>
            <a:off x="893928" y="673685"/>
            <a:ext cx="7547212" cy="3416320"/>
          </a:xfrm>
          <a:prstGeom prst="rect">
            <a:avLst/>
          </a:prstGeom>
          <a:noFill/>
        </p:spPr>
        <p:txBody>
          <a:bodyPr wrap="square">
            <a:spAutoFit/>
          </a:bodyPr>
          <a:lstStyle/>
          <a:p>
            <a:pPr marL="285750" indent="-285750">
              <a:buFont typeface="Wingdings" panose="05000000000000000000" pitchFamily="2" charset="2"/>
              <a:buChar char="Ø"/>
            </a:pPr>
            <a:r>
              <a:rPr lang="en-US" sz="1800" dirty="0">
                <a:effectLst/>
                <a:latin typeface="Times New Roman" panose="02020603050405020304" pitchFamily="18" charset="0"/>
              </a:rPr>
              <a:t>Best analyses for cephalometric assessment of Class III malocclusion are those that correlate the maxilla to the mandible and each of them to the anterior cranial base. </a:t>
            </a:r>
            <a:endParaRPr lang="en-US" sz="1800" dirty="0">
              <a:effectLst/>
              <a:latin typeface="Times New Roman" panose="02020603050405020304" pitchFamily="18" charset="0"/>
            </a:endParaRPr>
          </a:p>
          <a:p>
            <a:pPr marL="285750" indent="-285750">
              <a:buFont typeface="Wingdings" panose="05000000000000000000" pitchFamily="2" charset="2"/>
              <a:buChar char="Ø"/>
            </a:pPr>
            <a:endParaRPr lang="en-US" sz="1800" dirty="0">
              <a:effectLst/>
              <a:latin typeface="Times New Roman" panose="02020603050405020304" pitchFamily="18" charset="0"/>
            </a:endParaRPr>
          </a:p>
          <a:p>
            <a:pPr marL="285750" indent="-285750">
              <a:buFont typeface="Wingdings" panose="05000000000000000000" pitchFamily="2" charset="2"/>
              <a:buChar char="Ø"/>
            </a:pPr>
            <a:r>
              <a:rPr lang="en-US" sz="1800" dirty="0">
                <a:effectLst/>
                <a:latin typeface="Times New Roman" panose="02020603050405020304" pitchFamily="18" charset="0"/>
              </a:rPr>
              <a:t>These are</a:t>
            </a:r>
            <a:endParaRPr lang="en-US" sz="1800" dirty="0">
              <a:effectLst/>
              <a:latin typeface="Times New Roman" panose="02020603050405020304" pitchFamily="18" charset="0"/>
            </a:endParaRPr>
          </a:p>
          <a:p>
            <a:pPr marL="285750" indent="-285750">
              <a:buFont typeface="Wingdings" panose="05000000000000000000" pitchFamily="2" charset="2"/>
              <a:buChar char="Ø"/>
            </a:pPr>
            <a:endParaRPr lang="en-US" sz="1800" dirty="0">
              <a:effectLst/>
              <a:latin typeface="Times New Roman" panose="02020603050405020304" pitchFamily="18" charset="0"/>
            </a:endParaRPr>
          </a:p>
          <a:p>
            <a:pPr marL="285750" indent="-285750">
              <a:buFont typeface="Arial" panose="020B0604020202020204" pitchFamily="34" charset="0"/>
              <a:buChar char="•"/>
            </a:pPr>
            <a:r>
              <a:rPr lang="en-US" sz="1800" dirty="0">
                <a:effectLst/>
                <a:latin typeface="Times New Roman" panose="02020603050405020304" pitchFamily="18" charset="0"/>
              </a:rPr>
              <a:t>ANB (2°), </a:t>
            </a:r>
            <a:endParaRPr lang="en-US" sz="1800" dirty="0">
              <a:effectLst/>
              <a:latin typeface="Times New Roman" panose="02020603050405020304" pitchFamily="18" charset="0"/>
            </a:endParaRPr>
          </a:p>
          <a:p>
            <a:pPr marL="285750" indent="-285750">
              <a:buFont typeface="Arial" panose="020B0604020202020204" pitchFamily="34" charset="0"/>
              <a:buChar char="•"/>
            </a:pPr>
            <a:r>
              <a:rPr lang="en-US" sz="1800" dirty="0">
                <a:effectLst/>
                <a:latin typeface="Times New Roman" panose="02020603050405020304" pitchFamily="18" charset="0"/>
              </a:rPr>
              <a:t>Wits (0 mm), </a:t>
            </a:r>
            <a:endParaRPr lang="en-US" sz="1800" dirty="0">
              <a:effectLst/>
              <a:latin typeface="Times New Roman" panose="02020603050405020304" pitchFamily="18" charset="0"/>
            </a:endParaRPr>
          </a:p>
          <a:p>
            <a:pPr marL="285750" indent="-285750">
              <a:buFont typeface="Arial" panose="020B0604020202020204" pitchFamily="34" charset="0"/>
              <a:buChar char="•"/>
            </a:pPr>
            <a:r>
              <a:rPr lang="en-US" sz="1800" dirty="0">
                <a:effectLst/>
                <a:latin typeface="Times New Roman" panose="02020603050405020304" pitchFamily="18" charset="0"/>
              </a:rPr>
              <a:t>maxillomandibular differential (23 mm for 12 years old), </a:t>
            </a:r>
            <a:endParaRPr lang="en-US" sz="1800" dirty="0">
              <a:effectLst/>
              <a:latin typeface="Times New Roman" panose="02020603050405020304" pitchFamily="18" charset="0"/>
            </a:endParaRPr>
          </a:p>
          <a:p>
            <a:pPr marL="285750" indent="-285750">
              <a:buFont typeface="Arial" panose="020B0604020202020204" pitchFamily="34" charset="0"/>
              <a:buChar char="•"/>
            </a:pPr>
            <a:r>
              <a:rPr lang="en-US" sz="1800" dirty="0">
                <a:effectLst/>
                <a:latin typeface="Times New Roman" panose="02020603050405020304" pitchFamily="18" charset="0"/>
              </a:rPr>
              <a:t>nasion perpendicular to point A (</a:t>
            </a:r>
            <a:r>
              <a:rPr lang="en-US" sz="1800" dirty="0">
                <a:effectLst/>
                <a:latin typeface="Arial" panose="020B0604020202020204" pitchFamily="34" charset="0"/>
              </a:rPr>
              <a:t>+</a:t>
            </a:r>
            <a:r>
              <a:rPr lang="en-US" sz="1800" dirty="0">
                <a:effectLst/>
                <a:latin typeface="Times New Roman" panose="02020603050405020304" pitchFamily="18" charset="0"/>
              </a:rPr>
              <a:t>2.3 mm), </a:t>
            </a:r>
            <a:endParaRPr lang="en-US" sz="1800" dirty="0">
              <a:effectLst/>
              <a:latin typeface="Times New Roman" panose="02020603050405020304" pitchFamily="18" charset="0"/>
            </a:endParaRPr>
          </a:p>
          <a:p>
            <a:pPr marL="285750" indent="-285750">
              <a:buFont typeface="Arial" panose="020B0604020202020204" pitchFamily="34" charset="0"/>
              <a:buChar char="•"/>
            </a:pPr>
            <a:r>
              <a:rPr lang="en-US" sz="1800" dirty="0">
                <a:effectLst/>
                <a:latin typeface="Times New Roman" panose="02020603050405020304" pitchFamily="18" charset="0"/>
              </a:rPr>
              <a:t>nasion perpendicular pogonion (0 mm). </a:t>
            </a:r>
            <a:endParaRPr lang="en-US" sz="1800" dirty="0">
              <a:effectLst/>
              <a:latin typeface="Times New Roman" panose="02020603050405020304" pitchFamily="18" charset="0"/>
            </a:endParaRPr>
          </a:p>
          <a:p>
            <a:endParaRPr lang="en-US" sz="1800" dirty="0">
              <a:latin typeface="Times New Roman" panose="02020603050405020304" pitchFamily="18" charset="0"/>
            </a:endParaRPr>
          </a:p>
        </p:txBody>
      </p: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4" name="Text Placeholder 3"/>
          <p:cNvSpPr>
            <a:spLocks noGrp="1"/>
          </p:cNvSpPr>
          <p:nvPr>
            <p:ph type="body" idx="4294967295"/>
          </p:nvPr>
        </p:nvSpPr>
        <p:spPr>
          <a:xfrm>
            <a:off x="-409795" y="71993"/>
            <a:ext cx="8966579" cy="820738"/>
          </a:xfrm>
        </p:spPr>
        <p:txBody>
          <a:bodyPr/>
          <a:lstStyle/>
          <a:p>
            <a:pPr>
              <a:buFont typeface="Wingdings" panose="05000000000000000000" pitchFamily="2" charset="2"/>
              <a:buChar char="Ø"/>
            </a:pPr>
            <a:r>
              <a:rPr lang="en-US" sz="1800" dirty="0">
                <a:solidFill>
                  <a:schemeClr val="accent2">
                    <a:lumMod val="40000"/>
                    <a:lumOff val="60000"/>
                  </a:schemeClr>
                </a:solidFill>
                <a:effectLst/>
                <a:latin typeface="Times New Roman" panose="02020603050405020304" pitchFamily="18" charset="0"/>
              </a:rPr>
              <a:t>-It has been found in discriminant analysis that “Wits” appraisal is the most important factor in the decision making from orthodontic camouflage treatment to surgical options.</a:t>
            </a:r>
            <a:endParaRPr lang="en-US" sz="1800" dirty="0">
              <a:solidFill>
                <a:schemeClr val="accent2">
                  <a:lumMod val="40000"/>
                  <a:lumOff val="60000"/>
                </a:schemeClr>
              </a:solidFill>
              <a:effectLst/>
              <a:latin typeface="Times New Roman" panose="02020603050405020304" pitchFamily="18" charset="0"/>
            </a:endParaRPr>
          </a:p>
          <a:p>
            <a:pPr>
              <a:buFont typeface="Wingdings" panose="05000000000000000000" pitchFamily="2" charset="2"/>
              <a:buChar char="Ø"/>
            </a:pPr>
            <a:endParaRPr lang="en-US" sz="1800" dirty="0">
              <a:solidFill>
                <a:schemeClr val="accent2">
                  <a:lumMod val="40000"/>
                  <a:lumOff val="60000"/>
                </a:schemeClr>
              </a:solidFill>
              <a:effectLst/>
              <a:latin typeface="Times New Roman" panose="02020603050405020304" pitchFamily="18" charset="0"/>
            </a:endParaRPr>
          </a:p>
          <a:p>
            <a:pPr>
              <a:buFont typeface="Wingdings" panose="05000000000000000000" pitchFamily="2" charset="2"/>
              <a:buChar char="Ø"/>
            </a:pPr>
            <a:br>
              <a:rPr lang="en-US" sz="1800" dirty="0">
                <a:solidFill>
                  <a:schemeClr val="accent2">
                    <a:lumMod val="40000"/>
                    <a:lumOff val="60000"/>
                  </a:schemeClr>
                </a:solidFill>
              </a:rPr>
            </a:br>
            <a:r>
              <a:rPr lang="en-US" sz="1800" dirty="0">
                <a:solidFill>
                  <a:schemeClr val="accent2">
                    <a:lumMod val="40000"/>
                    <a:lumOff val="60000"/>
                  </a:schemeClr>
                </a:solidFill>
              </a:rPr>
              <a:t>-</a:t>
            </a:r>
            <a:r>
              <a:rPr lang="en-US" sz="1800" dirty="0">
                <a:solidFill>
                  <a:schemeClr val="accent2">
                    <a:lumMod val="40000"/>
                    <a:lumOff val="60000"/>
                  </a:schemeClr>
                </a:solidFill>
                <a:effectLst/>
                <a:latin typeface="Times New Roman" panose="02020603050405020304" pitchFamily="18" charset="0"/>
              </a:rPr>
              <a:t>A “Wits” appraisal from 0 to −5 mm ---- Class III problem </a:t>
            </a:r>
            <a:endParaRPr lang="en-US" sz="1800" dirty="0">
              <a:solidFill>
                <a:schemeClr val="accent2">
                  <a:lumMod val="40000"/>
                  <a:lumOff val="60000"/>
                </a:schemeClr>
              </a:solidFill>
              <a:effectLst/>
              <a:latin typeface="Times New Roman" panose="02020603050405020304" pitchFamily="18" charset="0"/>
            </a:endParaRPr>
          </a:p>
          <a:p>
            <a:pPr>
              <a:buFont typeface="Wingdings" panose="05000000000000000000" pitchFamily="2" charset="2"/>
              <a:buChar char="Ø"/>
            </a:pPr>
            <a:r>
              <a:rPr lang="en-US" sz="1800" dirty="0">
                <a:solidFill>
                  <a:schemeClr val="accent2">
                    <a:lumMod val="40000"/>
                    <a:lumOff val="60000"/>
                  </a:schemeClr>
                </a:solidFill>
                <a:effectLst/>
                <a:latin typeface="Times New Roman" panose="02020603050405020304" pitchFamily="18" charset="0"/>
              </a:rPr>
              <a:t>being resolved by means of orthodontic camouflage treatment </a:t>
            </a:r>
            <a:endParaRPr lang="en-US" sz="1800" dirty="0">
              <a:solidFill>
                <a:schemeClr val="accent2">
                  <a:lumMod val="40000"/>
                  <a:lumOff val="60000"/>
                </a:schemeClr>
              </a:solidFill>
              <a:effectLst/>
              <a:latin typeface="Times New Roman" panose="02020603050405020304" pitchFamily="18" charset="0"/>
            </a:endParaRPr>
          </a:p>
          <a:p>
            <a:pPr>
              <a:buFont typeface="Wingdings" panose="05000000000000000000" pitchFamily="2" charset="2"/>
              <a:buChar char="Ø"/>
            </a:pPr>
            <a:r>
              <a:rPr lang="en-US" sz="1800" dirty="0">
                <a:solidFill>
                  <a:schemeClr val="accent2">
                    <a:lumMod val="40000"/>
                    <a:lumOff val="60000"/>
                  </a:schemeClr>
                </a:solidFill>
                <a:effectLst/>
                <a:latin typeface="Times New Roman" panose="02020603050405020304" pitchFamily="18" charset="0"/>
              </a:rPr>
              <a:t>with facemask or chin cup therapy.</a:t>
            </a:r>
            <a:endParaRPr lang="en-US" sz="1800" dirty="0">
              <a:solidFill>
                <a:schemeClr val="accent2">
                  <a:lumMod val="40000"/>
                  <a:lumOff val="60000"/>
                </a:schemeClr>
              </a:solidFill>
              <a:effectLst/>
              <a:latin typeface="Times New Roman" panose="02020603050405020304" pitchFamily="18" charset="0"/>
            </a:endParaRPr>
          </a:p>
          <a:p>
            <a:pPr>
              <a:buFont typeface="Wingdings" panose="05000000000000000000" pitchFamily="2" charset="2"/>
              <a:buChar char="Ø"/>
            </a:pPr>
            <a:endParaRPr lang="en-US" sz="1800" dirty="0">
              <a:solidFill>
                <a:schemeClr val="accent2">
                  <a:lumMod val="40000"/>
                  <a:lumOff val="60000"/>
                </a:schemeClr>
              </a:solidFill>
              <a:effectLst/>
              <a:latin typeface="Times New Roman" panose="02020603050405020304" pitchFamily="18" charset="0"/>
            </a:endParaRPr>
          </a:p>
          <a:p>
            <a:pPr>
              <a:buFont typeface="Wingdings" panose="05000000000000000000" pitchFamily="2" charset="2"/>
              <a:buChar char="Ø"/>
            </a:pPr>
            <a:br>
              <a:rPr lang="en-US" sz="1800" dirty="0">
                <a:solidFill>
                  <a:schemeClr val="accent2">
                    <a:lumMod val="40000"/>
                    <a:lumOff val="60000"/>
                  </a:schemeClr>
                </a:solidFill>
              </a:rPr>
            </a:br>
            <a:r>
              <a:rPr lang="en-US" sz="1800" dirty="0">
                <a:solidFill>
                  <a:schemeClr val="accent2">
                    <a:lumMod val="40000"/>
                    <a:lumOff val="60000"/>
                  </a:schemeClr>
                </a:solidFill>
              </a:rPr>
              <a:t>-</a:t>
            </a:r>
            <a:r>
              <a:rPr lang="en-US" sz="1800" dirty="0">
                <a:solidFill>
                  <a:schemeClr val="accent2">
                    <a:lumMod val="40000"/>
                    <a:lumOff val="60000"/>
                  </a:schemeClr>
                </a:solidFill>
                <a:effectLst/>
                <a:latin typeface="Times New Roman" panose="02020603050405020304" pitchFamily="18" charset="0"/>
              </a:rPr>
              <a:t>A “Wits” appraisal between −4 and −12 mm requires </a:t>
            </a:r>
            <a:endParaRPr lang="en-US" sz="1800" dirty="0">
              <a:solidFill>
                <a:schemeClr val="accent2">
                  <a:lumMod val="40000"/>
                  <a:lumOff val="60000"/>
                </a:schemeClr>
              </a:solidFill>
              <a:effectLst/>
              <a:latin typeface="Times New Roman" panose="02020603050405020304" pitchFamily="18" charset="0"/>
            </a:endParaRPr>
          </a:p>
          <a:p>
            <a:pPr>
              <a:buFont typeface="Wingdings" panose="05000000000000000000" pitchFamily="2" charset="2"/>
              <a:buChar char="Ø"/>
            </a:pPr>
            <a:r>
              <a:rPr lang="en-US" sz="1800" dirty="0">
                <a:solidFill>
                  <a:schemeClr val="accent2">
                    <a:lumMod val="40000"/>
                    <a:lumOff val="60000"/>
                  </a:schemeClr>
                </a:solidFill>
                <a:effectLst/>
                <a:latin typeface="Times New Roman" panose="02020603050405020304" pitchFamily="18" charset="0"/>
              </a:rPr>
              <a:t>further growth treatment response vector (GTRV) analysis</a:t>
            </a:r>
            <a:endParaRPr lang="en-US" sz="1800" dirty="0">
              <a:solidFill>
                <a:schemeClr val="accent2">
                  <a:lumMod val="40000"/>
                  <a:lumOff val="60000"/>
                </a:schemeClr>
              </a:solidFill>
              <a:effectLst/>
              <a:latin typeface="Times New Roman" panose="02020603050405020304" pitchFamily="18" charset="0"/>
            </a:endParaRPr>
          </a:p>
          <a:p>
            <a:pPr>
              <a:buFont typeface="Wingdings" panose="05000000000000000000" pitchFamily="2" charset="2"/>
              <a:buChar char="Ø"/>
            </a:pPr>
            <a:r>
              <a:rPr lang="en-US" sz="1800" dirty="0">
                <a:solidFill>
                  <a:schemeClr val="accent2">
                    <a:lumMod val="40000"/>
                    <a:lumOff val="60000"/>
                  </a:schemeClr>
                </a:solidFill>
                <a:effectLst/>
                <a:latin typeface="Times New Roman" panose="02020603050405020304" pitchFamily="18" charset="0"/>
              </a:rPr>
              <a:t>using serial cephalometric radiographs before a decision </a:t>
            </a:r>
            <a:endParaRPr lang="en-US" sz="1800" dirty="0">
              <a:solidFill>
                <a:schemeClr val="accent2">
                  <a:lumMod val="40000"/>
                  <a:lumOff val="60000"/>
                </a:schemeClr>
              </a:solidFill>
              <a:effectLst/>
              <a:latin typeface="Times New Roman" panose="02020603050405020304" pitchFamily="18" charset="0"/>
            </a:endParaRPr>
          </a:p>
          <a:p>
            <a:pPr>
              <a:buFont typeface="Wingdings" panose="05000000000000000000" pitchFamily="2" charset="2"/>
              <a:buChar char="Ø"/>
            </a:pPr>
            <a:r>
              <a:rPr lang="en-US" sz="1800" dirty="0">
                <a:solidFill>
                  <a:schemeClr val="accent2">
                    <a:lumMod val="40000"/>
                    <a:lumOff val="60000"/>
                  </a:schemeClr>
                </a:solidFill>
                <a:effectLst/>
                <a:latin typeface="Times New Roman" panose="02020603050405020304" pitchFamily="18" charset="0"/>
              </a:rPr>
              <a:t>can be made of whether to camouflage or wait for </a:t>
            </a:r>
            <a:endParaRPr lang="en-US" sz="1800" dirty="0">
              <a:solidFill>
                <a:schemeClr val="accent2">
                  <a:lumMod val="40000"/>
                  <a:lumOff val="60000"/>
                </a:schemeClr>
              </a:solidFill>
              <a:effectLst/>
              <a:latin typeface="Times New Roman" panose="02020603050405020304" pitchFamily="18" charset="0"/>
            </a:endParaRPr>
          </a:p>
          <a:p>
            <a:pPr>
              <a:buFont typeface="Wingdings" panose="05000000000000000000" pitchFamily="2" charset="2"/>
              <a:buChar char="Ø"/>
            </a:pPr>
            <a:r>
              <a:rPr lang="en-US" sz="1800" dirty="0">
                <a:solidFill>
                  <a:schemeClr val="accent2">
                    <a:lumMod val="40000"/>
                    <a:lumOff val="60000"/>
                  </a:schemeClr>
                </a:solidFill>
                <a:effectLst/>
                <a:latin typeface="Times New Roman" panose="02020603050405020304" pitchFamily="18" charset="0"/>
              </a:rPr>
              <a:t>comprehensive growth before surgical treatment</a:t>
            </a:r>
            <a:r>
              <a:rPr lang="en-US" sz="1800" dirty="0">
                <a:solidFill>
                  <a:schemeClr val="accent2">
                    <a:lumMod val="40000"/>
                    <a:lumOff val="60000"/>
                  </a:schemeClr>
                </a:solidFill>
                <a:latin typeface="Times New Roman" panose="02020603050405020304" pitchFamily="18" charset="0"/>
              </a:rPr>
              <a:t>.</a:t>
            </a:r>
            <a:endParaRPr lang="en-IN" sz="1800" dirty="0">
              <a:solidFill>
                <a:schemeClr val="accent2">
                  <a:lumMod val="40000"/>
                  <a:lumOff val="60000"/>
                </a:schemeClr>
              </a:solidFill>
            </a:endParaRPr>
          </a:p>
          <a:p>
            <a:endParaRPr lang="en-IN" sz="1800" dirty="0">
              <a:solidFill>
                <a:schemeClr val="accent2">
                  <a:lumMod val="40000"/>
                  <a:lumOff val="60000"/>
                </a:schemeClr>
              </a:solidFill>
            </a:endParaRPr>
          </a:p>
        </p:txBody>
      </p:sp>
      <p:pic>
        <p:nvPicPr>
          <p:cNvPr id="5" name="Picture 4"/>
          <p:cNvPicPr>
            <a:picLocks noChangeAspect="1"/>
          </p:cNvPicPr>
          <p:nvPr/>
        </p:nvPicPr>
        <p:blipFill>
          <a:blip r:embed="rId1"/>
          <a:stretch>
            <a:fillRect/>
          </a:stretch>
        </p:blipFill>
        <p:spPr>
          <a:xfrm>
            <a:off x="5671635" y="2159000"/>
            <a:ext cx="3483578" cy="2615413"/>
          </a:xfrm>
          <a:prstGeom prst="rect">
            <a:avLst/>
          </a:prstGeom>
        </p:spPr>
      </p:pic>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76"/>
        <p:cNvGrpSpPr/>
        <p:nvPr/>
      </p:nvGrpSpPr>
      <p:grpSpPr>
        <a:xfrm>
          <a:off x="0" y="0"/>
          <a:ext cx="0" cy="0"/>
          <a:chOff x="0" y="0"/>
          <a:chExt cx="0" cy="0"/>
        </a:xfrm>
      </p:grpSpPr>
      <p:sp>
        <p:nvSpPr>
          <p:cNvPr id="177" name="Google Shape;177;p26"/>
          <p:cNvSpPr/>
          <p:nvPr/>
        </p:nvSpPr>
        <p:spPr>
          <a:xfrm>
            <a:off x="2726550" y="1983000"/>
            <a:ext cx="3690900" cy="11775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effectLst/>
                <a:latin typeface="Arial" panose="020B0604020202020204" pitchFamily="34" charset="0"/>
              </a:rPr>
              <a:t>Growth trends of Class III </a:t>
            </a:r>
            <a:br>
              <a:rPr lang="en-US" sz="2400" b="1" dirty="0"/>
            </a:br>
            <a:r>
              <a:rPr lang="en-US" sz="2400" b="1" dirty="0">
                <a:effectLst/>
                <a:latin typeface="Arial" panose="020B0604020202020204" pitchFamily="34" charset="0"/>
              </a:rPr>
              <a:t>malocclusion</a:t>
            </a:r>
            <a:endParaRPr lang="en-US" sz="1800" b="1" i="1" dirty="0">
              <a:solidFill>
                <a:srgbClr val="4D4A56"/>
              </a:solidFill>
              <a:latin typeface="Playfair Display" panose="00000500000000000000"/>
              <a:ea typeface="Playfair Display" panose="00000500000000000000"/>
              <a:cs typeface="Playfair Display" panose="00000500000000000000"/>
              <a:sym typeface="Playfair Display" panose="00000500000000000000"/>
            </a:endParaRPr>
          </a:p>
        </p:txBody>
      </p:sp>
      <p:sp>
        <p:nvSpPr>
          <p:cNvPr id="178" name="Google Shape;178;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solidFill>
                  <a:srgbClr val="FFFFFF"/>
                </a:solidFill>
              </a:rPr>
            </a:fld>
            <a:endParaRPr>
              <a:solidFill>
                <a:srgbClr val="FFFFFF"/>
              </a:solidFill>
            </a:endParaRPr>
          </a:p>
        </p:txBody>
      </p:sp>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2518012" y="825690"/>
            <a:ext cx="5784038" cy="3373660"/>
          </a:xfrm>
        </p:spPr>
        <p:txBody>
          <a:bodyPr/>
          <a:lstStyle/>
          <a:p>
            <a:pPr>
              <a:buFont typeface="Wingdings" panose="05000000000000000000" pitchFamily="2" charset="2"/>
              <a:buChar char="Ø"/>
            </a:pPr>
            <a:r>
              <a:rPr lang="en-US" sz="1800" dirty="0">
                <a:effectLst/>
                <a:latin typeface="Times New Roman" panose="02020603050405020304" pitchFamily="18" charset="0"/>
              </a:rPr>
              <a:t>For effective treatment planning and realistic prediction of stability of treatment outcomes in Class III growing patients, knowledge of growth trends is of paramount importance. </a:t>
            </a:r>
            <a:endParaRPr lang="en-US" sz="1800" dirty="0">
              <a:effectLst/>
              <a:latin typeface="Times New Roman" panose="02020603050405020304" pitchFamily="18" charset="0"/>
            </a:endParaRPr>
          </a:p>
          <a:p>
            <a:pPr>
              <a:buFont typeface="Wingdings" panose="05000000000000000000" pitchFamily="2" charset="2"/>
              <a:buChar char="Ø"/>
            </a:pPr>
            <a:endParaRPr lang="en-US" sz="1800" dirty="0">
              <a:latin typeface="Times New Roman" panose="02020603050405020304" pitchFamily="18" charset="0"/>
            </a:endParaRPr>
          </a:p>
          <a:p>
            <a:pPr>
              <a:buFont typeface="Wingdings" panose="05000000000000000000" pitchFamily="2" charset="2"/>
              <a:buChar char="Ø"/>
            </a:pPr>
            <a:endParaRPr lang="en-US" sz="1800" dirty="0">
              <a:latin typeface="Times New Roman" panose="02020603050405020304" pitchFamily="18" charset="0"/>
            </a:endParaRPr>
          </a:p>
          <a:p>
            <a:pPr>
              <a:buFont typeface="Wingdings" panose="05000000000000000000" pitchFamily="2" charset="2"/>
              <a:buChar char="Ø"/>
            </a:pPr>
            <a:r>
              <a:rPr lang="en-US" sz="1800" dirty="0">
                <a:effectLst/>
                <a:latin typeface="Times New Roman" panose="02020603050405020304" pitchFamily="18" charset="0"/>
              </a:rPr>
              <a:t>The prognosis of orthopedic treatment for skeletal Class III malocclusion is favorable when treatment is administered before the pubertal growth peak.</a:t>
            </a:r>
            <a:endParaRPr lang="en-US" sz="1800" dirty="0">
              <a:effectLst/>
              <a:latin typeface="Times New Roman" panose="02020603050405020304" pitchFamily="18" charset="0"/>
            </a:endParaRPr>
          </a:p>
          <a:p>
            <a:pPr marL="76200" indent="0">
              <a:buNone/>
            </a:pPr>
            <a:br>
              <a:rPr lang="en-US" sz="1800" dirty="0"/>
            </a:br>
            <a:endParaRPr lang="en-US" sz="1800"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IN"/>
          </a:p>
        </p:txBody>
      </p:sp>
      <p:sp>
        <p:nvSpPr>
          <p:cNvPr id="4" name="Text Placeholder 3"/>
          <p:cNvSpPr>
            <a:spLocks noGrp="1"/>
          </p:cNvSpPr>
          <p:nvPr>
            <p:ph type="body" idx="1"/>
          </p:nvPr>
        </p:nvSpPr>
        <p:spPr>
          <a:xfrm>
            <a:off x="2032001" y="423326"/>
            <a:ext cx="6531508" cy="3319069"/>
          </a:xfrm>
        </p:spPr>
        <p:txBody>
          <a:bodyPr/>
          <a:lstStyle/>
          <a:p>
            <a:endParaRPr lang="en-US" sz="1800" dirty="0">
              <a:latin typeface="Times New Roman" panose="02020603050405020304" pitchFamily="18" charset="0"/>
            </a:endParaRPr>
          </a:p>
          <a:p>
            <a:r>
              <a:rPr lang="en-US" sz="1800" dirty="0">
                <a:effectLst/>
                <a:latin typeface="Times New Roman" panose="02020603050405020304" pitchFamily="18" charset="0"/>
              </a:rPr>
              <a:t>However, a Class III malocclusion may worsen due to growth if a patient is left untreated. </a:t>
            </a:r>
            <a:endParaRPr lang="en-US" sz="1800" dirty="0">
              <a:effectLst/>
              <a:latin typeface="Times New Roman" panose="02020603050405020304" pitchFamily="18" charset="0"/>
            </a:endParaRPr>
          </a:p>
          <a:p>
            <a:endParaRPr lang="en-US" sz="1800" dirty="0">
              <a:latin typeface="Times New Roman" panose="02020603050405020304" pitchFamily="18" charset="0"/>
            </a:endParaRPr>
          </a:p>
          <a:p>
            <a:r>
              <a:rPr lang="en-US" sz="1800" dirty="0">
                <a:effectLst/>
                <a:latin typeface="Times New Roman" panose="02020603050405020304" pitchFamily="18" charset="0"/>
              </a:rPr>
              <a:t>Therefore, early treatment is recommended for skeletal Class III malocclusion to obtain a balanced skeletal relationship and, by doing this, there is a possibility to minimize the need of further future complicated treatment such as orthognathic surgery.</a:t>
            </a:r>
            <a:endParaRPr lang="en-US" sz="1800" dirty="0">
              <a:effectLst/>
              <a:latin typeface="Times New Roman" panose="02020603050405020304" pitchFamily="18" charset="0"/>
            </a:endParaRP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Studies have suggested that the posttreatment outcome </a:t>
            </a:r>
            <a:br>
              <a:rPr lang="en-US" sz="1800" dirty="0"/>
            </a:br>
            <a:r>
              <a:rPr lang="en-US" sz="1800" dirty="0">
                <a:effectLst/>
                <a:latin typeface="Times New Roman" panose="02020603050405020304" pitchFamily="18" charset="0"/>
              </a:rPr>
              <a:t>of orthopedic treatment may not be stable depending on the </a:t>
            </a:r>
            <a:r>
              <a:rPr lang="en-IN" sz="1800" dirty="0">
                <a:effectLst/>
                <a:latin typeface="Times New Roman" panose="02020603050405020304" pitchFamily="18" charset="0"/>
              </a:rPr>
              <a:t>residual growth.</a:t>
            </a:r>
            <a:endParaRPr lang="en-IN" sz="1800"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body" idx="1"/>
          </p:nvPr>
        </p:nvSpPr>
        <p:spPr>
          <a:xfrm>
            <a:off x="2345267" y="778933"/>
            <a:ext cx="6211517" cy="3352683"/>
          </a:xfrm>
        </p:spPr>
        <p:txBody>
          <a:bodyPr/>
          <a:lstStyle/>
          <a:p>
            <a:pPr algn="l" eaLnBrk="1" hangingPunct="1">
              <a:lnSpc>
                <a:spcPct val="90000"/>
              </a:lnSpc>
              <a:defRPr/>
            </a:pPr>
            <a:r>
              <a:rPr lang="en-US" sz="1800" dirty="0">
                <a:effectLst/>
                <a:latin typeface="Times New Roman" panose="02020603050405020304" pitchFamily="18" charset="0"/>
              </a:rPr>
              <a:t>The father of modern orthodontics, Edward Hartley Angle, in 1899 classified malocclusions in Class I, Class II, and Class III based on permanent first maxillary and mandibular molars relationship and alignment (or lack of it) of teeth with reference to the line of occlusion. </a:t>
            </a:r>
            <a:endParaRPr lang="en-US" sz="1800" dirty="0">
              <a:effectLst/>
              <a:latin typeface="Times New Roman" panose="02020603050405020304" pitchFamily="18" charset="0"/>
            </a:endParaRPr>
          </a:p>
          <a:p>
            <a:pPr algn="l" eaLnBrk="1" hangingPunct="1">
              <a:lnSpc>
                <a:spcPct val="90000"/>
              </a:lnSpc>
              <a:defRPr/>
            </a:pPr>
            <a:endParaRPr lang="en-US" altLang="en-US" sz="1800" dirty="0">
              <a:latin typeface="Times New Roman" panose="02020603050405020304" pitchFamily="18" charset="0"/>
            </a:endParaRPr>
          </a:p>
          <a:p>
            <a:pPr algn="l" eaLnBrk="1" hangingPunct="1">
              <a:lnSpc>
                <a:spcPct val="90000"/>
              </a:lnSpc>
              <a:defRPr/>
            </a:pPr>
            <a:r>
              <a:rPr lang="en-US" altLang="en-US" sz="1800" dirty="0"/>
              <a:t>Class III malocclusion can be defined as </a:t>
            </a:r>
            <a:r>
              <a:rPr lang="en-US" altLang="en-US" sz="1800" dirty="0" err="1"/>
              <a:t>skeletofacial</a:t>
            </a:r>
            <a:r>
              <a:rPr lang="en-US" altLang="en-US" sz="1800" dirty="0"/>
              <a:t> deformity characterized by a forward mandibular position with respect to the cranial base and for maxilla. </a:t>
            </a:r>
            <a:endParaRPr lang="en-US" altLang="en-US" sz="1800" dirty="0"/>
          </a:p>
          <a:p>
            <a:pPr algn="l" eaLnBrk="1" hangingPunct="1">
              <a:lnSpc>
                <a:spcPct val="90000"/>
              </a:lnSpc>
              <a:defRPr/>
            </a:pPr>
            <a:endParaRPr lang="en-US" altLang="en-US" sz="1800" dirty="0"/>
          </a:p>
          <a:p>
            <a:pPr algn="l" eaLnBrk="1" hangingPunct="1">
              <a:lnSpc>
                <a:spcPct val="90000"/>
              </a:lnSpc>
              <a:defRPr/>
            </a:pPr>
            <a:r>
              <a:rPr lang="en-US" altLang="en-US" sz="1800" dirty="0"/>
              <a:t>The facial dysplasia can be classified into mandibular prognathism, maxillary retrognathism or combination of both depending variation of the anteroposterior jaw relation. </a:t>
            </a:r>
            <a:endParaRPr lang="en-US" altLang="en-US" sz="1800"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6" name="Rectangle 2"/>
          <p:cNvSpPr txBox="1">
            <a:spLocks noChangeArrowheads="1"/>
          </p:cNvSpPr>
          <p:nvPr/>
        </p:nvSpPr>
        <p:spPr>
          <a:xfrm>
            <a:off x="2918460" y="277813"/>
            <a:ext cx="5768340" cy="11398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defRPr/>
            </a:pPr>
            <a:br>
              <a:rPr lang="en-US" altLang="en-US" sz="3200" b="1" dirty="0">
                <a:solidFill>
                  <a:schemeClr val="accent1">
                    <a:lumMod val="90000"/>
                  </a:schemeClr>
                </a:solidFill>
              </a:rPr>
            </a:br>
            <a:endParaRPr lang="en-US" altLang="en-US" sz="3200" b="1" dirty="0">
              <a:solidFill>
                <a:schemeClr val="accent1">
                  <a:lumMod val="90000"/>
                </a:schemeClr>
              </a:solidFill>
            </a:endParaRPr>
          </a:p>
        </p:txBody>
      </p:sp>
      <p:sp>
        <p:nvSpPr>
          <p:cNvPr id="10" name="Title 6"/>
          <p:cNvSpPr txBox="1"/>
          <p:nvPr/>
        </p:nvSpPr>
        <p:spPr>
          <a:xfrm>
            <a:off x="2980270" y="273921"/>
            <a:ext cx="3005662" cy="85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1800"/>
              <a:buFont typeface="Playfair Display" panose="00000500000000000000"/>
              <a:buNone/>
              <a:defRPr sz="1800" b="1" i="1" u="none" strike="noStrike" cap="none">
                <a:solidFill>
                  <a:schemeClr val="lt1"/>
                </a:solidFill>
                <a:latin typeface="Playfair Display" panose="00000500000000000000"/>
                <a:ea typeface="Playfair Display" panose="00000500000000000000"/>
                <a:cs typeface="Playfair Display" panose="00000500000000000000"/>
                <a:sym typeface="Playfair Display" panose="00000500000000000000"/>
              </a:defRPr>
            </a:lvl1pPr>
            <a:lvl2pPr marR="0" lvl="1" algn="r" rtl="0">
              <a:lnSpc>
                <a:spcPct val="100000"/>
              </a:lnSpc>
              <a:spcBef>
                <a:spcPts val="0"/>
              </a:spcBef>
              <a:spcAft>
                <a:spcPts val="0"/>
              </a:spcAft>
              <a:buClr>
                <a:schemeClr val="lt1"/>
              </a:buClr>
              <a:buSzPts val="1800"/>
              <a:buFont typeface="Playfair Display" panose="00000500000000000000"/>
              <a:buNone/>
              <a:defRPr sz="1800" b="1" i="1" u="none" strike="noStrike" cap="none">
                <a:solidFill>
                  <a:schemeClr val="lt1"/>
                </a:solidFill>
                <a:latin typeface="Playfair Display" panose="00000500000000000000"/>
                <a:ea typeface="Playfair Display" panose="00000500000000000000"/>
                <a:cs typeface="Playfair Display" panose="00000500000000000000"/>
                <a:sym typeface="Playfair Display" panose="00000500000000000000"/>
              </a:defRPr>
            </a:lvl2pPr>
            <a:lvl3pPr marR="0" lvl="2" algn="r" rtl="0">
              <a:lnSpc>
                <a:spcPct val="100000"/>
              </a:lnSpc>
              <a:spcBef>
                <a:spcPts val="0"/>
              </a:spcBef>
              <a:spcAft>
                <a:spcPts val="0"/>
              </a:spcAft>
              <a:buClr>
                <a:schemeClr val="lt1"/>
              </a:buClr>
              <a:buSzPts val="1800"/>
              <a:buFont typeface="Playfair Display" panose="00000500000000000000"/>
              <a:buNone/>
              <a:defRPr sz="1800" b="1" i="1" u="none" strike="noStrike" cap="none">
                <a:solidFill>
                  <a:schemeClr val="lt1"/>
                </a:solidFill>
                <a:latin typeface="Playfair Display" panose="00000500000000000000"/>
                <a:ea typeface="Playfair Display" panose="00000500000000000000"/>
                <a:cs typeface="Playfair Display" panose="00000500000000000000"/>
                <a:sym typeface="Playfair Display" panose="00000500000000000000"/>
              </a:defRPr>
            </a:lvl3pPr>
            <a:lvl4pPr marR="0" lvl="3" algn="r" rtl="0">
              <a:lnSpc>
                <a:spcPct val="100000"/>
              </a:lnSpc>
              <a:spcBef>
                <a:spcPts val="0"/>
              </a:spcBef>
              <a:spcAft>
                <a:spcPts val="0"/>
              </a:spcAft>
              <a:buClr>
                <a:schemeClr val="lt1"/>
              </a:buClr>
              <a:buSzPts val="1800"/>
              <a:buFont typeface="Playfair Display" panose="00000500000000000000"/>
              <a:buNone/>
              <a:defRPr sz="1800" b="1" i="1" u="none" strike="noStrike" cap="none">
                <a:solidFill>
                  <a:schemeClr val="lt1"/>
                </a:solidFill>
                <a:latin typeface="Playfair Display" panose="00000500000000000000"/>
                <a:ea typeface="Playfair Display" panose="00000500000000000000"/>
                <a:cs typeface="Playfair Display" panose="00000500000000000000"/>
                <a:sym typeface="Playfair Display" panose="00000500000000000000"/>
              </a:defRPr>
            </a:lvl4pPr>
            <a:lvl5pPr marR="0" lvl="4" algn="r" rtl="0">
              <a:lnSpc>
                <a:spcPct val="100000"/>
              </a:lnSpc>
              <a:spcBef>
                <a:spcPts val="0"/>
              </a:spcBef>
              <a:spcAft>
                <a:spcPts val="0"/>
              </a:spcAft>
              <a:buClr>
                <a:schemeClr val="lt1"/>
              </a:buClr>
              <a:buSzPts val="1800"/>
              <a:buFont typeface="Playfair Display" panose="00000500000000000000"/>
              <a:buNone/>
              <a:defRPr sz="1800" b="1" i="1" u="none" strike="noStrike" cap="none">
                <a:solidFill>
                  <a:schemeClr val="lt1"/>
                </a:solidFill>
                <a:latin typeface="Playfair Display" panose="00000500000000000000"/>
                <a:ea typeface="Playfair Display" panose="00000500000000000000"/>
                <a:cs typeface="Playfair Display" panose="00000500000000000000"/>
                <a:sym typeface="Playfair Display" panose="00000500000000000000"/>
              </a:defRPr>
            </a:lvl5pPr>
            <a:lvl6pPr marR="0" lvl="5" algn="r" rtl="0">
              <a:lnSpc>
                <a:spcPct val="100000"/>
              </a:lnSpc>
              <a:spcBef>
                <a:spcPts val="0"/>
              </a:spcBef>
              <a:spcAft>
                <a:spcPts val="0"/>
              </a:spcAft>
              <a:buClr>
                <a:schemeClr val="lt1"/>
              </a:buClr>
              <a:buSzPts val="1800"/>
              <a:buFont typeface="Playfair Display" panose="00000500000000000000"/>
              <a:buNone/>
              <a:defRPr sz="1800" b="1" i="1" u="none" strike="noStrike" cap="none">
                <a:solidFill>
                  <a:schemeClr val="lt1"/>
                </a:solidFill>
                <a:latin typeface="Playfair Display" panose="00000500000000000000"/>
                <a:ea typeface="Playfair Display" panose="00000500000000000000"/>
                <a:cs typeface="Playfair Display" panose="00000500000000000000"/>
                <a:sym typeface="Playfair Display" panose="00000500000000000000"/>
              </a:defRPr>
            </a:lvl6pPr>
            <a:lvl7pPr marR="0" lvl="6" algn="r" rtl="0">
              <a:lnSpc>
                <a:spcPct val="100000"/>
              </a:lnSpc>
              <a:spcBef>
                <a:spcPts val="0"/>
              </a:spcBef>
              <a:spcAft>
                <a:spcPts val="0"/>
              </a:spcAft>
              <a:buClr>
                <a:schemeClr val="lt1"/>
              </a:buClr>
              <a:buSzPts val="1800"/>
              <a:buFont typeface="Playfair Display" panose="00000500000000000000"/>
              <a:buNone/>
              <a:defRPr sz="1800" b="1" i="1" u="none" strike="noStrike" cap="none">
                <a:solidFill>
                  <a:schemeClr val="lt1"/>
                </a:solidFill>
                <a:latin typeface="Playfair Display" panose="00000500000000000000"/>
                <a:ea typeface="Playfair Display" panose="00000500000000000000"/>
                <a:cs typeface="Playfair Display" panose="00000500000000000000"/>
                <a:sym typeface="Playfair Display" panose="00000500000000000000"/>
              </a:defRPr>
            </a:lvl7pPr>
            <a:lvl8pPr marR="0" lvl="7" algn="r" rtl="0">
              <a:lnSpc>
                <a:spcPct val="100000"/>
              </a:lnSpc>
              <a:spcBef>
                <a:spcPts val="0"/>
              </a:spcBef>
              <a:spcAft>
                <a:spcPts val="0"/>
              </a:spcAft>
              <a:buClr>
                <a:schemeClr val="lt1"/>
              </a:buClr>
              <a:buSzPts val="1800"/>
              <a:buFont typeface="Playfair Display" panose="00000500000000000000"/>
              <a:buNone/>
              <a:defRPr sz="1800" b="1" i="1" u="none" strike="noStrike" cap="none">
                <a:solidFill>
                  <a:schemeClr val="lt1"/>
                </a:solidFill>
                <a:latin typeface="Playfair Display" panose="00000500000000000000"/>
                <a:ea typeface="Playfair Display" panose="00000500000000000000"/>
                <a:cs typeface="Playfair Display" panose="00000500000000000000"/>
                <a:sym typeface="Playfair Display" panose="00000500000000000000"/>
              </a:defRPr>
            </a:lvl8pPr>
            <a:lvl9pPr marR="0" lvl="8" algn="r" rtl="0">
              <a:lnSpc>
                <a:spcPct val="100000"/>
              </a:lnSpc>
              <a:spcBef>
                <a:spcPts val="0"/>
              </a:spcBef>
              <a:spcAft>
                <a:spcPts val="0"/>
              </a:spcAft>
              <a:buClr>
                <a:schemeClr val="lt1"/>
              </a:buClr>
              <a:buSzPts val="1800"/>
              <a:buFont typeface="Playfair Display" panose="00000500000000000000"/>
              <a:buNone/>
              <a:defRPr sz="1800" b="1" i="1" u="none" strike="noStrike" cap="none">
                <a:solidFill>
                  <a:schemeClr val="lt1"/>
                </a:solidFill>
                <a:latin typeface="Playfair Display" panose="00000500000000000000"/>
                <a:ea typeface="Playfair Display" panose="00000500000000000000"/>
                <a:cs typeface="Playfair Display" panose="00000500000000000000"/>
                <a:sym typeface="Playfair Display" panose="00000500000000000000"/>
              </a:defRPr>
            </a:lvl9pPr>
          </a:lstStyle>
          <a:p>
            <a:r>
              <a:rPr lang="en-US" altLang="en-US" sz="2400" dirty="0">
                <a:solidFill>
                  <a:schemeClr val="bg1"/>
                </a:solidFill>
              </a:rPr>
              <a:t>INTRODUCTION</a:t>
            </a:r>
            <a:endParaRPr lang="en-IN" sz="2400" dirty="0">
              <a:solidFill>
                <a:schemeClr val="bg1"/>
              </a:solidFill>
            </a:endParaRP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2655794" y="874058"/>
            <a:ext cx="5646256" cy="3318568"/>
          </a:xfrm>
        </p:spPr>
        <p:txBody>
          <a:bodyPr/>
          <a:lstStyle/>
          <a:p>
            <a:r>
              <a:rPr lang="en-US" sz="1600" dirty="0">
                <a:effectLst/>
                <a:latin typeface="Times New Roman" panose="02020603050405020304" pitchFamily="18" charset="0"/>
              </a:rPr>
              <a:t>When unfavorable growth is expected, treatment would not be initiated in the early phase or would be delayed until completion of growth, because a discrepancy between maxillary, mandibular, and skeletal base growth during the pubertal phase can result in relapse of the corrections and patients ultimately may require orthognathic surgery at a later stage. </a:t>
            </a:r>
            <a:endParaRPr lang="en-US" sz="1600" dirty="0">
              <a:effectLst/>
              <a:latin typeface="Times New Roman" panose="02020603050405020304" pitchFamily="18" charset="0"/>
            </a:endParaRPr>
          </a:p>
          <a:p>
            <a:endParaRPr lang="en-US" sz="1600" dirty="0">
              <a:latin typeface="Times New Roman" panose="02020603050405020304" pitchFamily="18" charset="0"/>
            </a:endParaRPr>
          </a:p>
          <a:p>
            <a:r>
              <a:rPr lang="en-US" sz="1600" dirty="0">
                <a:effectLst/>
                <a:latin typeface="Times New Roman" panose="02020603050405020304" pitchFamily="18" charset="0"/>
              </a:rPr>
              <a:t>This may be prevented if accurate prediction of the eventual prognosis of early orthopedic treatment for skeletal Class III malocclusion would have been possible before commencing and executing treatment. </a:t>
            </a:r>
            <a:endParaRPr lang="en-IN" sz="1600"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Text Placeholder 2"/>
          <p:cNvSpPr>
            <a:spLocks noGrp="1"/>
          </p:cNvSpPr>
          <p:nvPr>
            <p:ph type="body" idx="1"/>
          </p:nvPr>
        </p:nvSpPr>
        <p:spPr>
          <a:xfrm>
            <a:off x="2798250" y="958750"/>
            <a:ext cx="5503800" cy="3240600"/>
          </a:xfrm>
        </p:spPr>
        <p:txBody>
          <a:bodyPr/>
          <a:lstStyle/>
          <a:p>
            <a:pPr marL="76200" indent="0">
              <a:buNone/>
            </a:pPr>
            <a:r>
              <a:rPr lang="en-US" sz="1600" dirty="0">
                <a:effectLst/>
                <a:latin typeface="Times New Roman" panose="02020603050405020304" pitchFamily="18" charset="0"/>
              </a:rPr>
              <a:t>Turpin in his editorial published in the American Journal </a:t>
            </a:r>
            <a:br>
              <a:rPr lang="en-US" sz="1600" dirty="0"/>
            </a:br>
            <a:r>
              <a:rPr lang="en-US" sz="1600" dirty="0">
                <a:effectLst/>
                <a:latin typeface="Times New Roman" panose="02020603050405020304" pitchFamily="18" charset="0"/>
              </a:rPr>
              <a:t>of Orthodontics and Dentofacial </a:t>
            </a:r>
            <a:r>
              <a:rPr lang="en-US" sz="1600" dirty="0" err="1">
                <a:effectLst/>
                <a:latin typeface="Times New Roman" panose="02020603050405020304" pitchFamily="18" charset="0"/>
              </a:rPr>
              <a:t>Orthopaedics</a:t>
            </a:r>
            <a:r>
              <a:rPr lang="en-US" sz="1600" dirty="0">
                <a:effectLst/>
                <a:latin typeface="Times New Roman" panose="02020603050405020304" pitchFamily="18" charset="0"/>
              </a:rPr>
              <a:t> has emphasized that a deep understanding of the individual patient’s growth weighs much more than the treatment timing and treatment mechanics used on a specific Class III malocclusion growing patient whose timing of treatment is considered to be controversial. </a:t>
            </a:r>
            <a:endParaRPr lang="en-US" sz="1600" dirty="0">
              <a:effectLst/>
              <a:latin typeface="Times New Roman" panose="02020603050405020304" pitchFamily="18" charset="0"/>
            </a:endParaRPr>
          </a:p>
          <a:p>
            <a:pPr marL="76200" indent="0">
              <a:buNone/>
            </a:pPr>
            <a:br>
              <a:rPr lang="en-US" sz="1600" dirty="0"/>
            </a:br>
            <a:endParaRPr lang="en-IN" sz="1600" dirty="0"/>
          </a:p>
          <a:p>
            <a:endParaRPr lang="en-IN" sz="16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2313296" y="958750"/>
            <a:ext cx="6243488" cy="3240600"/>
          </a:xfrm>
        </p:spPr>
        <p:txBody>
          <a:bodyPr/>
          <a:lstStyle/>
          <a:p>
            <a:endParaRPr lang="en-US" sz="1600" dirty="0">
              <a:effectLst/>
              <a:latin typeface="Times New Roman" panose="02020603050405020304" pitchFamily="18" charset="0"/>
            </a:endParaRPr>
          </a:p>
          <a:p>
            <a:r>
              <a:rPr lang="en-US" sz="1600" dirty="0">
                <a:effectLst/>
                <a:latin typeface="Times New Roman" panose="02020603050405020304" pitchFamily="18" charset="0"/>
              </a:rPr>
              <a:t>In essence, he summarized the studies of </a:t>
            </a:r>
            <a:r>
              <a:rPr lang="en-US" sz="1600" dirty="0" err="1">
                <a:effectLst/>
                <a:latin typeface="Times New Roman" panose="02020603050405020304" pitchFamily="18" charset="0"/>
              </a:rPr>
              <a:t>Mitani</a:t>
            </a:r>
            <a:r>
              <a:rPr lang="en-US" sz="1600" dirty="0">
                <a:effectLst/>
                <a:latin typeface="Times New Roman" panose="02020603050405020304" pitchFamily="18" charset="0"/>
              </a:rPr>
              <a:t> et al on Class III growth assessment over the years, as “the basic pattern of mandibular prognathism is established before puberty and does not change fundamentally. </a:t>
            </a:r>
            <a:endParaRPr lang="en-US" sz="1600" dirty="0">
              <a:effectLst/>
              <a:latin typeface="Times New Roman" panose="02020603050405020304" pitchFamily="18" charset="0"/>
            </a:endParaRPr>
          </a:p>
          <a:p>
            <a:endParaRPr lang="en-US" sz="1600" dirty="0">
              <a:effectLst/>
              <a:latin typeface="Times New Roman" panose="02020603050405020304" pitchFamily="18" charset="0"/>
            </a:endParaRPr>
          </a:p>
          <a:p>
            <a:r>
              <a:rPr lang="en-US" sz="1600" dirty="0">
                <a:effectLst/>
                <a:latin typeface="Times New Roman" panose="02020603050405020304" pitchFamily="18" charset="0"/>
              </a:rPr>
              <a:t>However, their total growth increments were about the same as those with a normal mandible after the pubertal growth peak.” </a:t>
            </a:r>
            <a:endParaRPr lang="en-US" sz="1600" dirty="0">
              <a:effectLst/>
              <a:latin typeface="Times New Roman" panose="02020603050405020304" pitchFamily="18" charset="0"/>
            </a:endParaRPr>
          </a:p>
          <a:p>
            <a:endParaRPr lang="en-US" sz="1600" dirty="0">
              <a:latin typeface="Times New Roman" panose="02020603050405020304" pitchFamily="18" charset="0"/>
            </a:endParaRPr>
          </a:p>
          <a:p>
            <a:pPr marL="76200" indent="0">
              <a:buNone/>
            </a:pPr>
            <a:endParaRPr lang="en-US" sz="1600" dirty="0">
              <a:effectLst/>
              <a:latin typeface="Times New Roman" panose="02020603050405020304" pitchFamily="18" charset="0"/>
            </a:endParaRPr>
          </a:p>
          <a:p>
            <a:pPr marL="76200" indent="0">
              <a:buNone/>
            </a:pPr>
            <a:br>
              <a:rPr lang="en-US" sz="1600" dirty="0"/>
            </a:br>
            <a:endParaRPr lang="en-IN" sz="1600"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3" name="Text Placeholder 2"/>
          <p:cNvSpPr>
            <a:spLocks noGrp="1"/>
          </p:cNvSpPr>
          <p:nvPr>
            <p:ph type="body" idx="1"/>
          </p:nvPr>
        </p:nvSpPr>
        <p:spPr>
          <a:xfrm>
            <a:off x="2326944" y="634620"/>
            <a:ext cx="6072891" cy="3421428"/>
          </a:xfrm>
        </p:spPr>
        <p:txBody>
          <a:bodyPr/>
          <a:lstStyle/>
          <a:p>
            <a:r>
              <a:rPr lang="en-US" sz="1600" dirty="0">
                <a:latin typeface="Times New Roman" panose="02020603050405020304" pitchFamily="18" charset="0"/>
              </a:rPr>
              <a:t>T</a:t>
            </a:r>
            <a:r>
              <a:rPr lang="en-US" sz="1600" dirty="0">
                <a:effectLst/>
                <a:latin typeface="Times New Roman" panose="02020603050405020304" pitchFamily="18" charset="0"/>
              </a:rPr>
              <a:t>urpin developed a list of positive and negative factors that helped decision making on developing Class III malocclusions and these guidelines were reviewed by Campbell for deciding when to intercept Class III malocclusion.</a:t>
            </a:r>
            <a:endParaRPr lang="en-US" sz="1600" dirty="0">
              <a:effectLst/>
              <a:latin typeface="Times New Roman" panose="02020603050405020304" pitchFamily="18" charset="0"/>
            </a:endParaRPr>
          </a:p>
          <a:p>
            <a:endParaRPr lang="en-US" sz="1600" dirty="0">
              <a:latin typeface="Times New Roman" panose="02020603050405020304" pitchFamily="18" charset="0"/>
            </a:endParaRPr>
          </a:p>
          <a:p>
            <a:pPr marL="76200" indent="0">
              <a:buNone/>
            </a:pPr>
            <a:r>
              <a:rPr lang="en-US" sz="1600" dirty="0">
                <a:effectLst/>
                <a:latin typeface="Times New Roman" panose="02020603050405020304" pitchFamily="18" charset="0"/>
              </a:rPr>
              <a:t> </a:t>
            </a:r>
            <a:r>
              <a:rPr lang="en-US" sz="1600" dirty="0">
                <a:latin typeface="Times New Roman" panose="02020603050405020304" pitchFamily="18" charset="0"/>
              </a:rPr>
              <a:t>He </a:t>
            </a:r>
            <a:r>
              <a:rPr lang="en-US" sz="1600" dirty="0">
                <a:effectLst/>
                <a:latin typeface="Times New Roman" panose="02020603050405020304" pitchFamily="18" charset="0"/>
              </a:rPr>
              <a:t>suggested that :</a:t>
            </a:r>
            <a:endParaRPr lang="en-US" sz="1600" dirty="0">
              <a:effectLst/>
              <a:latin typeface="Times New Roman" panose="02020603050405020304" pitchFamily="18" charset="0"/>
            </a:endParaRPr>
          </a:p>
          <a:p>
            <a:r>
              <a:rPr lang="en-US" sz="1600" dirty="0">
                <a:effectLst/>
                <a:latin typeface="Times New Roman" panose="02020603050405020304" pitchFamily="18" charset="0"/>
              </a:rPr>
              <a:t>early interceptive treatment of Class III malocclusion should be considered for patients who presented with positive characteristics.</a:t>
            </a:r>
            <a:endParaRPr lang="en-US" sz="1600" dirty="0"/>
          </a:p>
          <a:p>
            <a:r>
              <a:rPr lang="en-US" sz="1600" dirty="0">
                <a:effectLst/>
                <a:latin typeface="Times New Roman" panose="02020603050405020304" pitchFamily="18" charset="0"/>
              </a:rPr>
              <a:t>individuals with negative characteristics should delay treatment until the completion of growth. </a:t>
            </a:r>
            <a:endParaRPr lang="en-US" sz="1600" dirty="0">
              <a:effectLst/>
              <a:latin typeface="Times New Roman" panose="02020603050405020304" pitchFamily="18" charset="0"/>
            </a:endParaRPr>
          </a:p>
          <a:p>
            <a:r>
              <a:rPr lang="en-US" sz="1600" dirty="0">
                <a:effectLst/>
                <a:latin typeface="Times New Roman" panose="02020603050405020304" pitchFamily="18" charset="0"/>
              </a:rPr>
              <a:t>patients should be warned that surgery may be needed in future, even after an early successful interceptive treatment.</a:t>
            </a:r>
            <a:endParaRPr lang="en-IN" sz="1600" dirty="0"/>
          </a:p>
        </p:txBody>
      </p:sp>
      <p:sp>
        <p:nvSpPr>
          <p:cNvPr id="190" name="Google Shape;190;p27"/>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fld>
            <a:endParaRPr lang="en-GB"/>
          </a:p>
        </p:txBody>
      </p:sp>
      <p:cxnSp>
        <p:nvCxnSpPr>
          <p:cNvPr id="185" name="Google Shape;185;p27"/>
          <p:cNvCxnSpPr/>
          <p:nvPr/>
        </p:nvCxnSpPr>
        <p:spPr>
          <a:xfrm>
            <a:off x="4926899" y="1650300"/>
            <a:ext cx="0" cy="2647200"/>
          </a:xfrm>
          <a:prstGeom prst="straightConnector1">
            <a:avLst/>
          </a:prstGeom>
          <a:noFill/>
          <a:ln w="9525" cap="flat" cmpd="sng">
            <a:solidFill>
              <a:srgbClr val="FFFFFF"/>
            </a:solidFill>
            <a:prstDash val="dash"/>
            <a:round/>
            <a:headEnd type="none" w="med" len="med"/>
            <a:tailEnd type="none" w="med" len="med"/>
          </a:ln>
        </p:spPr>
      </p:cxnSp>
      <p:cxnSp>
        <p:nvCxnSpPr>
          <p:cNvPr id="186" name="Google Shape;186;p27"/>
          <p:cNvCxnSpPr/>
          <p:nvPr/>
        </p:nvCxnSpPr>
        <p:spPr>
          <a:xfrm>
            <a:off x="6755699" y="1650300"/>
            <a:ext cx="0" cy="2647200"/>
          </a:xfrm>
          <a:prstGeom prst="straightConnector1">
            <a:avLst/>
          </a:prstGeom>
          <a:noFill/>
          <a:ln w="9525" cap="flat" cmpd="sng">
            <a:solidFill>
              <a:srgbClr val="FFFFFF"/>
            </a:solidFill>
            <a:prstDash val="dash"/>
            <a:round/>
            <a:headEnd type="none" w="med" len="med"/>
            <a:tailEnd type="none" w="med" len="med"/>
          </a:ln>
        </p:spPr>
      </p:cxnSp>
    </p:spTree>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8" name="Picture 7"/>
          <p:cNvPicPr>
            <a:picLocks noChangeAspect="1"/>
          </p:cNvPicPr>
          <p:nvPr/>
        </p:nvPicPr>
        <p:blipFill>
          <a:blip r:embed="rId1"/>
          <a:stretch>
            <a:fillRect/>
          </a:stretch>
        </p:blipFill>
        <p:spPr>
          <a:xfrm>
            <a:off x="896773" y="484094"/>
            <a:ext cx="7117673" cy="4043084"/>
          </a:xfrm>
          <a:prstGeom prst="rect">
            <a:avLst/>
          </a:prstGeom>
        </p:spPr>
      </p:pic>
    </p:spTree>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4" name="TextBox 3"/>
          <p:cNvSpPr txBox="1"/>
          <p:nvPr/>
        </p:nvSpPr>
        <p:spPr>
          <a:xfrm>
            <a:off x="245298" y="241844"/>
            <a:ext cx="8311486" cy="3539430"/>
          </a:xfrm>
          <a:prstGeom prst="rect">
            <a:avLst/>
          </a:prstGeom>
          <a:noFill/>
        </p:spPr>
        <p:txBody>
          <a:bodyPr wrap="square">
            <a:spAutoFit/>
          </a:bodyPr>
          <a:lstStyle/>
          <a:p>
            <a:br>
              <a:rPr lang="en-US" sz="1600" dirty="0">
                <a:solidFill>
                  <a:schemeClr val="accent2">
                    <a:lumMod val="40000"/>
                    <a:lumOff val="60000"/>
                  </a:schemeClr>
                </a:solidFill>
              </a:rPr>
            </a:br>
            <a:r>
              <a:rPr lang="en-US" sz="1600" dirty="0">
                <a:solidFill>
                  <a:schemeClr val="accent2">
                    <a:lumMod val="40000"/>
                    <a:lumOff val="60000"/>
                  </a:schemeClr>
                </a:solidFill>
                <a:effectLst/>
                <a:latin typeface="Times New Roman" panose="02020603050405020304" pitchFamily="18" charset="0"/>
              </a:rPr>
              <a:t>Björk, based on single cephalogram analysis, defined seven structural signs of extreme growth rotation of mandible in the early developmental stage. </a:t>
            </a:r>
            <a:endParaRPr lang="en-US" sz="1600" dirty="0">
              <a:solidFill>
                <a:schemeClr val="accent2">
                  <a:lumMod val="40000"/>
                  <a:lumOff val="60000"/>
                </a:schemeClr>
              </a:solidFill>
              <a:effectLst/>
              <a:latin typeface="Times New Roman" panose="02020603050405020304" pitchFamily="18" charset="0"/>
            </a:endParaRPr>
          </a:p>
          <a:p>
            <a:endParaRPr lang="en-US" sz="1600" dirty="0">
              <a:solidFill>
                <a:schemeClr val="accent2">
                  <a:lumMod val="40000"/>
                  <a:lumOff val="60000"/>
                </a:schemeClr>
              </a:solidFill>
              <a:latin typeface="Times New Roman" panose="02020603050405020304" pitchFamily="18" charset="0"/>
            </a:endParaRPr>
          </a:p>
          <a:p>
            <a:r>
              <a:rPr lang="en-US" sz="1600" dirty="0">
                <a:solidFill>
                  <a:schemeClr val="accent2">
                    <a:lumMod val="40000"/>
                    <a:lumOff val="60000"/>
                  </a:schemeClr>
                </a:solidFill>
                <a:effectLst/>
                <a:latin typeface="Times New Roman" panose="02020603050405020304" pitchFamily="18" charset="0"/>
              </a:rPr>
              <a:t>These seven signs are </a:t>
            </a:r>
            <a:endParaRPr lang="en-US" sz="1600" dirty="0">
              <a:solidFill>
                <a:schemeClr val="accent2">
                  <a:lumMod val="40000"/>
                  <a:lumOff val="60000"/>
                </a:schemeClr>
              </a:solidFill>
              <a:effectLst/>
              <a:latin typeface="Times New Roman" panose="02020603050405020304" pitchFamily="18" charset="0"/>
            </a:endParaRPr>
          </a:p>
          <a:p>
            <a:pPr marL="285750" indent="-285750">
              <a:buFont typeface="Arial" panose="020B0604020202020204" pitchFamily="34" charset="0"/>
              <a:buChar char="•"/>
            </a:pPr>
            <a:r>
              <a:rPr lang="en-US" sz="1600" dirty="0">
                <a:solidFill>
                  <a:schemeClr val="accent2">
                    <a:lumMod val="40000"/>
                    <a:lumOff val="60000"/>
                  </a:schemeClr>
                </a:solidFill>
                <a:effectLst/>
                <a:latin typeface="Times New Roman" panose="02020603050405020304" pitchFamily="18" charset="0"/>
              </a:rPr>
              <a:t>the inclination of the condylar head, </a:t>
            </a:r>
            <a:endParaRPr lang="en-US" sz="1600" dirty="0">
              <a:solidFill>
                <a:schemeClr val="accent2">
                  <a:lumMod val="40000"/>
                  <a:lumOff val="60000"/>
                </a:schemeClr>
              </a:solidFill>
              <a:effectLst/>
              <a:latin typeface="Times New Roman" panose="02020603050405020304" pitchFamily="18" charset="0"/>
            </a:endParaRPr>
          </a:p>
          <a:p>
            <a:pPr marL="285750" indent="-285750">
              <a:buFont typeface="Arial" panose="020B0604020202020204" pitchFamily="34" charset="0"/>
              <a:buChar char="•"/>
            </a:pPr>
            <a:r>
              <a:rPr lang="en-US" sz="1600" dirty="0">
                <a:solidFill>
                  <a:schemeClr val="accent2">
                    <a:lumMod val="40000"/>
                    <a:lumOff val="60000"/>
                  </a:schemeClr>
                </a:solidFill>
                <a:effectLst/>
                <a:latin typeface="Times New Roman" panose="02020603050405020304" pitchFamily="18" charset="0"/>
              </a:rPr>
              <a:t>curvature of the mandibular canal, </a:t>
            </a:r>
            <a:endParaRPr lang="en-US" sz="1600" dirty="0">
              <a:solidFill>
                <a:schemeClr val="accent2">
                  <a:lumMod val="40000"/>
                  <a:lumOff val="60000"/>
                </a:schemeClr>
              </a:solidFill>
              <a:effectLst/>
              <a:latin typeface="Times New Roman" panose="02020603050405020304" pitchFamily="18" charset="0"/>
            </a:endParaRPr>
          </a:p>
          <a:p>
            <a:pPr marL="285750" indent="-285750">
              <a:buFont typeface="Arial" panose="020B0604020202020204" pitchFamily="34" charset="0"/>
              <a:buChar char="•"/>
            </a:pPr>
            <a:r>
              <a:rPr lang="en-US" sz="1600" dirty="0">
                <a:solidFill>
                  <a:schemeClr val="accent2">
                    <a:lumMod val="40000"/>
                    <a:lumOff val="60000"/>
                  </a:schemeClr>
                </a:solidFill>
                <a:effectLst/>
                <a:latin typeface="Times New Roman" panose="02020603050405020304" pitchFamily="18" charset="0"/>
              </a:rPr>
              <a:t>shape of the lower border of the mandible, </a:t>
            </a:r>
            <a:endParaRPr lang="en-US" sz="1600" dirty="0">
              <a:solidFill>
                <a:schemeClr val="accent2">
                  <a:lumMod val="40000"/>
                  <a:lumOff val="60000"/>
                </a:schemeClr>
              </a:solidFill>
              <a:effectLst/>
              <a:latin typeface="Times New Roman" panose="02020603050405020304" pitchFamily="18" charset="0"/>
            </a:endParaRPr>
          </a:p>
          <a:p>
            <a:pPr marL="285750" indent="-285750">
              <a:buFont typeface="Arial" panose="020B0604020202020204" pitchFamily="34" charset="0"/>
              <a:buChar char="•"/>
            </a:pPr>
            <a:r>
              <a:rPr lang="en-US" sz="1600" dirty="0">
                <a:solidFill>
                  <a:schemeClr val="accent2">
                    <a:lumMod val="40000"/>
                    <a:lumOff val="60000"/>
                  </a:schemeClr>
                </a:solidFill>
                <a:effectLst/>
                <a:latin typeface="Times New Roman" panose="02020603050405020304" pitchFamily="18" charset="0"/>
              </a:rPr>
              <a:t>width of the symphysis, </a:t>
            </a:r>
            <a:endParaRPr lang="en-US" sz="1600" dirty="0">
              <a:solidFill>
                <a:schemeClr val="accent2">
                  <a:lumMod val="40000"/>
                  <a:lumOff val="60000"/>
                </a:schemeClr>
              </a:solidFill>
              <a:effectLst/>
              <a:latin typeface="Times New Roman" panose="02020603050405020304" pitchFamily="18" charset="0"/>
            </a:endParaRPr>
          </a:p>
          <a:p>
            <a:pPr marL="285750" indent="-285750">
              <a:buFont typeface="Arial" panose="020B0604020202020204" pitchFamily="34" charset="0"/>
              <a:buChar char="•"/>
            </a:pPr>
            <a:r>
              <a:rPr lang="en-US" sz="1600" dirty="0">
                <a:solidFill>
                  <a:schemeClr val="accent2">
                    <a:lumMod val="40000"/>
                    <a:lumOff val="60000"/>
                  </a:schemeClr>
                </a:solidFill>
                <a:effectLst/>
                <a:latin typeface="Times New Roman" panose="02020603050405020304" pitchFamily="18" charset="0"/>
              </a:rPr>
              <a:t>interincisal angle, </a:t>
            </a:r>
            <a:endParaRPr lang="en-US" sz="1600" dirty="0">
              <a:solidFill>
                <a:schemeClr val="accent2">
                  <a:lumMod val="40000"/>
                  <a:lumOff val="60000"/>
                </a:schemeClr>
              </a:solidFill>
              <a:effectLst/>
              <a:latin typeface="Times New Roman" panose="02020603050405020304" pitchFamily="18" charset="0"/>
            </a:endParaRPr>
          </a:p>
          <a:p>
            <a:pPr marL="285750" indent="-285750">
              <a:buFont typeface="Arial" panose="020B0604020202020204" pitchFamily="34" charset="0"/>
              <a:buChar char="•"/>
            </a:pPr>
            <a:r>
              <a:rPr lang="en-US" sz="1600" dirty="0">
                <a:solidFill>
                  <a:schemeClr val="accent2">
                    <a:lumMod val="40000"/>
                    <a:lumOff val="60000"/>
                  </a:schemeClr>
                </a:solidFill>
                <a:effectLst/>
                <a:latin typeface="Times New Roman" panose="02020603050405020304" pitchFamily="18" charset="0"/>
              </a:rPr>
              <a:t>intermolar angle, and </a:t>
            </a:r>
            <a:endParaRPr lang="en-US" sz="1600" dirty="0">
              <a:solidFill>
                <a:schemeClr val="accent2">
                  <a:lumMod val="40000"/>
                  <a:lumOff val="60000"/>
                </a:schemeClr>
              </a:solidFill>
              <a:effectLst/>
              <a:latin typeface="Times New Roman" panose="02020603050405020304" pitchFamily="18" charset="0"/>
            </a:endParaRPr>
          </a:p>
          <a:p>
            <a:pPr marL="285750" indent="-285750">
              <a:buFont typeface="Arial" panose="020B0604020202020204" pitchFamily="34" charset="0"/>
              <a:buChar char="•"/>
            </a:pPr>
            <a:r>
              <a:rPr lang="en-US" sz="1600" dirty="0">
                <a:solidFill>
                  <a:schemeClr val="accent2">
                    <a:lumMod val="40000"/>
                    <a:lumOff val="60000"/>
                  </a:schemeClr>
                </a:solidFill>
                <a:effectLst/>
                <a:latin typeface="Times New Roman" panose="02020603050405020304" pitchFamily="18" charset="0"/>
              </a:rPr>
              <a:t>anterior lower face height.</a:t>
            </a:r>
            <a:endParaRPr lang="en-US" sz="1600" dirty="0">
              <a:solidFill>
                <a:schemeClr val="accent2">
                  <a:lumMod val="40000"/>
                  <a:lumOff val="60000"/>
                </a:schemeClr>
              </a:solidFill>
              <a:effectLst/>
              <a:latin typeface="Times New Roman" panose="02020603050405020304" pitchFamily="18" charset="0"/>
            </a:endParaRPr>
          </a:p>
          <a:p>
            <a:endParaRPr lang="en-US" sz="1600" dirty="0">
              <a:solidFill>
                <a:schemeClr val="accent2">
                  <a:lumMod val="40000"/>
                  <a:lumOff val="60000"/>
                </a:schemeClr>
              </a:solidFill>
              <a:latin typeface="Times New Roman" panose="02020603050405020304" pitchFamily="18" charset="0"/>
            </a:endParaRPr>
          </a:p>
          <a:p>
            <a:endParaRPr lang="en-US" sz="1600" dirty="0">
              <a:solidFill>
                <a:schemeClr val="accent2">
                  <a:lumMod val="40000"/>
                  <a:lumOff val="60000"/>
                </a:schemeClr>
              </a:solidFill>
              <a:latin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4720052" y="1109383"/>
            <a:ext cx="3347343" cy="3886760"/>
          </a:xfrm>
          <a:prstGeom prst="rect">
            <a:avLst/>
          </a:prstGeom>
        </p:spPr>
      </p:pic>
    </p:spTree>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4" name="TextBox 3"/>
          <p:cNvSpPr txBox="1"/>
          <p:nvPr/>
        </p:nvSpPr>
        <p:spPr>
          <a:xfrm>
            <a:off x="416859" y="531162"/>
            <a:ext cx="8088406" cy="3046988"/>
          </a:xfrm>
          <a:prstGeom prst="rect">
            <a:avLst/>
          </a:prstGeom>
          <a:noFill/>
        </p:spPr>
        <p:txBody>
          <a:bodyPr wrap="square">
            <a:spAutoFit/>
          </a:bodyPr>
          <a:lstStyle/>
          <a:p>
            <a:r>
              <a:rPr lang="en-US" sz="1600" dirty="0">
                <a:solidFill>
                  <a:schemeClr val="accent2">
                    <a:lumMod val="20000"/>
                    <a:lumOff val="80000"/>
                  </a:schemeClr>
                </a:solidFill>
                <a:effectLst/>
                <a:latin typeface="Times New Roman" panose="02020603050405020304" pitchFamily="18" charset="0"/>
              </a:rPr>
              <a:t>Even though seven structural signs of growth rotation have been reported,</a:t>
            </a:r>
            <a:r>
              <a:rPr lang="en-US" sz="1600" dirty="0">
                <a:solidFill>
                  <a:schemeClr val="accent2">
                    <a:lumMod val="20000"/>
                    <a:lumOff val="80000"/>
                  </a:schemeClr>
                </a:solidFill>
                <a:latin typeface="Times New Roman" panose="02020603050405020304" pitchFamily="18" charset="0"/>
              </a:rPr>
              <a:t> </a:t>
            </a:r>
            <a:r>
              <a:rPr lang="en-US" sz="1600" dirty="0">
                <a:solidFill>
                  <a:schemeClr val="accent2">
                    <a:lumMod val="20000"/>
                    <a:lumOff val="80000"/>
                  </a:schemeClr>
                </a:solidFill>
                <a:effectLst/>
                <a:latin typeface="Times New Roman" panose="02020603050405020304" pitchFamily="18" charset="0"/>
              </a:rPr>
              <a:t>growth prediction of </a:t>
            </a:r>
            <a:br>
              <a:rPr lang="en-US" sz="1600" dirty="0">
                <a:solidFill>
                  <a:schemeClr val="accent2">
                    <a:lumMod val="20000"/>
                    <a:lumOff val="80000"/>
                  </a:schemeClr>
                </a:solidFill>
              </a:rPr>
            </a:br>
            <a:r>
              <a:rPr lang="en-US" sz="1600" dirty="0">
                <a:solidFill>
                  <a:schemeClr val="accent2">
                    <a:lumMod val="20000"/>
                    <a:lumOff val="80000"/>
                  </a:schemeClr>
                </a:solidFill>
                <a:effectLst/>
                <a:latin typeface="Times New Roman" panose="02020603050405020304" pitchFamily="18" charset="0"/>
              </a:rPr>
              <a:t>the mandible still remains a challenge, probably because mandibular growth shows wide variations in terms of amount, direction, and time or because the prediction procedure is based on individual reasoning.</a:t>
            </a:r>
            <a:endParaRPr lang="en-US" sz="1600" dirty="0">
              <a:solidFill>
                <a:schemeClr val="accent2">
                  <a:lumMod val="20000"/>
                  <a:lumOff val="80000"/>
                </a:schemeClr>
              </a:solidFill>
              <a:effectLst/>
              <a:latin typeface="Times New Roman" panose="02020603050405020304" pitchFamily="18" charset="0"/>
            </a:endParaRPr>
          </a:p>
          <a:p>
            <a:endParaRPr lang="en-US" sz="1600" dirty="0">
              <a:solidFill>
                <a:schemeClr val="accent2">
                  <a:lumMod val="20000"/>
                  <a:lumOff val="80000"/>
                </a:schemeClr>
              </a:solidFill>
              <a:latin typeface="Times New Roman" panose="02020603050405020304" pitchFamily="18" charset="0"/>
            </a:endParaRPr>
          </a:p>
          <a:p>
            <a:endParaRPr lang="en-US" sz="1600" dirty="0">
              <a:solidFill>
                <a:schemeClr val="accent2">
                  <a:lumMod val="20000"/>
                  <a:lumOff val="80000"/>
                </a:schemeClr>
              </a:solidFill>
              <a:effectLst/>
              <a:latin typeface="Times New Roman" panose="02020603050405020304" pitchFamily="18" charset="0"/>
            </a:endParaRPr>
          </a:p>
          <a:p>
            <a:endParaRPr lang="en-US" sz="1600" dirty="0">
              <a:solidFill>
                <a:schemeClr val="accent2">
                  <a:lumMod val="20000"/>
                  <a:lumOff val="80000"/>
                </a:schemeClr>
              </a:solidFill>
              <a:latin typeface="Times New Roman" panose="02020603050405020304" pitchFamily="18" charset="0"/>
            </a:endParaRPr>
          </a:p>
          <a:p>
            <a:endParaRPr lang="en-US" sz="1600" dirty="0">
              <a:solidFill>
                <a:schemeClr val="accent2">
                  <a:lumMod val="20000"/>
                  <a:lumOff val="80000"/>
                </a:schemeClr>
              </a:solidFill>
              <a:latin typeface="Times New Roman" panose="02020603050405020304" pitchFamily="18" charset="0"/>
            </a:endParaRPr>
          </a:p>
          <a:p>
            <a:r>
              <a:rPr lang="en-US" sz="1600" dirty="0">
                <a:solidFill>
                  <a:schemeClr val="accent2">
                    <a:lumMod val="40000"/>
                    <a:lumOff val="60000"/>
                  </a:schemeClr>
                </a:solidFill>
                <a:latin typeface="Times New Roman" panose="02020603050405020304" pitchFamily="18" charset="0"/>
              </a:rPr>
              <a:t>T</a:t>
            </a:r>
            <a:r>
              <a:rPr lang="en-US" sz="1600" dirty="0">
                <a:solidFill>
                  <a:schemeClr val="accent2">
                    <a:lumMod val="40000"/>
                    <a:lumOff val="60000"/>
                  </a:schemeClr>
                </a:solidFill>
                <a:effectLst/>
                <a:latin typeface="Times New Roman" panose="02020603050405020304" pitchFamily="18" charset="0"/>
              </a:rPr>
              <a:t>he GTRV analysis as suggested by Ngan is helpful to the clinicians to assess the growth of the mandible to predict the prognosis after early interceptive orthopedic treatment of Class III malocclusion. </a:t>
            </a:r>
            <a:endParaRPr lang="en-IN" sz="1600" dirty="0">
              <a:solidFill>
                <a:schemeClr val="accent2">
                  <a:lumMod val="40000"/>
                  <a:lumOff val="60000"/>
                </a:schemeClr>
              </a:solidFill>
            </a:endParaRPr>
          </a:p>
          <a:p>
            <a:endParaRPr lang="en-IN" sz="1600" dirty="0">
              <a:solidFill>
                <a:schemeClr val="accent2">
                  <a:lumMod val="20000"/>
                  <a:lumOff val="80000"/>
                </a:schemeClr>
              </a:solidFill>
            </a:endParaRPr>
          </a:p>
        </p:txBody>
      </p:sp>
    </p:spTree>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pPr marL="76200" indent="0">
              <a:buNone/>
            </a:pPr>
            <a:r>
              <a:rPr lang="en-IN" dirty="0">
                <a:effectLst/>
                <a:latin typeface="Arial" panose="020B0604020202020204" pitchFamily="34" charset="0"/>
              </a:rPr>
              <a:t>GTRV</a:t>
            </a:r>
            <a:endParaRPr lang="en-IN" dirty="0">
              <a:effectLst/>
              <a:latin typeface="Arial" panose="020B0604020202020204" pitchFamily="34" charset="0"/>
            </a:endParaRPr>
          </a:p>
          <a:p>
            <a:pPr marL="76200" indent="0">
              <a:buNone/>
            </a:pPr>
            <a:r>
              <a:rPr lang="en-US" dirty="0">
                <a:latin typeface="Times New Roman" panose="02020603050405020304" pitchFamily="18" charset="0"/>
              </a:rPr>
              <a:t>(G</a:t>
            </a:r>
            <a:r>
              <a:rPr lang="en-US" dirty="0">
                <a:effectLst/>
                <a:latin typeface="Times New Roman" panose="02020603050405020304" pitchFamily="18" charset="0"/>
              </a:rPr>
              <a:t>rowth </a:t>
            </a:r>
            <a:r>
              <a:rPr lang="en-US" dirty="0">
                <a:latin typeface="Times New Roman" panose="02020603050405020304" pitchFamily="18" charset="0"/>
              </a:rPr>
              <a:t>T</a:t>
            </a:r>
            <a:r>
              <a:rPr lang="en-US" dirty="0">
                <a:effectLst/>
                <a:latin typeface="Times New Roman" panose="02020603050405020304" pitchFamily="18" charset="0"/>
              </a:rPr>
              <a:t>reatment </a:t>
            </a:r>
            <a:r>
              <a:rPr lang="en-US" dirty="0">
                <a:latin typeface="Times New Roman" panose="02020603050405020304" pitchFamily="18" charset="0"/>
              </a:rPr>
              <a:t>R</a:t>
            </a:r>
            <a:r>
              <a:rPr lang="en-US" dirty="0">
                <a:effectLst/>
                <a:latin typeface="Times New Roman" panose="02020603050405020304" pitchFamily="18" charset="0"/>
              </a:rPr>
              <a:t>esponse </a:t>
            </a:r>
            <a:r>
              <a:rPr lang="en-US" dirty="0">
                <a:latin typeface="Times New Roman" panose="02020603050405020304" pitchFamily="18" charset="0"/>
              </a:rPr>
              <a:t>V</a:t>
            </a:r>
            <a:r>
              <a:rPr lang="en-US" dirty="0">
                <a:effectLst/>
                <a:latin typeface="Times New Roman" panose="02020603050405020304" pitchFamily="18" charset="0"/>
              </a:rPr>
              <a:t>ector)</a:t>
            </a:r>
            <a:endParaRPr lang="en-IN"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7" name="TextBox 6"/>
          <p:cNvSpPr txBox="1"/>
          <p:nvPr/>
        </p:nvSpPr>
        <p:spPr>
          <a:xfrm>
            <a:off x="272956" y="150118"/>
            <a:ext cx="8502554" cy="4278094"/>
          </a:xfrm>
          <a:prstGeom prst="rect">
            <a:avLst/>
          </a:prstGeom>
          <a:noFill/>
        </p:spPr>
        <p:txBody>
          <a:bodyPr wrap="square">
            <a:spAutoFit/>
          </a:bodyPr>
          <a:lstStyle/>
          <a:p>
            <a:r>
              <a:rPr lang="en-US" sz="1600" b="1" dirty="0">
                <a:solidFill>
                  <a:schemeClr val="accent2">
                    <a:lumMod val="40000"/>
                    <a:lumOff val="60000"/>
                  </a:schemeClr>
                </a:solidFill>
                <a:effectLst/>
                <a:latin typeface="Times New Roman" panose="02020603050405020304" pitchFamily="18" charset="0"/>
              </a:rPr>
              <a:t>According to Ngan,</a:t>
            </a:r>
            <a:endParaRPr lang="en-US" sz="1600" b="1" dirty="0">
              <a:solidFill>
                <a:schemeClr val="accent2">
                  <a:lumMod val="40000"/>
                  <a:lumOff val="60000"/>
                </a:schemeClr>
              </a:solidFill>
              <a:latin typeface="Times New Roman" panose="02020603050405020304" pitchFamily="18" charset="0"/>
            </a:endParaRPr>
          </a:p>
          <a:p>
            <a:endParaRPr lang="en-US" sz="1600" dirty="0">
              <a:solidFill>
                <a:schemeClr val="accent2">
                  <a:lumMod val="40000"/>
                  <a:lumOff val="60000"/>
                </a:schemeClr>
              </a:solidFill>
              <a:latin typeface="Times New Roman" panose="02020603050405020304" pitchFamily="18" charset="0"/>
            </a:endParaRPr>
          </a:p>
          <a:p>
            <a:pPr algn="ctr"/>
            <a:r>
              <a:rPr lang="en-US" sz="1600" dirty="0">
                <a:solidFill>
                  <a:schemeClr val="accent2">
                    <a:lumMod val="40000"/>
                    <a:lumOff val="60000"/>
                  </a:schemeClr>
                </a:solidFill>
                <a:effectLst/>
                <a:latin typeface="Times New Roman" panose="02020603050405020304" pitchFamily="18" charset="0"/>
              </a:rPr>
              <a:t>“the horizontal growth changes of the maxilla and mandible are determined by locating the A and B points on the posttreatment lateral cephalometric radiograph.</a:t>
            </a:r>
            <a:endParaRPr lang="en-US" sz="1600" dirty="0">
              <a:solidFill>
                <a:schemeClr val="accent2">
                  <a:lumMod val="40000"/>
                  <a:lumOff val="60000"/>
                </a:schemeClr>
              </a:solidFill>
              <a:effectLst/>
              <a:latin typeface="Times New Roman" panose="02020603050405020304" pitchFamily="18" charset="0"/>
            </a:endParaRPr>
          </a:p>
          <a:p>
            <a:pPr algn="ctr"/>
            <a:r>
              <a:rPr lang="en-US" sz="1600" dirty="0">
                <a:solidFill>
                  <a:schemeClr val="accent2">
                    <a:lumMod val="40000"/>
                    <a:lumOff val="60000"/>
                  </a:schemeClr>
                </a:solidFill>
                <a:effectLst/>
                <a:latin typeface="Times New Roman" panose="02020603050405020304" pitchFamily="18" charset="0"/>
              </a:rPr>
              <a:t> </a:t>
            </a:r>
            <a:endParaRPr lang="en-US" sz="1600" dirty="0">
              <a:solidFill>
                <a:schemeClr val="accent2">
                  <a:lumMod val="40000"/>
                  <a:lumOff val="60000"/>
                </a:schemeClr>
              </a:solidFill>
              <a:effectLst/>
              <a:latin typeface="Times New Roman" panose="02020603050405020304" pitchFamily="18" charset="0"/>
            </a:endParaRPr>
          </a:p>
          <a:p>
            <a:pPr algn="ctr"/>
            <a:br>
              <a:rPr lang="en-US" sz="1600" dirty="0">
                <a:solidFill>
                  <a:schemeClr val="accent2">
                    <a:lumMod val="40000"/>
                    <a:lumOff val="60000"/>
                  </a:schemeClr>
                </a:solidFill>
              </a:rPr>
            </a:br>
            <a:r>
              <a:rPr lang="en-US" sz="1600" dirty="0">
                <a:solidFill>
                  <a:schemeClr val="accent2">
                    <a:lumMod val="40000"/>
                    <a:lumOff val="60000"/>
                  </a:schemeClr>
                </a:solidFill>
                <a:effectLst/>
                <a:latin typeface="Times New Roman" panose="02020603050405020304" pitchFamily="18" charset="0"/>
              </a:rPr>
              <a:t>Another cephalogram </a:t>
            </a:r>
            <a:r>
              <a:rPr lang="en-US" sz="1600" dirty="0">
                <a:solidFill>
                  <a:schemeClr val="accent2">
                    <a:lumMod val="40000"/>
                    <a:lumOff val="60000"/>
                  </a:schemeClr>
                </a:solidFill>
                <a:latin typeface="Times New Roman" panose="02020603050405020304" pitchFamily="18" charset="0"/>
              </a:rPr>
              <a:t>was</a:t>
            </a:r>
            <a:r>
              <a:rPr lang="en-US" sz="1600" dirty="0">
                <a:solidFill>
                  <a:schemeClr val="accent2">
                    <a:lumMod val="40000"/>
                    <a:lumOff val="60000"/>
                  </a:schemeClr>
                </a:solidFill>
                <a:effectLst/>
                <a:latin typeface="Times New Roman" panose="02020603050405020304" pitchFamily="18" charset="0"/>
              </a:rPr>
              <a:t> taken during 2–4 years of follow-up visits after the treatment of Class III malocclusion with facemask therapy.” </a:t>
            </a:r>
            <a:endParaRPr lang="en-US" sz="1600" dirty="0">
              <a:solidFill>
                <a:schemeClr val="accent2">
                  <a:lumMod val="40000"/>
                  <a:lumOff val="60000"/>
                </a:schemeClr>
              </a:solidFill>
              <a:effectLst/>
              <a:latin typeface="Times New Roman" panose="02020603050405020304" pitchFamily="18" charset="0"/>
            </a:endParaRPr>
          </a:p>
          <a:p>
            <a:pPr algn="ctr"/>
            <a:endParaRPr lang="en-US" sz="1600" dirty="0">
              <a:solidFill>
                <a:schemeClr val="accent2">
                  <a:lumMod val="40000"/>
                  <a:lumOff val="60000"/>
                </a:schemeClr>
              </a:solidFill>
              <a:effectLst/>
              <a:latin typeface="Times New Roman" panose="02020603050405020304" pitchFamily="18" charset="0"/>
            </a:endParaRPr>
          </a:p>
          <a:p>
            <a:pPr algn="ctr"/>
            <a:endParaRPr lang="en-US" sz="1600" dirty="0">
              <a:solidFill>
                <a:schemeClr val="accent2">
                  <a:lumMod val="40000"/>
                  <a:lumOff val="60000"/>
                </a:schemeClr>
              </a:solidFill>
              <a:latin typeface="Times New Roman" panose="02020603050405020304" pitchFamily="18" charset="0"/>
            </a:endParaRPr>
          </a:p>
          <a:p>
            <a:pPr algn="ctr"/>
            <a:r>
              <a:rPr lang="en-US" sz="1600" dirty="0">
                <a:solidFill>
                  <a:schemeClr val="accent2">
                    <a:lumMod val="40000"/>
                    <a:lumOff val="60000"/>
                  </a:schemeClr>
                </a:solidFill>
                <a:effectLst/>
                <a:latin typeface="Times New Roman" panose="02020603050405020304" pitchFamily="18" charset="0"/>
              </a:rPr>
              <a:t>The incisal tip of maxillary incisor and </a:t>
            </a:r>
            <a:r>
              <a:rPr lang="en-US" sz="1600" dirty="0" err="1">
                <a:solidFill>
                  <a:schemeClr val="accent2">
                    <a:lumMod val="40000"/>
                    <a:lumOff val="60000"/>
                  </a:schemeClr>
                </a:solidFill>
                <a:effectLst/>
                <a:latin typeface="Times New Roman" panose="02020603050405020304" pitchFamily="18" charset="0"/>
              </a:rPr>
              <a:t>mesiobuccal</a:t>
            </a:r>
            <a:r>
              <a:rPr lang="en-US" sz="1600" dirty="0">
                <a:solidFill>
                  <a:schemeClr val="accent2">
                    <a:lumMod val="40000"/>
                    <a:lumOff val="60000"/>
                  </a:schemeClr>
                </a:solidFill>
                <a:effectLst/>
                <a:latin typeface="Times New Roman" panose="02020603050405020304" pitchFamily="18" charset="0"/>
              </a:rPr>
              <a:t> cusp tip of maxillary molar are used as a landmark to construct the occlusal plane (O). </a:t>
            </a:r>
            <a:endParaRPr lang="en-US" sz="1600" dirty="0">
              <a:solidFill>
                <a:schemeClr val="accent2">
                  <a:lumMod val="40000"/>
                  <a:lumOff val="60000"/>
                </a:schemeClr>
              </a:solidFill>
              <a:effectLst/>
              <a:latin typeface="Times New Roman" panose="02020603050405020304" pitchFamily="18" charset="0"/>
            </a:endParaRPr>
          </a:p>
          <a:p>
            <a:pPr algn="ctr"/>
            <a:endParaRPr lang="en-US" sz="1600" dirty="0">
              <a:solidFill>
                <a:schemeClr val="accent2">
                  <a:lumMod val="40000"/>
                  <a:lumOff val="60000"/>
                </a:schemeClr>
              </a:solidFill>
              <a:latin typeface="Times New Roman" panose="02020603050405020304" pitchFamily="18" charset="0"/>
            </a:endParaRPr>
          </a:p>
          <a:p>
            <a:pPr algn="ctr"/>
            <a:endParaRPr lang="en-US" sz="1600" dirty="0">
              <a:solidFill>
                <a:schemeClr val="accent2">
                  <a:lumMod val="40000"/>
                  <a:lumOff val="60000"/>
                </a:schemeClr>
              </a:solidFill>
              <a:effectLst/>
              <a:latin typeface="Times New Roman" panose="02020603050405020304" pitchFamily="18" charset="0"/>
            </a:endParaRPr>
          </a:p>
          <a:p>
            <a:pPr algn="ctr"/>
            <a:r>
              <a:rPr lang="en-US" sz="1600" dirty="0">
                <a:solidFill>
                  <a:schemeClr val="accent2">
                    <a:lumMod val="40000"/>
                    <a:lumOff val="60000"/>
                  </a:schemeClr>
                </a:solidFill>
                <a:effectLst/>
                <a:latin typeface="Times New Roman" panose="02020603050405020304" pitchFamily="18" charset="0"/>
              </a:rPr>
              <a:t>Point A and point B should be marked on the lateral cephalogram and connecting points A and B perpendicular to the occlusal plane would construct the lines AO and BO.</a:t>
            </a:r>
            <a:endParaRPr lang="en-US" sz="1600" dirty="0">
              <a:solidFill>
                <a:schemeClr val="accent2">
                  <a:lumMod val="40000"/>
                  <a:lumOff val="60000"/>
                </a:schemeClr>
              </a:solidFill>
              <a:effectLst/>
              <a:latin typeface="Times New Roman" panose="02020603050405020304" pitchFamily="18" charset="0"/>
            </a:endParaRPr>
          </a:p>
          <a:p>
            <a:endParaRPr lang="en-IN" sz="1600" dirty="0">
              <a:solidFill>
                <a:schemeClr val="accent2">
                  <a:lumMod val="40000"/>
                  <a:lumOff val="60000"/>
                </a:schemeClr>
              </a:solidFill>
            </a:endParaRPr>
          </a:p>
        </p:txBody>
      </p:sp>
      <p:sp>
        <p:nvSpPr>
          <p:cNvPr id="11" name="Arrow: Down 10"/>
          <p:cNvSpPr/>
          <p:nvPr/>
        </p:nvSpPr>
        <p:spPr>
          <a:xfrm>
            <a:off x="4067033" y="1221474"/>
            <a:ext cx="45719" cy="3616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Arrow: Down 11"/>
          <p:cNvSpPr/>
          <p:nvPr/>
        </p:nvSpPr>
        <p:spPr>
          <a:xfrm>
            <a:off x="4085456" y="2257848"/>
            <a:ext cx="45719" cy="3616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Arrow: Down 12"/>
          <p:cNvSpPr/>
          <p:nvPr/>
        </p:nvSpPr>
        <p:spPr>
          <a:xfrm>
            <a:off x="4094552" y="3174529"/>
            <a:ext cx="45719" cy="3616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Arrow: Down 13"/>
          <p:cNvSpPr/>
          <p:nvPr/>
        </p:nvSpPr>
        <p:spPr>
          <a:xfrm>
            <a:off x="4130944" y="4207205"/>
            <a:ext cx="45719" cy="3616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down)">
                                      <p:cBhvr>
                                        <p:cTn id="11" dur="500"/>
                                        <p:tgtEl>
                                          <p:spTgt spid="7">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wipe(down)">
                                      <p:cBhvr>
                                        <p:cTn id="21" dur="500"/>
                                        <p:tgtEl>
                                          <p:spTgt spid="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wipe(down)">
                                      <p:cBhvr>
                                        <p:cTn id="31" dur="500"/>
                                        <p:tgtEl>
                                          <p:spTgt spid="7">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7">
                                            <p:txEl>
                                              <p:pRg st="10" end="10"/>
                                            </p:txEl>
                                          </p:spTgt>
                                        </p:tgtEl>
                                        <p:attrNameLst>
                                          <p:attrName>style.visibility</p:attrName>
                                        </p:attrNameLst>
                                      </p:cBhvr>
                                      <p:to>
                                        <p:strVal val="visible"/>
                                      </p:to>
                                    </p:set>
                                    <p:animEffect transition="in" filter="wipe(down)">
                                      <p:cBhvr>
                                        <p:cTn id="41" dur="500"/>
                                        <p:tgtEl>
                                          <p:spTgt spid="7">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5" name="TextBox 4"/>
          <p:cNvSpPr txBox="1"/>
          <p:nvPr/>
        </p:nvSpPr>
        <p:spPr>
          <a:xfrm>
            <a:off x="232013" y="433927"/>
            <a:ext cx="8599122" cy="4278094"/>
          </a:xfrm>
          <a:prstGeom prst="rect">
            <a:avLst/>
          </a:prstGeom>
          <a:noFill/>
        </p:spPr>
        <p:txBody>
          <a:bodyPr wrap="square">
            <a:spAutoFit/>
          </a:bodyPr>
          <a:lstStyle/>
          <a:p>
            <a:pPr algn="ctr"/>
            <a:r>
              <a:rPr lang="en-US" sz="1600" dirty="0">
                <a:solidFill>
                  <a:schemeClr val="accent2">
                    <a:lumMod val="40000"/>
                    <a:lumOff val="60000"/>
                  </a:schemeClr>
                </a:solidFill>
                <a:effectLst/>
                <a:latin typeface="Times New Roman" panose="02020603050405020304" pitchFamily="18" charset="0"/>
              </a:rPr>
              <a:t>Using stable landmarks on the midsagittal cranial structure, the nasion (N), and </a:t>
            </a:r>
            <a:r>
              <a:rPr lang="en-US" sz="1600" dirty="0" err="1">
                <a:solidFill>
                  <a:schemeClr val="accent2">
                    <a:lumMod val="40000"/>
                    <a:lumOff val="60000"/>
                  </a:schemeClr>
                </a:solidFill>
                <a:effectLst/>
                <a:latin typeface="Times New Roman" panose="02020603050405020304" pitchFamily="18" charset="0"/>
              </a:rPr>
              <a:t>sella</a:t>
            </a:r>
            <a:r>
              <a:rPr lang="en-US" sz="1600" dirty="0">
                <a:solidFill>
                  <a:schemeClr val="accent2">
                    <a:lumMod val="40000"/>
                    <a:lumOff val="60000"/>
                  </a:schemeClr>
                </a:solidFill>
                <a:effectLst/>
                <a:latin typeface="Times New Roman" panose="02020603050405020304" pitchFamily="18" charset="0"/>
              </a:rPr>
              <a:t> turcica (S), post-facemask treatment tracing (first tracing) is superimposed on the follow-up radiograph and the lines AO and BO are again constructed on the follow-up radiograph on the occlusal plane of the first tracing. </a:t>
            </a:r>
            <a:endParaRPr lang="en-US" sz="1600" dirty="0">
              <a:solidFill>
                <a:schemeClr val="accent2">
                  <a:lumMod val="40000"/>
                  <a:lumOff val="60000"/>
                </a:schemeClr>
              </a:solidFill>
              <a:effectLst/>
              <a:latin typeface="Times New Roman" panose="02020603050405020304" pitchFamily="18" charset="0"/>
            </a:endParaRPr>
          </a:p>
          <a:p>
            <a:pPr algn="ctr"/>
            <a:endParaRPr lang="en-US" sz="1600" dirty="0">
              <a:solidFill>
                <a:schemeClr val="accent2">
                  <a:lumMod val="40000"/>
                  <a:lumOff val="60000"/>
                </a:schemeClr>
              </a:solidFill>
              <a:effectLst/>
              <a:latin typeface="Times New Roman" panose="02020603050405020304" pitchFamily="18" charset="0"/>
            </a:endParaRPr>
          </a:p>
          <a:p>
            <a:pPr algn="ctr"/>
            <a:endParaRPr lang="en-US" sz="1600" dirty="0">
              <a:solidFill>
                <a:schemeClr val="accent2">
                  <a:lumMod val="40000"/>
                  <a:lumOff val="60000"/>
                </a:schemeClr>
              </a:solidFill>
              <a:latin typeface="Times New Roman" panose="02020603050405020304" pitchFamily="18" charset="0"/>
            </a:endParaRPr>
          </a:p>
          <a:p>
            <a:pPr algn="ctr"/>
            <a:endParaRPr lang="en-US" sz="1600" dirty="0">
              <a:solidFill>
                <a:schemeClr val="accent2">
                  <a:lumMod val="40000"/>
                  <a:lumOff val="60000"/>
                </a:schemeClr>
              </a:solidFill>
              <a:effectLst/>
              <a:latin typeface="Times New Roman" panose="02020603050405020304" pitchFamily="18" charset="0"/>
            </a:endParaRPr>
          </a:p>
          <a:p>
            <a:pPr algn="ctr"/>
            <a:r>
              <a:rPr lang="en-US" sz="1600" dirty="0">
                <a:solidFill>
                  <a:schemeClr val="accent2">
                    <a:lumMod val="40000"/>
                    <a:lumOff val="60000"/>
                  </a:schemeClr>
                </a:solidFill>
                <a:effectLst/>
                <a:latin typeface="Times New Roman" panose="02020603050405020304" pitchFamily="18" charset="0"/>
              </a:rPr>
              <a:t>The distance between the A points and point B of the two tracings along the occlusal plane represents the growth changes of the maxilla and mandible, respectively </a:t>
            </a:r>
            <a:endParaRPr lang="en-US" sz="1600" dirty="0">
              <a:solidFill>
                <a:schemeClr val="accent2">
                  <a:lumMod val="40000"/>
                  <a:lumOff val="60000"/>
                </a:schemeClr>
              </a:solidFill>
              <a:latin typeface="Times New Roman" panose="02020603050405020304" pitchFamily="18" charset="0"/>
            </a:endParaRPr>
          </a:p>
          <a:p>
            <a:pPr algn="ctr"/>
            <a:endParaRPr lang="en-US" sz="1600" dirty="0">
              <a:solidFill>
                <a:schemeClr val="accent2">
                  <a:lumMod val="40000"/>
                  <a:lumOff val="60000"/>
                </a:schemeClr>
              </a:solidFill>
              <a:effectLst/>
              <a:latin typeface="Times New Roman" panose="02020603050405020304" pitchFamily="18" charset="0"/>
            </a:endParaRPr>
          </a:p>
          <a:p>
            <a:pPr algn="ctr"/>
            <a:endParaRPr lang="en-US" sz="1600" dirty="0">
              <a:solidFill>
                <a:schemeClr val="accent2">
                  <a:lumMod val="40000"/>
                  <a:lumOff val="60000"/>
                </a:schemeClr>
              </a:solidFill>
              <a:latin typeface="Times New Roman" panose="02020603050405020304" pitchFamily="18" charset="0"/>
            </a:endParaRPr>
          </a:p>
          <a:p>
            <a:pPr algn="ctr"/>
            <a:endParaRPr lang="en-US" sz="1600" dirty="0">
              <a:solidFill>
                <a:schemeClr val="accent2">
                  <a:lumMod val="40000"/>
                  <a:lumOff val="60000"/>
                </a:schemeClr>
              </a:solidFill>
              <a:effectLst/>
              <a:latin typeface="Times New Roman" panose="02020603050405020304" pitchFamily="18" charset="0"/>
            </a:endParaRPr>
          </a:p>
          <a:p>
            <a:pPr algn="ctr"/>
            <a:r>
              <a:rPr lang="en-US" sz="1600" dirty="0">
                <a:solidFill>
                  <a:schemeClr val="accent2">
                    <a:lumMod val="40000"/>
                    <a:lumOff val="60000"/>
                  </a:schemeClr>
                </a:solidFill>
                <a:effectLst/>
                <a:latin typeface="Times New Roman" panose="02020603050405020304" pitchFamily="18" charset="0"/>
              </a:rPr>
              <a:t> After the measurements are completed, the GTRV ratio for each  is determined.</a:t>
            </a:r>
            <a:endParaRPr lang="en-US" sz="1600" dirty="0">
              <a:solidFill>
                <a:schemeClr val="accent2">
                  <a:lumMod val="40000"/>
                  <a:lumOff val="60000"/>
                </a:schemeClr>
              </a:solidFill>
              <a:effectLst/>
              <a:latin typeface="Times New Roman" panose="02020603050405020304" pitchFamily="18" charset="0"/>
            </a:endParaRPr>
          </a:p>
          <a:p>
            <a:endParaRPr lang="en-US" sz="1600" dirty="0">
              <a:solidFill>
                <a:schemeClr val="accent2">
                  <a:lumMod val="40000"/>
                  <a:lumOff val="60000"/>
                </a:schemeClr>
              </a:solidFill>
              <a:latin typeface="Times New Roman" panose="02020603050405020304" pitchFamily="18" charset="0"/>
            </a:endParaRPr>
          </a:p>
          <a:p>
            <a:br>
              <a:rPr lang="en-US" sz="1600" dirty="0">
                <a:solidFill>
                  <a:schemeClr val="accent2">
                    <a:lumMod val="40000"/>
                    <a:lumOff val="60000"/>
                  </a:schemeClr>
                </a:solidFill>
              </a:rPr>
            </a:br>
            <a:r>
              <a:rPr lang="en-US" sz="1600" dirty="0">
                <a:solidFill>
                  <a:schemeClr val="accent2">
                    <a:lumMod val="40000"/>
                    <a:lumOff val="60000"/>
                  </a:schemeClr>
                </a:solidFill>
              </a:rPr>
              <a:t>                                                     </a:t>
            </a:r>
            <a:br>
              <a:rPr lang="en-US" sz="1600" dirty="0">
                <a:solidFill>
                  <a:schemeClr val="accent2">
                    <a:lumMod val="40000"/>
                    <a:lumOff val="60000"/>
                  </a:schemeClr>
                </a:solidFill>
              </a:rPr>
            </a:br>
            <a:endParaRPr lang="en-IN" sz="1600" dirty="0">
              <a:solidFill>
                <a:schemeClr val="accent2">
                  <a:lumMod val="40000"/>
                  <a:lumOff val="60000"/>
                </a:schemeClr>
              </a:solidFill>
            </a:endParaRPr>
          </a:p>
        </p:txBody>
      </p:sp>
      <p:sp>
        <p:nvSpPr>
          <p:cNvPr id="6" name="Arrow: Down 5"/>
          <p:cNvSpPr/>
          <p:nvPr/>
        </p:nvSpPr>
        <p:spPr>
          <a:xfrm>
            <a:off x="4067033" y="2899855"/>
            <a:ext cx="45719" cy="3616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Arrow: Down 6"/>
          <p:cNvSpPr/>
          <p:nvPr/>
        </p:nvSpPr>
        <p:spPr>
          <a:xfrm>
            <a:off x="4067033" y="1613349"/>
            <a:ext cx="45719" cy="3616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wipe(down)">
                                      <p:cBhvr>
                                        <p:cTn id="27" dur="500"/>
                                        <p:tgtEl>
                                          <p:spTgt spid="5">
                                            <p:txEl>
                                              <p:pRg st="8" end="8"/>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animEffect transition="in" filter="wipe(down)">
                                      <p:cBhvr>
                                        <p:cTn id="3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411126" y="541179"/>
            <a:ext cx="1935124" cy="85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IN" sz="2000" dirty="0">
                <a:effectLst/>
                <a:latin typeface="Times New Roman" panose="02020603050405020304" pitchFamily="18" charset="0"/>
              </a:rPr>
              <a:t>DEFINITION </a:t>
            </a:r>
            <a:endParaRPr sz="2000" dirty="0"/>
          </a:p>
        </p:txBody>
      </p:sp>
      <p:sp>
        <p:nvSpPr>
          <p:cNvPr id="103" name="Google Shape;103;p17"/>
          <p:cNvSpPr txBox="1"/>
          <p:nvPr/>
        </p:nvSpPr>
        <p:spPr>
          <a:xfrm>
            <a:off x="2574115" y="871084"/>
            <a:ext cx="5754721" cy="1191632"/>
          </a:xfrm>
          <a:prstGeom prst="rect">
            <a:avLst/>
          </a:prstGeom>
          <a:noFill/>
          <a:ln>
            <a:noFill/>
          </a:ln>
        </p:spPr>
        <p:txBody>
          <a:bodyPr spcFirstLastPara="1" wrap="square" lIns="91425" tIns="91425" rIns="91425" bIns="91425" anchor="t" anchorCtr="0">
            <a:noAutofit/>
          </a:bodyPr>
          <a:lstStyle/>
          <a:p>
            <a:pPr marL="285750" indent="-285750">
              <a:spcBef>
                <a:spcPts val="600"/>
              </a:spcBef>
              <a:buFont typeface="Arial" panose="020B0604020202020204" pitchFamily="34" charset="0"/>
              <a:buChar char="•"/>
            </a:pPr>
            <a:r>
              <a:rPr lang="en-US" sz="1600" dirty="0">
                <a:effectLst/>
                <a:latin typeface="+mn-lt"/>
              </a:rPr>
              <a:t>In terms of </a:t>
            </a:r>
            <a:r>
              <a:rPr lang="en-US" sz="1600" b="1" dirty="0">
                <a:effectLst/>
                <a:latin typeface="+mn-lt"/>
              </a:rPr>
              <a:t>angle classification</a:t>
            </a:r>
            <a:r>
              <a:rPr lang="en-US" sz="1600" dirty="0">
                <a:effectLst/>
                <a:latin typeface="+mn-lt"/>
              </a:rPr>
              <a:t>, a class III malocclusion is one in which </a:t>
            </a:r>
            <a:r>
              <a:rPr lang="en-US" sz="1600" dirty="0" err="1">
                <a:effectLst/>
                <a:latin typeface="+mn-lt"/>
              </a:rPr>
              <a:t>m</a:t>
            </a:r>
            <a:r>
              <a:rPr lang="en-US" sz="1600" dirty="0" err="1">
                <a:latin typeface="+mn-lt"/>
              </a:rPr>
              <a:t>esiobuccal</a:t>
            </a:r>
            <a:r>
              <a:rPr lang="en-US" sz="1600" dirty="0">
                <a:latin typeface="+mn-lt"/>
              </a:rPr>
              <a:t> cusp of maxillary 1</a:t>
            </a:r>
            <a:r>
              <a:rPr lang="en-US" sz="1600" baseline="30000" dirty="0">
                <a:latin typeface="+mn-lt"/>
              </a:rPr>
              <a:t>st</a:t>
            </a:r>
            <a:r>
              <a:rPr lang="en-US" sz="1600" dirty="0">
                <a:latin typeface="+mn-lt"/>
              </a:rPr>
              <a:t> permanent molar occlude the interdental space between mandibular 1</a:t>
            </a:r>
            <a:r>
              <a:rPr lang="en-US" sz="1600" baseline="30000" dirty="0">
                <a:latin typeface="+mn-lt"/>
              </a:rPr>
              <a:t>st</a:t>
            </a:r>
            <a:r>
              <a:rPr lang="en-US" sz="1600" dirty="0">
                <a:latin typeface="+mn-lt"/>
              </a:rPr>
              <a:t> and 2</a:t>
            </a:r>
            <a:r>
              <a:rPr lang="en-US" sz="1600" baseline="30000" dirty="0">
                <a:latin typeface="+mn-lt"/>
              </a:rPr>
              <a:t>nd</a:t>
            </a:r>
            <a:r>
              <a:rPr lang="en-US" sz="1600" dirty="0">
                <a:latin typeface="+mn-lt"/>
              </a:rPr>
              <a:t> molar .</a:t>
            </a:r>
            <a:endParaRPr lang="en-US" sz="1600" dirty="0">
              <a:effectLst/>
              <a:latin typeface="+mn-lt"/>
            </a:endParaRPr>
          </a:p>
          <a:p>
            <a:pPr marL="285750" indent="-285750">
              <a:spcBef>
                <a:spcPts val="600"/>
              </a:spcBef>
              <a:buFont typeface="Arial" panose="020B0604020202020204" pitchFamily="34" charset="0"/>
              <a:buChar char="•"/>
            </a:pPr>
            <a:endParaRPr lang="en-IN" sz="1600" dirty="0">
              <a:latin typeface="+mn-lt"/>
            </a:endParaRPr>
          </a:p>
          <a:p>
            <a:pPr marL="285750" lvl="0" indent="-285750" algn="l" rtl="0">
              <a:spcBef>
                <a:spcPts val="600"/>
              </a:spcBef>
              <a:spcAft>
                <a:spcPts val="0"/>
              </a:spcAft>
              <a:buFont typeface="Arial" panose="020B0604020202020204" pitchFamily="34" charset="0"/>
              <a:buChar char="•"/>
            </a:pPr>
            <a:r>
              <a:rPr lang="en-US" sz="1600" dirty="0">
                <a:effectLst/>
                <a:latin typeface="+mn-lt"/>
              </a:rPr>
              <a:t>According to the </a:t>
            </a:r>
            <a:r>
              <a:rPr lang="en-US" sz="1600" b="1" dirty="0">
                <a:effectLst/>
                <a:latin typeface="+mn-lt"/>
              </a:rPr>
              <a:t>British Standard Institute (BSI), </a:t>
            </a:r>
            <a:r>
              <a:rPr lang="en-US" sz="1600" dirty="0">
                <a:effectLst/>
                <a:latin typeface="+mn-lt"/>
              </a:rPr>
              <a:t>the class III incisor relationship is defined as one in which the lower incisor edge lies anterior to the cingulum plateau of the upper incisors, with reduced or reversed overjet. </a:t>
            </a:r>
            <a:endParaRPr sz="1200" dirty="0">
              <a:solidFill>
                <a:srgbClr val="4D4A56"/>
              </a:solidFill>
              <a:latin typeface="+mn-lt"/>
              <a:ea typeface="Tinos" panose="02020603050405020304"/>
              <a:cs typeface="Tinos" panose="02020603050405020304"/>
              <a:sym typeface="Tinos" panose="02020603050405020304"/>
            </a:endParaRPr>
          </a:p>
        </p:txBody>
      </p:sp>
      <p:sp>
        <p:nvSpPr>
          <p:cNvPr id="106" name="Google Shape;106;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fld>
            <a:endParaRPr lang="en-GB"/>
          </a:p>
        </p:txBody>
      </p:sp>
      <p:pic>
        <p:nvPicPr>
          <p:cNvPr id="3" name="Picture 2"/>
          <p:cNvPicPr>
            <a:picLocks noChangeAspect="1"/>
          </p:cNvPicPr>
          <p:nvPr/>
        </p:nvPicPr>
        <p:blipFill>
          <a:blip r:embed="rId1"/>
          <a:stretch>
            <a:fillRect/>
          </a:stretch>
        </p:blipFill>
        <p:spPr>
          <a:xfrm>
            <a:off x="4082864" y="3486603"/>
            <a:ext cx="2914650" cy="1571625"/>
          </a:xfrm>
          <a:prstGeom prst="rect">
            <a:avLst/>
          </a:prstGeom>
        </p:spPr>
      </p:pic>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4" name="TextBox 3"/>
          <p:cNvSpPr txBox="1"/>
          <p:nvPr/>
        </p:nvSpPr>
        <p:spPr>
          <a:xfrm>
            <a:off x="303662" y="1845386"/>
            <a:ext cx="8536675" cy="2862322"/>
          </a:xfrm>
          <a:prstGeom prst="rect">
            <a:avLst/>
          </a:prstGeom>
          <a:noFill/>
        </p:spPr>
        <p:txBody>
          <a:bodyPr wrap="square">
            <a:spAutoFit/>
          </a:bodyPr>
          <a:lstStyle/>
          <a:p>
            <a:pPr algn="ctr"/>
            <a:r>
              <a:rPr lang="en-US" sz="1800" b="1" i="1" dirty="0">
                <a:solidFill>
                  <a:schemeClr val="accent2">
                    <a:lumMod val="40000"/>
                    <a:lumOff val="60000"/>
                  </a:schemeClr>
                </a:solidFill>
                <a:effectLst/>
                <a:latin typeface="Times New Roman" panose="02020603050405020304" pitchFamily="18" charset="0"/>
              </a:rPr>
              <a:t>GTRV is defined as “the horizontal growth changes at A point divided by the horizontal growth changes at B point on the post-facemask and follow-up lateral cephalogram.” </a:t>
            </a:r>
            <a:endParaRPr lang="en-US" sz="1800" b="1" i="1" dirty="0">
              <a:solidFill>
                <a:schemeClr val="accent2">
                  <a:lumMod val="40000"/>
                  <a:lumOff val="60000"/>
                </a:schemeClr>
              </a:solidFill>
              <a:effectLst/>
              <a:latin typeface="Times New Roman" panose="02020603050405020304" pitchFamily="18" charset="0"/>
            </a:endParaRPr>
          </a:p>
          <a:p>
            <a:endParaRPr lang="en-US" sz="1800" dirty="0">
              <a:solidFill>
                <a:schemeClr val="accent2">
                  <a:lumMod val="40000"/>
                  <a:lumOff val="60000"/>
                </a:schemeClr>
              </a:solidFill>
              <a:latin typeface="Times New Roman" panose="02020603050405020304" pitchFamily="18" charset="0"/>
            </a:endParaRPr>
          </a:p>
          <a:p>
            <a:r>
              <a:rPr lang="en-US" sz="1800" dirty="0">
                <a:solidFill>
                  <a:schemeClr val="accent2">
                    <a:lumMod val="40000"/>
                    <a:lumOff val="60000"/>
                  </a:schemeClr>
                </a:solidFill>
                <a:effectLst/>
                <a:latin typeface="Times New Roman" panose="02020603050405020304" pitchFamily="18" charset="0"/>
              </a:rPr>
              <a:t>---For an individual with the age range of 6–16 and with normal growth pattern, the GTRV ratio is 0.77. </a:t>
            </a:r>
            <a:endParaRPr lang="en-US" sz="1800" dirty="0">
              <a:solidFill>
                <a:schemeClr val="accent2">
                  <a:lumMod val="40000"/>
                  <a:lumOff val="60000"/>
                </a:schemeClr>
              </a:solidFill>
              <a:effectLst/>
              <a:latin typeface="Times New Roman" panose="02020603050405020304" pitchFamily="18" charset="0"/>
            </a:endParaRPr>
          </a:p>
          <a:p>
            <a:endParaRPr lang="en-US" sz="1800" dirty="0">
              <a:solidFill>
                <a:schemeClr val="accent2">
                  <a:lumMod val="40000"/>
                  <a:lumOff val="60000"/>
                </a:schemeClr>
              </a:solidFill>
              <a:latin typeface="Times New Roman" panose="02020603050405020304" pitchFamily="18" charset="0"/>
            </a:endParaRPr>
          </a:p>
          <a:p>
            <a:r>
              <a:rPr lang="en-US" sz="1800" dirty="0">
                <a:solidFill>
                  <a:schemeClr val="accent2">
                    <a:lumMod val="40000"/>
                    <a:lumOff val="60000"/>
                  </a:schemeClr>
                </a:solidFill>
                <a:effectLst/>
                <a:latin typeface="Times New Roman" panose="02020603050405020304" pitchFamily="18" charset="0"/>
              </a:rPr>
              <a:t>---In studies by Ngan and Youssef et al, in patients treated with early interceptive orthopedic treatment, the GTRV ratios were significantly different for successful cases and unsuccessful cases. </a:t>
            </a:r>
            <a:endParaRPr lang="en-US" sz="1800" dirty="0">
              <a:solidFill>
                <a:schemeClr val="accent2">
                  <a:lumMod val="40000"/>
                  <a:lumOff val="60000"/>
                </a:schemeClr>
              </a:solidFill>
              <a:effectLst/>
              <a:latin typeface="Times New Roman" panose="02020603050405020304" pitchFamily="18" charset="0"/>
            </a:endParaRPr>
          </a:p>
          <a:p>
            <a:endParaRPr lang="en-US" sz="1800" dirty="0">
              <a:solidFill>
                <a:schemeClr val="accent2">
                  <a:lumMod val="40000"/>
                  <a:lumOff val="60000"/>
                </a:schemeClr>
              </a:solidFill>
              <a:latin typeface="Times New Roman" panose="02020603050405020304" pitchFamily="18" charset="0"/>
            </a:endParaRPr>
          </a:p>
        </p:txBody>
      </p:sp>
      <p:sp>
        <p:nvSpPr>
          <p:cNvPr id="5" name="TextBox 4"/>
          <p:cNvSpPr txBox="1"/>
          <p:nvPr/>
        </p:nvSpPr>
        <p:spPr>
          <a:xfrm>
            <a:off x="2061410" y="587525"/>
            <a:ext cx="4524233" cy="830997"/>
          </a:xfrm>
          <a:prstGeom prst="rect">
            <a:avLst/>
          </a:prstGeom>
          <a:solidFill>
            <a:schemeClr val="accent2">
              <a:lumMod val="20000"/>
              <a:lumOff val="80000"/>
            </a:schemeClr>
          </a:solidFill>
        </p:spPr>
        <p:txBody>
          <a:bodyPr wrap="square" rtlCol="0">
            <a:spAutoFit/>
          </a:bodyPr>
          <a:lstStyle/>
          <a:p>
            <a:r>
              <a:rPr lang="en-US" sz="1600" dirty="0">
                <a:solidFill>
                  <a:schemeClr val="accent1">
                    <a:lumMod val="75000"/>
                  </a:schemeClr>
                </a:solidFill>
                <a:effectLst/>
                <a:latin typeface="Times New Roman" panose="02020603050405020304" pitchFamily="18" charset="0"/>
              </a:rPr>
              <a:t>GTRV </a:t>
            </a:r>
            <a:r>
              <a:rPr lang="en-US" sz="1600" dirty="0">
                <a:solidFill>
                  <a:schemeClr val="accent1">
                    <a:lumMod val="75000"/>
                  </a:schemeClr>
                </a:solidFill>
                <a:effectLst/>
                <a:latin typeface="Arial" panose="020B0604020202020204" pitchFamily="34" charset="0"/>
              </a:rPr>
              <a:t>=</a:t>
            </a:r>
            <a:r>
              <a:rPr lang="en-US" sz="1600" dirty="0">
                <a:solidFill>
                  <a:schemeClr val="accent1">
                    <a:lumMod val="75000"/>
                  </a:schemeClr>
                </a:solidFill>
                <a:effectLst/>
                <a:latin typeface="Times New Roman" panose="02020603050405020304" pitchFamily="18" charset="0"/>
              </a:rPr>
              <a:t> </a:t>
            </a:r>
            <a:r>
              <a:rPr lang="en-US" sz="1600" u="sng" dirty="0">
                <a:solidFill>
                  <a:schemeClr val="accent1">
                    <a:lumMod val="75000"/>
                  </a:schemeClr>
                </a:solidFill>
                <a:effectLst/>
                <a:latin typeface="Times New Roman" panose="02020603050405020304" pitchFamily="18" charset="0"/>
              </a:rPr>
              <a:t>horizontal growth changes of the maxilla  </a:t>
            </a:r>
            <a:endParaRPr lang="en-US" sz="1600" u="sng" dirty="0">
              <a:solidFill>
                <a:schemeClr val="accent1">
                  <a:lumMod val="75000"/>
                </a:schemeClr>
              </a:solidFill>
              <a:effectLst/>
              <a:latin typeface="Times New Roman" panose="02020603050405020304" pitchFamily="18" charset="0"/>
            </a:endParaRPr>
          </a:p>
          <a:p>
            <a:r>
              <a:rPr lang="en-US" sz="1600" dirty="0">
                <a:solidFill>
                  <a:schemeClr val="accent1">
                    <a:lumMod val="75000"/>
                  </a:schemeClr>
                </a:solidFill>
                <a:effectLst/>
                <a:latin typeface="Times New Roman" panose="02020603050405020304" pitchFamily="18" charset="0"/>
              </a:rPr>
              <a:t>               horizontal growth changes of the mandible</a:t>
            </a:r>
            <a:endParaRPr lang="en-US" sz="1600" dirty="0">
              <a:solidFill>
                <a:schemeClr val="accent1">
                  <a:lumMod val="75000"/>
                </a:schemeClr>
              </a:solidFill>
              <a:effectLst/>
              <a:latin typeface="Times New Roman" panose="02020603050405020304" pitchFamily="18" charset="0"/>
            </a:endParaRPr>
          </a:p>
          <a:p>
            <a:endParaRPr lang="en-IN" sz="1600"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4" name="TextBox 3"/>
          <p:cNvSpPr txBox="1"/>
          <p:nvPr/>
        </p:nvSpPr>
        <p:spPr>
          <a:xfrm>
            <a:off x="329453" y="403411"/>
            <a:ext cx="8227331" cy="830997"/>
          </a:xfrm>
          <a:prstGeom prst="rect">
            <a:avLst/>
          </a:prstGeom>
          <a:noFill/>
        </p:spPr>
        <p:txBody>
          <a:bodyPr wrap="square">
            <a:spAutoFit/>
          </a:bodyPr>
          <a:lstStyle/>
          <a:p>
            <a:r>
              <a:rPr lang="en-US" sz="1600" dirty="0">
                <a:solidFill>
                  <a:schemeClr val="accent2">
                    <a:lumMod val="40000"/>
                    <a:lumOff val="60000"/>
                  </a:schemeClr>
                </a:solidFill>
                <a:effectLst/>
                <a:latin typeface="Times New Roman" panose="02020603050405020304" pitchFamily="18" charset="0"/>
              </a:rPr>
              <a:t>For successful cases, GTRV was in the range of 0.33–0.88 (mean 0.45) and for unsuccessful cases </a:t>
            </a:r>
            <a:br>
              <a:rPr lang="en-US" sz="1600" dirty="0">
                <a:solidFill>
                  <a:schemeClr val="accent2">
                    <a:lumMod val="40000"/>
                    <a:lumOff val="60000"/>
                  </a:schemeClr>
                </a:solidFill>
              </a:rPr>
            </a:br>
            <a:r>
              <a:rPr lang="en-US" sz="1600" dirty="0">
                <a:solidFill>
                  <a:schemeClr val="accent2">
                    <a:lumMod val="40000"/>
                    <a:lumOff val="60000"/>
                  </a:schemeClr>
                </a:solidFill>
                <a:effectLst/>
                <a:latin typeface="Times New Roman" panose="02020603050405020304" pitchFamily="18" charset="0"/>
              </a:rPr>
              <a:t>it was in the range of 0.06–0.38 (mean 0.22). </a:t>
            </a:r>
            <a:endParaRPr lang="en-US" sz="1600" dirty="0">
              <a:solidFill>
                <a:schemeClr val="accent2">
                  <a:lumMod val="40000"/>
                  <a:lumOff val="60000"/>
                </a:schemeClr>
              </a:solidFill>
              <a:effectLst/>
              <a:latin typeface="Times New Roman" panose="02020603050405020304" pitchFamily="18" charset="0"/>
            </a:endParaRPr>
          </a:p>
          <a:p>
            <a:endParaRPr lang="en-US" sz="1600" dirty="0">
              <a:solidFill>
                <a:schemeClr val="accent2">
                  <a:lumMod val="40000"/>
                  <a:lumOff val="60000"/>
                </a:schemeClr>
              </a:solidFill>
              <a:latin typeface="Times New Roman" panose="02020603050405020304" pitchFamily="18" charset="0"/>
            </a:endParaRPr>
          </a:p>
        </p:txBody>
      </p:sp>
      <p:pic>
        <p:nvPicPr>
          <p:cNvPr id="5" name="Picture 4"/>
          <p:cNvPicPr>
            <a:picLocks noChangeAspect="1"/>
          </p:cNvPicPr>
          <p:nvPr/>
        </p:nvPicPr>
        <p:blipFill rotWithShape="1">
          <a:blip r:embed="rId1"/>
          <a:srcRect t="72264" r="39698"/>
          <a:stretch>
            <a:fillRect/>
          </a:stretch>
        </p:blipFill>
        <p:spPr>
          <a:xfrm>
            <a:off x="975685" y="1430867"/>
            <a:ext cx="6996980" cy="3088341"/>
          </a:xfrm>
          <a:prstGeom prst="rect">
            <a:avLst/>
          </a:prstGeom>
        </p:spPr>
      </p:pic>
      <p:sp>
        <p:nvSpPr>
          <p:cNvPr id="6" name="TextBox 5"/>
          <p:cNvSpPr txBox="1"/>
          <p:nvPr/>
        </p:nvSpPr>
        <p:spPr>
          <a:xfrm>
            <a:off x="6863532" y="1507067"/>
            <a:ext cx="1109133" cy="830997"/>
          </a:xfrm>
          <a:prstGeom prst="rect">
            <a:avLst/>
          </a:prstGeom>
          <a:solidFill>
            <a:schemeClr val="bg1"/>
          </a:solidFill>
        </p:spPr>
        <p:txBody>
          <a:bodyPr wrap="square" rtlCol="0">
            <a:spAutoFit/>
          </a:bodyPr>
          <a:lstStyle/>
          <a:p>
            <a:endParaRPr lang="en-IN" dirty="0"/>
          </a:p>
        </p:txBody>
      </p:sp>
    </p:spTree>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Thank you</a:t>
            </a:r>
            <a:endParaRPr lang="en-IN" dirty="0"/>
          </a:p>
        </p:txBody>
      </p:sp>
      <p:sp>
        <p:nvSpPr>
          <p:cNvPr id="2" name="Slide Number Placeholder 1"/>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ctrTitle"/>
          </p:nvPr>
        </p:nvSpPr>
        <p:spPr>
          <a:xfrm>
            <a:off x="2510400" y="2051553"/>
            <a:ext cx="41232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600" dirty="0"/>
              <a:t>MANAGEMENT OF CLASS III MALOCCLUSION </a:t>
            </a:r>
            <a:endParaRPr sz="3600" dirty="0"/>
          </a:p>
        </p:txBody>
      </p:sp>
      <p:pic>
        <p:nvPicPr>
          <p:cNvPr id="3" name="Picture 2"/>
          <p:cNvPicPr>
            <a:picLocks noChangeAspect="1"/>
          </p:cNvPicPr>
          <p:nvPr/>
        </p:nvPicPr>
        <p:blipFill rotWithShape="1">
          <a:blip r:embed="rId1"/>
          <a:srcRect l="9152"/>
          <a:stretch>
            <a:fillRect/>
          </a:stretch>
        </p:blipFill>
        <p:spPr>
          <a:xfrm>
            <a:off x="3519628" y="-50898"/>
            <a:ext cx="2104744" cy="1740521"/>
          </a:xfrm>
          <a:prstGeom prst="rect">
            <a:avLst/>
          </a:prstGeom>
        </p:spPr>
      </p:pic>
      <p:sp>
        <p:nvSpPr>
          <p:cNvPr id="4" name="Content Placeholder 2"/>
          <p:cNvSpPr txBox="1"/>
          <p:nvPr/>
        </p:nvSpPr>
        <p:spPr>
          <a:xfrm>
            <a:off x="7222068" y="4030133"/>
            <a:ext cx="3539066" cy="1440674"/>
          </a:xfrm>
          <a:prstGeom prst="rect">
            <a:avLst/>
          </a:prstGeom>
        </p:spPr>
        <p:txBody>
          <a:bodyPr>
            <a:normAutofit fontScale="77500" lnSpcReduction="20000"/>
          </a:bodyPr>
          <a:lstStyle/>
          <a:p>
            <a:pPr marL="0" indent="0" algn="l">
              <a:buNone/>
            </a:pPr>
            <a:endParaRPr lang="en-US" sz="1600" i="1" dirty="0">
              <a:solidFill>
                <a:schemeClr val="tx1"/>
              </a:solidFill>
              <a:latin typeface="Calibri" panose="020F0502020204030204" pitchFamily="34" charset="0"/>
              <a:cs typeface="Calibri" panose="020F0502020204030204" pitchFamily="34" charset="0"/>
            </a:endParaRPr>
          </a:p>
          <a:p>
            <a:pPr marL="0" indent="0">
              <a:buNone/>
            </a:pPr>
            <a:r>
              <a:rPr lang="en-US" sz="1700" b="1" i="1" dirty="0">
                <a:solidFill>
                  <a:schemeClr val="tx1"/>
                </a:solidFill>
                <a:latin typeface="Calibri" panose="020F0502020204030204" pitchFamily="34" charset="0"/>
                <a:cs typeface="Calibri" panose="020F0502020204030204" pitchFamily="34" charset="0"/>
              </a:rPr>
              <a:t>Presented by						</a:t>
            </a:r>
            <a:endParaRPr lang="en-US" sz="1700" b="1" i="1" dirty="0">
              <a:solidFill>
                <a:schemeClr val="tx1"/>
              </a:solidFill>
              <a:latin typeface="Calibri" panose="020F0502020204030204" pitchFamily="34" charset="0"/>
              <a:cs typeface="Calibri" panose="020F0502020204030204" pitchFamily="34" charset="0"/>
            </a:endParaRPr>
          </a:p>
          <a:p>
            <a:pPr marL="0" indent="0">
              <a:buNone/>
            </a:pPr>
            <a:r>
              <a:rPr lang="en-US" sz="1700" b="1" i="1" dirty="0">
                <a:solidFill>
                  <a:schemeClr val="tx1"/>
                </a:solidFill>
                <a:latin typeface="Calibri" panose="020F0502020204030204" pitchFamily="34" charset="0"/>
                <a:cs typeface="Calibri" panose="020F0502020204030204" pitchFamily="34" charset="0"/>
              </a:rPr>
              <a:t>DR. SWATIKA SANKRIT			PG II YEAR				</a:t>
            </a:r>
            <a:r>
              <a:rPr lang="en-US" sz="800" b="1" i="1" dirty="0">
                <a:solidFill>
                  <a:schemeClr val="tx1"/>
                </a:solidFill>
                <a:latin typeface="Calibri" panose="020F0502020204030204" pitchFamily="34" charset="0"/>
                <a:cs typeface="Calibri" panose="020F0502020204030204" pitchFamily="34" charset="0"/>
              </a:rPr>
              <a:t>	                      </a:t>
            </a:r>
            <a:endParaRPr lang="en-US" sz="800" b="1" i="1" dirty="0">
              <a:solidFill>
                <a:schemeClr val="tx1"/>
              </a:solidFill>
              <a:latin typeface="Calibri" panose="020F0502020204030204" pitchFamily="34" charset="0"/>
              <a:cs typeface="Calibri" panose="020F0502020204030204" pitchFamily="34" charset="0"/>
            </a:endParaRPr>
          </a:p>
          <a:p>
            <a:pPr marL="0" indent="0">
              <a:buNone/>
            </a:pPr>
            <a:r>
              <a:rPr lang="en-US" sz="800" b="1" i="1" dirty="0">
                <a:solidFill>
                  <a:schemeClr val="tx1"/>
                </a:solidFill>
                <a:latin typeface="Calibri" panose="020F0502020204030204" pitchFamily="34" charset="0"/>
                <a:cs typeface="Calibri" panose="020F0502020204030204" pitchFamily="34" charset="0"/>
              </a:rPr>
              <a:t>			                      </a:t>
            </a:r>
            <a:endParaRPr lang="en-US" sz="800" b="1" i="1" dirty="0">
              <a:solidFill>
                <a:schemeClr val="tx1"/>
              </a:solidFill>
              <a:latin typeface="Calibri" panose="020F0502020204030204" pitchFamily="34" charset="0"/>
              <a:cs typeface="Calibri" panose="020F0502020204030204" pitchFamily="34" charset="0"/>
            </a:endParaRPr>
          </a:p>
          <a:p>
            <a:pPr marL="0" indent="0">
              <a:buNone/>
            </a:pPr>
            <a:r>
              <a:rPr lang="en-US" sz="800" b="1" i="1" dirty="0">
                <a:solidFill>
                  <a:schemeClr val="tx1"/>
                </a:solidFill>
                <a:latin typeface="Calibri" panose="020F0502020204030204" pitchFamily="34" charset="0"/>
                <a:cs typeface="Calibri" panose="020F0502020204030204" pitchFamily="34" charset="0"/>
              </a:rPr>
              <a:t>					                      </a:t>
            </a:r>
            <a:endParaRPr kumimoji="0" lang="en-US" sz="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4" name="Title 3"/>
          <p:cNvSpPr>
            <a:spLocks noGrp="1"/>
          </p:cNvSpPr>
          <p:nvPr>
            <p:ph type="title" idx="4294967295"/>
          </p:nvPr>
        </p:nvSpPr>
        <p:spPr>
          <a:xfrm>
            <a:off x="622171" y="1951348"/>
            <a:ext cx="320508" cy="2790334"/>
          </a:xfrm>
        </p:spPr>
        <p:txBody>
          <a:bodyPr/>
          <a:lstStyle/>
          <a:p>
            <a:r>
              <a:rPr lang="en-US" sz="3600" dirty="0">
                <a:solidFill>
                  <a:schemeClr val="bg1"/>
                </a:solidFill>
              </a:rPr>
              <a:t>CONTENTS</a:t>
            </a:r>
            <a:endParaRPr lang="en-IN" sz="3600" dirty="0">
              <a:solidFill>
                <a:schemeClr val="bg1"/>
              </a:solidFill>
            </a:endParaRPr>
          </a:p>
        </p:txBody>
      </p:sp>
      <p:sp>
        <p:nvSpPr>
          <p:cNvPr id="5" name="Text Placeholder 4"/>
          <p:cNvSpPr>
            <a:spLocks noGrp="1"/>
          </p:cNvSpPr>
          <p:nvPr>
            <p:ph type="body" idx="4294967295"/>
          </p:nvPr>
        </p:nvSpPr>
        <p:spPr>
          <a:xfrm>
            <a:off x="2224728" y="95841"/>
            <a:ext cx="7409468" cy="3473303"/>
          </a:xfrm>
        </p:spPr>
        <p:txBody>
          <a:bodyPr/>
          <a:lstStyle/>
          <a:p>
            <a:pPr marL="76200" indent="0">
              <a:buNone/>
            </a:pPr>
            <a:r>
              <a:rPr lang="en-US" sz="1600" dirty="0">
                <a:solidFill>
                  <a:schemeClr val="bg1"/>
                </a:solidFill>
              </a:rPr>
              <a:t>-</a:t>
            </a:r>
            <a:r>
              <a:rPr lang="en-US" sz="1600" dirty="0">
                <a:solidFill>
                  <a:schemeClr val="accent1"/>
                </a:solidFill>
              </a:rPr>
              <a:t>Class III treatment modalities</a:t>
            </a:r>
            <a:endParaRPr lang="en-US" sz="1600" dirty="0">
              <a:solidFill>
                <a:schemeClr val="accent1"/>
              </a:solidFill>
            </a:endParaRPr>
          </a:p>
          <a:p>
            <a:pPr marL="76200" indent="0">
              <a:buNone/>
            </a:pPr>
            <a:r>
              <a:rPr lang="en-US" sz="1600" dirty="0">
                <a:solidFill>
                  <a:schemeClr val="accent1"/>
                </a:solidFill>
              </a:rPr>
              <a:t>-Dentoalveolar corrections</a:t>
            </a:r>
            <a:endParaRPr lang="en-US" sz="1600" dirty="0">
              <a:solidFill>
                <a:schemeClr val="accent1"/>
              </a:solidFill>
            </a:endParaRPr>
          </a:p>
          <a:p>
            <a:pPr marL="76200" indent="0">
              <a:buNone/>
            </a:pPr>
            <a:r>
              <a:rPr lang="en-US" sz="1600" dirty="0">
                <a:solidFill>
                  <a:schemeClr val="accent1"/>
                </a:solidFill>
              </a:rPr>
              <a:t>        .Removable appliance</a:t>
            </a:r>
            <a:endParaRPr lang="en-US" sz="1600" dirty="0">
              <a:solidFill>
                <a:schemeClr val="accent1"/>
              </a:solidFill>
            </a:endParaRPr>
          </a:p>
          <a:p>
            <a:pPr marL="76200" indent="0">
              <a:buNone/>
            </a:pPr>
            <a:r>
              <a:rPr lang="en-US" sz="1600" dirty="0">
                <a:solidFill>
                  <a:schemeClr val="accent1"/>
                </a:solidFill>
              </a:rPr>
              <a:t>        .Fixed appliance </a:t>
            </a:r>
            <a:endParaRPr lang="en-US" sz="1600" dirty="0">
              <a:solidFill>
                <a:schemeClr val="accent1"/>
              </a:solidFill>
            </a:endParaRPr>
          </a:p>
          <a:p>
            <a:pPr marL="76200" indent="0">
              <a:buNone/>
            </a:pPr>
            <a:r>
              <a:rPr lang="en-US" sz="1600" dirty="0">
                <a:solidFill>
                  <a:schemeClr val="accent1"/>
                </a:solidFill>
              </a:rPr>
              <a:t>-Skeletal corrections with orthopedic appliances</a:t>
            </a:r>
            <a:endParaRPr lang="en-US" sz="1600" dirty="0">
              <a:solidFill>
                <a:schemeClr val="accent1"/>
              </a:solidFill>
            </a:endParaRPr>
          </a:p>
          <a:p>
            <a:pPr marL="76200" indent="0">
              <a:buNone/>
            </a:pPr>
            <a:r>
              <a:rPr lang="en-US" sz="1600" dirty="0">
                <a:solidFill>
                  <a:schemeClr val="accent1"/>
                </a:solidFill>
              </a:rPr>
              <a:t>        .orthopedic  face mask</a:t>
            </a:r>
            <a:endParaRPr lang="en-US" sz="1600" dirty="0">
              <a:solidFill>
                <a:schemeClr val="accent1"/>
              </a:solidFill>
            </a:endParaRPr>
          </a:p>
          <a:p>
            <a:pPr marL="76200" indent="0">
              <a:buNone/>
            </a:pPr>
            <a:r>
              <a:rPr lang="en-US" sz="1600" dirty="0">
                <a:solidFill>
                  <a:schemeClr val="accent1"/>
                </a:solidFill>
              </a:rPr>
              <a:t>        .protraction with skeletal anchorage</a:t>
            </a:r>
            <a:endParaRPr lang="en-US" sz="1600" dirty="0">
              <a:solidFill>
                <a:schemeClr val="accent1"/>
              </a:solidFill>
            </a:endParaRPr>
          </a:p>
          <a:p>
            <a:pPr marL="76200" indent="0">
              <a:buNone/>
            </a:pPr>
            <a:r>
              <a:rPr lang="en-US" sz="1600" dirty="0">
                <a:solidFill>
                  <a:schemeClr val="accent1"/>
                </a:solidFill>
              </a:rPr>
              <a:t>        .class III elastics to maxillary and mandibular miniplates</a:t>
            </a:r>
            <a:endParaRPr lang="en-US" sz="1600" dirty="0">
              <a:solidFill>
                <a:schemeClr val="accent1"/>
              </a:solidFill>
            </a:endParaRPr>
          </a:p>
          <a:p>
            <a:pPr marL="76200" indent="0">
              <a:buNone/>
            </a:pPr>
            <a:r>
              <a:rPr lang="en-US" sz="1600" dirty="0">
                <a:solidFill>
                  <a:schemeClr val="accent1"/>
                </a:solidFill>
              </a:rPr>
              <a:t>        .chin cup</a:t>
            </a:r>
            <a:endParaRPr lang="en-US" sz="1600" dirty="0">
              <a:solidFill>
                <a:schemeClr val="accent1"/>
              </a:solidFill>
            </a:endParaRPr>
          </a:p>
          <a:p>
            <a:pPr marL="76200" indent="0">
              <a:buNone/>
            </a:pPr>
            <a:r>
              <a:rPr lang="en-IN" sz="1600" dirty="0">
                <a:solidFill>
                  <a:schemeClr val="accent1"/>
                </a:solidFill>
              </a:rPr>
              <a:t>-</a:t>
            </a:r>
            <a:r>
              <a:rPr lang="en-IN" sz="1600" dirty="0">
                <a:solidFill>
                  <a:schemeClr val="bg1"/>
                </a:solidFill>
              </a:rPr>
              <a:t>Skeletal corrections with functional appliances</a:t>
            </a:r>
            <a:endParaRPr lang="en-IN" sz="1600" dirty="0">
              <a:solidFill>
                <a:schemeClr val="bg1"/>
              </a:solidFill>
            </a:endParaRPr>
          </a:p>
          <a:p>
            <a:pPr marL="76200" indent="0">
              <a:buNone/>
            </a:pPr>
            <a:r>
              <a:rPr lang="en-IN" sz="1600" dirty="0">
                <a:solidFill>
                  <a:schemeClr val="bg1"/>
                </a:solidFill>
              </a:rPr>
              <a:t>         .</a:t>
            </a:r>
            <a:r>
              <a:rPr lang="en-IN" sz="1600" dirty="0" err="1">
                <a:solidFill>
                  <a:schemeClr val="bg1"/>
                </a:solidFill>
              </a:rPr>
              <a:t>frankel</a:t>
            </a:r>
            <a:r>
              <a:rPr lang="en-IN" sz="1600" dirty="0">
                <a:solidFill>
                  <a:schemeClr val="bg1"/>
                </a:solidFill>
              </a:rPr>
              <a:t> III</a:t>
            </a:r>
            <a:endParaRPr lang="en-IN" sz="1600" dirty="0">
              <a:solidFill>
                <a:schemeClr val="bg1"/>
              </a:solidFill>
            </a:endParaRPr>
          </a:p>
          <a:p>
            <a:pPr marL="76200" indent="0">
              <a:buNone/>
            </a:pPr>
            <a:r>
              <a:rPr lang="en-IN" sz="1600" dirty="0">
                <a:solidFill>
                  <a:schemeClr val="bg1"/>
                </a:solidFill>
              </a:rPr>
              <a:t>         .reverse twin block </a:t>
            </a:r>
            <a:endParaRPr lang="en-IN" sz="1600" dirty="0">
              <a:solidFill>
                <a:schemeClr val="bg1"/>
              </a:solidFill>
            </a:endParaRPr>
          </a:p>
          <a:p>
            <a:pPr marL="76200" indent="0">
              <a:buNone/>
            </a:pPr>
            <a:r>
              <a:rPr lang="en-IN" sz="1600" dirty="0">
                <a:solidFill>
                  <a:schemeClr val="bg1"/>
                </a:solidFill>
              </a:rPr>
              <a:t>         .</a:t>
            </a:r>
            <a:r>
              <a:rPr lang="en-IN" sz="1600" dirty="0" err="1">
                <a:solidFill>
                  <a:schemeClr val="bg1"/>
                </a:solidFill>
              </a:rPr>
              <a:t>bionator</a:t>
            </a:r>
            <a:endParaRPr lang="en-IN" sz="1600" dirty="0">
              <a:solidFill>
                <a:schemeClr val="bg1"/>
              </a:solidFill>
            </a:endParaRPr>
          </a:p>
          <a:p>
            <a:pPr marL="76200" indent="0">
              <a:buNone/>
            </a:pPr>
            <a:r>
              <a:rPr lang="en-IN" sz="1600" dirty="0">
                <a:solidFill>
                  <a:schemeClr val="bg1"/>
                </a:solidFill>
              </a:rPr>
              <a:t>-Camouflage treatment</a:t>
            </a:r>
            <a:endParaRPr lang="en-IN" sz="1600" dirty="0">
              <a:solidFill>
                <a:schemeClr val="bg1"/>
              </a:solidFill>
            </a:endParaRPr>
          </a:p>
          <a:p>
            <a:pPr marL="76200" indent="0">
              <a:buNone/>
            </a:pPr>
            <a:r>
              <a:rPr lang="en-IN" sz="1600" dirty="0">
                <a:solidFill>
                  <a:schemeClr val="bg1"/>
                </a:solidFill>
              </a:rPr>
              <a:t>-Orthognathic surgery</a:t>
            </a:r>
            <a:endParaRPr lang="en-IN" sz="1600" dirty="0">
              <a:solidFill>
                <a:schemeClr val="bg1"/>
              </a:solidFill>
            </a:endParaRPr>
          </a:p>
          <a:p>
            <a:pPr marL="76200" indent="0">
              <a:buNone/>
            </a:pPr>
            <a:r>
              <a:rPr lang="en-IN" sz="1600" dirty="0">
                <a:solidFill>
                  <a:schemeClr val="bg1"/>
                </a:solidFill>
              </a:rPr>
              <a:t> </a:t>
            </a:r>
            <a:endParaRPr lang="en-IN" sz="1600" dirty="0">
              <a:solidFill>
                <a:schemeClr val="bg1"/>
              </a:solidFill>
            </a:endParaRPr>
          </a:p>
          <a:p>
            <a:pPr marL="76200" indent="0">
              <a:buNone/>
            </a:pPr>
            <a:r>
              <a:rPr lang="en-IN" sz="1600" dirty="0">
                <a:solidFill>
                  <a:schemeClr val="bg1"/>
                </a:solidFill>
              </a:rPr>
              <a:t> </a:t>
            </a:r>
            <a:endParaRPr lang="en-IN" sz="1600" dirty="0">
              <a:solidFill>
                <a:schemeClr val="bg1"/>
              </a:solidFill>
            </a:endParaRPr>
          </a:p>
        </p:txBody>
      </p:sp>
    </p:spTree>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6" name="Picture 5"/>
          <p:cNvPicPr>
            <a:picLocks noChangeAspect="1"/>
          </p:cNvPicPr>
          <p:nvPr/>
        </p:nvPicPr>
        <p:blipFill rotWithShape="1">
          <a:blip r:embed="rId1"/>
          <a:srcRect l="1583" t="2465" r="1416" b="5410"/>
          <a:stretch>
            <a:fillRect/>
          </a:stretch>
        </p:blipFill>
        <p:spPr>
          <a:xfrm>
            <a:off x="144780" y="358141"/>
            <a:ext cx="8869680" cy="4290060"/>
          </a:xfrm>
          <a:prstGeom prst="rect">
            <a:avLst/>
          </a:prstGeom>
        </p:spPr>
      </p:pic>
    </p:spTree>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pic>
        <p:nvPicPr>
          <p:cNvPr id="5" name="Picture 4"/>
          <p:cNvPicPr>
            <a:picLocks noChangeAspect="1"/>
          </p:cNvPicPr>
          <p:nvPr/>
        </p:nvPicPr>
        <p:blipFill rotWithShape="1">
          <a:blip r:embed="rId1"/>
          <a:srcRect l="2677" t="1266" r="1191" b="67901"/>
          <a:stretch>
            <a:fillRect/>
          </a:stretch>
        </p:blipFill>
        <p:spPr>
          <a:xfrm>
            <a:off x="210422" y="131093"/>
            <a:ext cx="7337213" cy="2838450"/>
          </a:xfrm>
          <a:prstGeom prst="rect">
            <a:avLst/>
          </a:prstGeom>
        </p:spPr>
      </p:pic>
      <p:pic>
        <p:nvPicPr>
          <p:cNvPr id="4" name="Picture 3"/>
          <p:cNvPicPr>
            <a:picLocks noChangeAspect="1"/>
          </p:cNvPicPr>
          <p:nvPr/>
        </p:nvPicPr>
        <p:blipFill>
          <a:blip r:embed="rId2"/>
          <a:stretch>
            <a:fillRect/>
          </a:stretch>
        </p:blipFill>
        <p:spPr>
          <a:xfrm>
            <a:off x="6151001" y="2997722"/>
            <a:ext cx="2793268" cy="2014685"/>
          </a:xfrm>
          <a:prstGeom prst="rect">
            <a:avLst/>
          </a:prstGeom>
        </p:spPr>
      </p:pic>
      <p:sp>
        <p:nvSpPr>
          <p:cNvPr id="6" name="TextBox 5"/>
          <p:cNvSpPr txBox="1"/>
          <p:nvPr/>
        </p:nvSpPr>
        <p:spPr>
          <a:xfrm>
            <a:off x="518473" y="4534297"/>
            <a:ext cx="3940404" cy="307777"/>
          </a:xfrm>
          <a:prstGeom prst="rect">
            <a:avLst/>
          </a:prstGeom>
          <a:noFill/>
        </p:spPr>
        <p:txBody>
          <a:bodyPr wrap="square" rtlCol="0">
            <a:spAutoFit/>
          </a:bodyPr>
          <a:lstStyle/>
          <a:p>
            <a:r>
              <a:rPr lang="en-US" dirty="0">
                <a:solidFill>
                  <a:schemeClr val="bg1"/>
                </a:solidFill>
              </a:rPr>
              <a:t>Grant McIntyre(2004) – Dental update</a:t>
            </a:r>
            <a:endParaRPr lang="en-IN" dirty="0">
              <a:solidFill>
                <a:schemeClr val="bg1"/>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pic>
        <p:nvPicPr>
          <p:cNvPr id="4" name="Picture 3"/>
          <p:cNvPicPr>
            <a:picLocks noChangeAspect="1"/>
          </p:cNvPicPr>
          <p:nvPr/>
        </p:nvPicPr>
        <p:blipFill rotWithShape="1">
          <a:blip r:embed="rId1"/>
          <a:srcRect l="2706" t="32924" r="1384" b="4360"/>
          <a:stretch>
            <a:fillRect/>
          </a:stretch>
        </p:blipFill>
        <p:spPr>
          <a:xfrm>
            <a:off x="38516" y="81915"/>
            <a:ext cx="6313952" cy="4979670"/>
          </a:xfrm>
          <a:prstGeom prst="rect">
            <a:avLst/>
          </a:prstGeom>
        </p:spPr>
      </p:pic>
      <p:pic>
        <p:nvPicPr>
          <p:cNvPr id="5" name="Picture 4"/>
          <p:cNvPicPr>
            <a:picLocks noChangeAspect="1"/>
          </p:cNvPicPr>
          <p:nvPr/>
        </p:nvPicPr>
        <p:blipFill>
          <a:blip r:embed="rId2"/>
          <a:stretch>
            <a:fillRect/>
          </a:stretch>
        </p:blipFill>
        <p:spPr>
          <a:xfrm>
            <a:off x="6381789" y="285294"/>
            <a:ext cx="2762211" cy="2219349"/>
          </a:xfrm>
          <a:prstGeom prst="rect">
            <a:avLst/>
          </a:prstGeom>
        </p:spPr>
      </p:pic>
      <p:pic>
        <p:nvPicPr>
          <p:cNvPr id="7" name="Picture 6"/>
          <p:cNvPicPr>
            <a:picLocks noChangeAspect="1"/>
          </p:cNvPicPr>
          <p:nvPr/>
        </p:nvPicPr>
        <p:blipFill>
          <a:blip r:embed="rId3"/>
          <a:stretch>
            <a:fillRect/>
          </a:stretch>
        </p:blipFill>
        <p:spPr>
          <a:xfrm>
            <a:off x="6343273" y="2705493"/>
            <a:ext cx="2762211" cy="180144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pic>
        <p:nvPicPr>
          <p:cNvPr id="7" name="Picture 6"/>
          <p:cNvPicPr>
            <a:picLocks noChangeAspect="1"/>
          </p:cNvPicPr>
          <p:nvPr/>
        </p:nvPicPr>
        <p:blipFill>
          <a:blip r:embed="rId1"/>
          <a:stretch>
            <a:fillRect/>
          </a:stretch>
        </p:blipFill>
        <p:spPr>
          <a:xfrm>
            <a:off x="116284" y="1209885"/>
            <a:ext cx="8714850" cy="2447715"/>
          </a:xfrm>
          <a:prstGeom prst="rect">
            <a:avLst/>
          </a:prstGeom>
        </p:spPr>
      </p:pic>
      <p:sp>
        <p:nvSpPr>
          <p:cNvPr id="8" name="TextBox 7"/>
          <p:cNvSpPr txBox="1"/>
          <p:nvPr/>
        </p:nvSpPr>
        <p:spPr>
          <a:xfrm>
            <a:off x="4350473" y="4173014"/>
            <a:ext cx="4572000" cy="523220"/>
          </a:xfrm>
          <a:prstGeom prst="rect">
            <a:avLst/>
          </a:prstGeom>
          <a:noFill/>
        </p:spPr>
        <p:txBody>
          <a:bodyPr wrap="square">
            <a:spAutoFit/>
          </a:bodyPr>
          <a:lstStyle/>
          <a:p>
            <a:r>
              <a:rPr lang="en-IN" dirty="0" err="1">
                <a:solidFill>
                  <a:schemeClr val="bg1"/>
                </a:solidFill>
                <a:effectLst/>
                <a:latin typeface="Arial" panose="020B0604020202020204" pitchFamily="34" charset="0"/>
              </a:rPr>
              <a:t>Edlira</a:t>
            </a:r>
            <a:r>
              <a:rPr lang="en-IN" dirty="0">
                <a:solidFill>
                  <a:schemeClr val="bg1"/>
                </a:solidFill>
                <a:effectLst/>
                <a:latin typeface="Arial" panose="020B0604020202020204" pitchFamily="34" charset="0"/>
              </a:rPr>
              <a:t> </a:t>
            </a:r>
            <a:r>
              <a:rPr lang="en-IN" dirty="0" err="1">
                <a:solidFill>
                  <a:schemeClr val="bg1"/>
                </a:solidFill>
                <a:effectLst/>
                <a:latin typeface="Arial" panose="020B0604020202020204" pitchFamily="34" charset="0"/>
              </a:rPr>
              <a:t>Zereet</a:t>
            </a:r>
            <a:r>
              <a:rPr lang="en-IN" dirty="0">
                <a:solidFill>
                  <a:schemeClr val="bg1"/>
                </a:solidFill>
                <a:effectLst/>
                <a:latin typeface="Arial" panose="020B0604020202020204" pitchFamily="34" charset="0"/>
              </a:rPr>
              <a:t> al (2018)</a:t>
            </a:r>
            <a:endParaRPr lang="en-IN" dirty="0">
              <a:solidFill>
                <a:schemeClr val="bg1"/>
              </a:solidFill>
              <a:effectLst/>
              <a:latin typeface="Arial" panose="020B0604020202020204" pitchFamily="34" charset="0"/>
            </a:endParaRPr>
          </a:p>
          <a:p>
            <a:r>
              <a:rPr lang="en-US" dirty="0">
                <a:solidFill>
                  <a:schemeClr val="bg1"/>
                </a:solidFill>
                <a:effectLst/>
                <a:latin typeface="Times New Roman" panose="02020603050405020304" pitchFamily="18" charset="0"/>
              </a:rPr>
              <a:t>Clinical, Cosmetic and Investigational Dentistry </a:t>
            </a:r>
            <a:endParaRPr lang="en-IN" dirty="0">
              <a:solidFill>
                <a:schemeClr val="bg1"/>
              </a:solidFill>
            </a:endParaRPr>
          </a:p>
        </p:txBody>
      </p:sp>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5" name="Text Placeholder 4"/>
          <p:cNvSpPr>
            <a:spLocks noGrp="1"/>
          </p:cNvSpPr>
          <p:nvPr>
            <p:ph type="body" idx="4294967295"/>
          </p:nvPr>
        </p:nvSpPr>
        <p:spPr>
          <a:xfrm>
            <a:off x="160256" y="282804"/>
            <a:ext cx="8983745" cy="3916134"/>
          </a:xfrm>
        </p:spPr>
        <p:txBody>
          <a:bodyPr/>
          <a:lstStyle/>
          <a:p>
            <a:r>
              <a:rPr lang="en-US" sz="1800" dirty="0">
                <a:solidFill>
                  <a:schemeClr val="bg1"/>
                </a:solidFill>
                <a:effectLst/>
                <a:latin typeface="Times New Roman" panose="02020603050405020304" pitchFamily="18" charset="0"/>
              </a:rPr>
              <a:t>In mixed dentition from the treatment point of view, there are effectively three types of Class III malocclusions:</a:t>
            </a:r>
            <a:br>
              <a:rPr lang="en-US" sz="1800" dirty="0">
                <a:solidFill>
                  <a:schemeClr val="bg1"/>
                </a:solidFill>
              </a:rPr>
            </a:br>
            <a:endParaRPr lang="en-IN" sz="1800" dirty="0">
              <a:solidFill>
                <a:schemeClr val="bg1"/>
              </a:solidFill>
            </a:endParaRPr>
          </a:p>
        </p:txBody>
      </p:sp>
      <p:graphicFrame>
        <p:nvGraphicFramePr>
          <p:cNvPr id="6" name="Diagram 5"/>
          <p:cNvGraphicFramePr/>
          <p:nvPr/>
        </p:nvGraphicFramePr>
        <p:xfrm>
          <a:off x="1102936" y="1329180"/>
          <a:ext cx="6985261" cy="360104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0067" y="530050"/>
            <a:ext cx="2599266" cy="857400"/>
          </a:xfrm>
        </p:spPr>
        <p:txBody>
          <a:bodyPr/>
          <a:lstStyle/>
          <a:p>
            <a:r>
              <a:rPr lang="en-US" sz="2800" dirty="0">
                <a:solidFill>
                  <a:schemeClr val="tx1"/>
                </a:solidFill>
              </a:rPr>
              <a:t>Angle’ s </a:t>
            </a:r>
            <a:br>
              <a:rPr lang="en-US" sz="2800" dirty="0">
                <a:solidFill>
                  <a:schemeClr val="tx1"/>
                </a:solidFill>
              </a:rPr>
            </a:br>
            <a:r>
              <a:rPr lang="en-US" sz="2800" dirty="0">
                <a:solidFill>
                  <a:schemeClr val="tx1"/>
                </a:solidFill>
              </a:rPr>
              <a:t>Classification</a:t>
            </a:r>
            <a:endParaRPr lang="en-IN" sz="2800" dirty="0">
              <a:solidFill>
                <a:schemeClr val="tx1"/>
              </a:solidFill>
            </a:endParaRPr>
          </a:p>
        </p:txBody>
      </p:sp>
      <p:sp>
        <p:nvSpPr>
          <p:cNvPr id="7" name="Text Placeholder 6"/>
          <p:cNvSpPr>
            <a:spLocks noGrp="1"/>
          </p:cNvSpPr>
          <p:nvPr>
            <p:ph type="body" idx="1"/>
          </p:nvPr>
        </p:nvSpPr>
        <p:spPr/>
        <p:txBody>
          <a:bodyPr/>
          <a:lstStyle/>
          <a:p>
            <a:pPr marL="76200" indent="0">
              <a:buNone/>
            </a:pPr>
            <a:r>
              <a:rPr lang="en-US" sz="1600" b="1" i="0" dirty="0">
                <a:solidFill>
                  <a:srgbClr val="3B3835"/>
                </a:solidFill>
                <a:effectLst/>
                <a:latin typeface="+mn-lt"/>
              </a:rPr>
              <a:t>1.True or skeletal class III</a:t>
            </a:r>
            <a:endParaRPr lang="en-US" sz="1600" b="1" i="0" dirty="0">
              <a:solidFill>
                <a:srgbClr val="3B3835"/>
              </a:solidFill>
              <a:effectLst/>
              <a:latin typeface="+mn-lt"/>
            </a:endParaRPr>
          </a:p>
          <a:p>
            <a:r>
              <a:rPr lang="en-US" sz="1600" b="0" i="0" dirty="0">
                <a:solidFill>
                  <a:srgbClr val="3B3835"/>
                </a:solidFill>
                <a:effectLst/>
                <a:latin typeface="+mn-lt"/>
              </a:rPr>
              <a:t>mandibular hypertrophy </a:t>
            </a:r>
            <a:endParaRPr lang="en-US" sz="1600" b="0" i="0" dirty="0">
              <a:solidFill>
                <a:srgbClr val="3B3835"/>
              </a:solidFill>
              <a:effectLst/>
              <a:latin typeface="+mn-lt"/>
            </a:endParaRPr>
          </a:p>
          <a:p>
            <a:r>
              <a:rPr lang="en-US" sz="1600" b="0" i="0" dirty="0">
                <a:solidFill>
                  <a:srgbClr val="3B3835"/>
                </a:solidFill>
                <a:effectLst/>
                <a:latin typeface="+mn-lt"/>
              </a:rPr>
              <a:t>Marked shortening of midface</a:t>
            </a:r>
            <a:endParaRPr lang="en-US" sz="1600" b="0" i="0" dirty="0">
              <a:solidFill>
                <a:srgbClr val="3B3835"/>
              </a:solidFill>
              <a:effectLst/>
              <a:latin typeface="+mn-lt"/>
            </a:endParaRPr>
          </a:p>
          <a:p>
            <a:r>
              <a:rPr lang="en-IN" sz="1600" b="0" i="0" dirty="0">
                <a:solidFill>
                  <a:srgbClr val="3B3835"/>
                </a:solidFill>
                <a:effectLst/>
                <a:latin typeface="+mn-lt"/>
              </a:rPr>
              <a:t>Combination</a:t>
            </a:r>
            <a:endParaRPr lang="en-US" sz="1600" dirty="0">
              <a:solidFill>
                <a:srgbClr val="3B3835"/>
              </a:solidFill>
              <a:latin typeface="+mn-lt"/>
            </a:endParaRPr>
          </a:p>
          <a:p>
            <a:pPr marL="76200" indent="0">
              <a:buNone/>
            </a:pPr>
            <a:r>
              <a:rPr lang="en-US" sz="1600" b="1" i="0" dirty="0">
                <a:solidFill>
                  <a:srgbClr val="3B3835"/>
                </a:solidFill>
                <a:effectLst/>
                <a:latin typeface="+mn-lt"/>
              </a:rPr>
              <a:t>2. Pseudo or functional or postural class III</a:t>
            </a:r>
            <a:endParaRPr lang="en-US" sz="1600" b="1" i="0" dirty="0">
              <a:solidFill>
                <a:srgbClr val="3B3835"/>
              </a:solidFill>
              <a:effectLst/>
              <a:latin typeface="+mn-lt"/>
            </a:endParaRPr>
          </a:p>
          <a:p>
            <a:pPr marL="76200" indent="0">
              <a:buNone/>
            </a:pPr>
            <a:r>
              <a:rPr lang="en-US" sz="1600" b="0" i="0" dirty="0">
                <a:solidFill>
                  <a:srgbClr val="3B3835"/>
                </a:solidFill>
                <a:effectLst/>
                <a:latin typeface="+mn-lt"/>
              </a:rPr>
              <a:t> ▪ Occlusal </a:t>
            </a:r>
            <a:r>
              <a:rPr lang="en-US" sz="1600" b="0" i="0" dirty="0" err="1">
                <a:solidFill>
                  <a:srgbClr val="3B3835"/>
                </a:solidFill>
                <a:effectLst/>
                <a:latin typeface="+mn-lt"/>
              </a:rPr>
              <a:t>prematurities</a:t>
            </a:r>
            <a:endParaRPr lang="en-US" sz="1600" b="0" i="0" dirty="0">
              <a:solidFill>
                <a:srgbClr val="3B3835"/>
              </a:solidFill>
              <a:effectLst/>
              <a:latin typeface="+mn-lt"/>
            </a:endParaRPr>
          </a:p>
          <a:p>
            <a:pPr marL="76200" indent="0">
              <a:buNone/>
            </a:pPr>
            <a:r>
              <a:rPr lang="en-US" sz="1600" b="0" i="0" dirty="0">
                <a:solidFill>
                  <a:srgbClr val="3B3835"/>
                </a:solidFill>
                <a:effectLst/>
                <a:latin typeface="+mn-lt"/>
              </a:rPr>
              <a:t> ▪ Premature loss of deciduous posteriors </a:t>
            </a:r>
            <a:endParaRPr lang="en-US" sz="1600" b="0" i="0" dirty="0">
              <a:solidFill>
                <a:srgbClr val="3B3835"/>
              </a:solidFill>
              <a:effectLst/>
              <a:latin typeface="+mn-lt"/>
            </a:endParaRPr>
          </a:p>
          <a:p>
            <a:pPr marL="76200" indent="0">
              <a:buNone/>
            </a:pPr>
            <a:r>
              <a:rPr lang="en-US" sz="1600" b="0" i="0" dirty="0">
                <a:solidFill>
                  <a:srgbClr val="3B3835"/>
                </a:solidFill>
                <a:effectLst/>
                <a:latin typeface="+mn-lt"/>
              </a:rPr>
              <a:t> ▪ Enlarged adenoids </a:t>
            </a:r>
            <a:endParaRPr lang="en-US" sz="1600" b="0" i="0" dirty="0">
              <a:solidFill>
                <a:srgbClr val="3B3835"/>
              </a:solidFill>
              <a:effectLst/>
              <a:latin typeface="+mn-lt"/>
            </a:endParaRPr>
          </a:p>
          <a:p>
            <a:pPr marL="76200" indent="0">
              <a:buNone/>
            </a:pPr>
            <a:r>
              <a:rPr lang="en-US" sz="1600" b="1" i="0" dirty="0">
                <a:solidFill>
                  <a:srgbClr val="3B3835"/>
                </a:solidFill>
                <a:effectLst/>
                <a:latin typeface="+mn-lt"/>
              </a:rPr>
              <a:t>3. Class III , Subdivision </a:t>
            </a:r>
            <a:endParaRPr lang="en-US" sz="1600" b="1" i="0" dirty="0">
              <a:solidFill>
                <a:srgbClr val="3B3835"/>
              </a:solidFill>
              <a:effectLst/>
              <a:latin typeface="+mn-lt"/>
            </a:endParaRPr>
          </a:p>
          <a:p>
            <a:pPr marL="76200" indent="0">
              <a:buNone/>
            </a:pPr>
            <a:r>
              <a:rPr lang="en-US" sz="1600" b="0" i="0" dirty="0">
                <a:solidFill>
                  <a:srgbClr val="3B3835"/>
                </a:solidFill>
                <a:effectLst/>
                <a:latin typeface="+mn-lt"/>
              </a:rPr>
              <a:t>▪ Class III on one side and class I on other a</a:t>
            </a:r>
            <a:endParaRPr lang="en-IN" sz="1600" dirty="0">
              <a:latin typeface="+mn-lt"/>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4867" y="536390"/>
            <a:ext cx="1737556" cy="857400"/>
          </a:xfrm>
        </p:spPr>
        <p:txBody>
          <a:bodyPr/>
          <a:lstStyle/>
          <a:p>
            <a:r>
              <a:rPr lang="en-US" dirty="0">
                <a:effectLst/>
                <a:latin typeface="Arial" panose="020B0604020202020204" pitchFamily="34" charset="0"/>
              </a:rPr>
              <a:t>Treatment of simple dentoalveolar </a:t>
            </a:r>
            <a:br>
              <a:rPr lang="en-US" dirty="0"/>
            </a:br>
            <a:r>
              <a:rPr lang="en-US" dirty="0">
                <a:effectLst/>
                <a:latin typeface="Arial" panose="020B0604020202020204" pitchFamily="34" charset="0"/>
              </a:rPr>
              <a:t>anterior crossbites</a:t>
            </a:r>
            <a:endParaRPr lang="en-IN" dirty="0"/>
          </a:p>
        </p:txBody>
      </p:sp>
      <p:sp>
        <p:nvSpPr>
          <p:cNvPr id="5" name="Text Placeholder 4"/>
          <p:cNvSpPr>
            <a:spLocks noGrp="1"/>
          </p:cNvSpPr>
          <p:nvPr>
            <p:ph type="body" idx="1"/>
          </p:nvPr>
        </p:nvSpPr>
        <p:spPr>
          <a:xfrm>
            <a:off x="2495227" y="824283"/>
            <a:ext cx="6109750" cy="3240600"/>
          </a:xfrm>
        </p:spPr>
        <p:txBody>
          <a:bodyPr/>
          <a:lstStyle/>
          <a:p>
            <a:r>
              <a:rPr lang="en-US" sz="1800" dirty="0">
                <a:effectLst/>
                <a:latin typeface="Times New Roman" panose="02020603050405020304" pitchFamily="18" charset="0"/>
              </a:rPr>
              <a:t>Types and indications of both types of appliances are provided below</a:t>
            </a:r>
            <a:endParaRPr lang="en-US" sz="1800" dirty="0">
              <a:effectLst/>
              <a:latin typeface="Times New Roman" panose="02020603050405020304" pitchFamily="18" charset="0"/>
            </a:endParaRPr>
          </a:p>
          <a:p>
            <a:pPr marL="76200" indent="0">
              <a:buNone/>
            </a:pPr>
            <a:br>
              <a:rPr lang="en-US" sz="1800" dirty="0"/>
            </a:br>
            <a:r>
              <a:rPr lang="en-US" sz="1800" b="1" dirty="0">
                <a:effectLst/>
                <a:latin typeface="Times New Roman" panose="02020603050405020304" pitchFamily="18" charset="0"/>
              </a:rPr>
              <a:t>1. Removable appliances: </a:t>
            </a:r>
            <a:r>
              <a:rPr lang="en-US" sz="1800" dirty="0">
                <a:effectLst/>
                <a:latin typeface="Times New Roman" panose="02020603050405020304" pitchFamily="18" charset="0"/>
              </a:rPr>
              <a:t>there are three types of removable appliances used to intercept the developing crossbite:</a:t>
            </a:r>
            <a:endParaRPr lang="en-US" sz="1800" dirty="0">
              <a:effectLst/>
              <a:latin typeface="Times New Roman" panose="02020603050405020304" pitchFamily="18" charset="0"/>
            </a:endParaRPr>
          </a:p>
          <a:p>
            <a:pPr marL="76200" indent="0">
              <a:buNone/>
            </a:pPr>
            <a:r>
              <a:rPr lang="en-US" sz="1800" dirty="0">
                <a:effectLst/>
                <a:latin typeface="Arial" panose="020B0604020202020204" pitchFamily="34" charset="0"/>
              </a:rPr>
              <a:t>• </a:t>
            </a:r>
            <a:r>
              <a:rPr lang="en-US" sz="1800" dirty="0">
                <a:effectLst/>
                <a:latin typeface="Times New Roman" panose="02020603050405020304" pitchFamily="18" charset="0"/>
              </a:rPr>
              <a:t>inclined plane;</a:t>
            </a:r>
            <a:br>
              <a:rPr lang="en-US" sz="1800" dirty="0"/>
            </a:br>
            <a:r>
              <a:rPr lang="en-US" sz="1800" dirty="0">
                <a:effectLst/>
                <a:latin typeface="Arial" panose="020B0604020202020204" pitchFamily="34" charset="0"/>
              </a:rPr>
              <a:t>• </a:t>
            </a:r>
            <a:r>
              <a:rPr lang="en-US" sz="1800" dirty="0">
                <a:effectLst/>
                <a:latin typeface="Times New Roman" panose="02020603050405020304" pitchFamily="18" charset="0"/>
              </a:rPr>
              <a:t>modified inclined plane;</a:t>
            </a:r>
            <a:br>
              <a:rPr lang="en-US" sz="1800" dirty="0"/>
            </a:br>
            <a:r>
              <a:rPr lang="en-US" sz="1800" dirty="0">
                <a:effectLst/>
                <a:latin typeface="Arial" panose="020B0604020202020204" pitchFamily="34" charset="0"/>
              </a:rPr>
              <a:t>• </a:t>
            </a:r>
            <a:r>
              <a:rPr lang="en-US" sz="1800" dirty="0">
                <a:effectLst/>
                <a:latin typeface="Times New Roman" panose="02020603050405020304" pitchFamily="18" charset="0"/>
              </a:rPr>
              <a:t>active Hawley appliance. </a:t>
            </a:r>
            <a:endParaRPr lang="en-US" sz="1800" dirty="0">
              <a:effectLst/>
              <a:latin typeface="Times New Roman" panose="02020603050405020304" pitchFamily="18" charset="0"/>
            </a:endParaRPr>
          </a:p>
          <a:p>
            <a:pPr marL="76200" indent="0">
              <a:buNone/>
            </a:pPr>
            <a:endParaRPr lang="en-US" sz="1800" dirty="0">
              <a:effectLst/>
              <a:latin typeface="Times New Roman" panose="02020603050405020304" pitchFamily="18" charset="0"/>
            </a:endParaRPr>
          </a:p>
          <a:p>
            <a:pPr marL="76200" indent="0">
              <a:buNone/>
            </a:pPr>
            <a:r>
              <a:rPr lang="en-US" sz="1800" b="1" dirty="0">
                <a:effectLst/>
                <a:latin typeface="Times New Roman" panose="02020603050405020304" pitchFamily="18" charset="0"/>
              </a:rPr>
              <a:t>2. Fixed appliance:</a:t>
            </a:r>
            <a:br>
              <a:rPr lang="en-US" sz="1800" dirty="0"/>
            </a:br>
            <a:r>
              <a:rPr lang="en-US" sz="1800" dirty="0">
                <a:effectLst/>
                <a:latin typeface="Arial" panose="020B0604020202020204" pitchFamily="34" charset="0"/>
              </a:rPr>
              <a:t>• </a:t>
            </a:r>
            <a:r>
              <a:rPr lang="en-US" sz="1800" dirty="0">
                <a:effectLst/>
                <a:latin typeface="Times New Roman" panose="02020603050405020304" pitchFamily="18" charset="0"/>
              </a:rPr>
              <a:t>2 by 4 appliance</a:t>
            </a:r>
            <a:endParaRPr lang="en-IN" sz="1800"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581185" y="2355431"/>
            <a:ext cx="5959101" cy="629100"/>
          </a:xfrm>
          <a:solidFill>
            <a:schemeClr val="bg1"/>
          </a:solidFill>
        </p:spPr>
        <p:txBody>
          <a:bodyPr/>
          <a:lstStyle/>
          <a:p>
            <a:pPr marL="228600" indent="0" algn="l"/>
            <a:endParaRPr lang="en-US" dirty="0">
              <a:effectLst/>
              <a:latin typeface="Times New Roman" panose="02020603050405020304" pitchFamily="18" charset="0"/>
            </a:endParaRPr>
          </a:p>
          <a:p>
            <a:pPr algn="l"/>
            <a:br>
              <a:rPr lang="en-US" dirty="0"/>
            </a:br>
            <a:endParaRPr lang="en-IN"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6" name="TextBox 5"/>
          <p:cNvSpPr txBox="1"/>
          <p:nvPr/>
        </p:nvSpPr>
        <p:spPr>
          <a:xfrm>
            <a:off x="3409628" y="4325124"/>
            <a:ext cx="3130658" cy="461665"/>
          </a:xfrm>
          <a:prstGeom prst="rect">
            <a:avLst/>
          </a:prstGeom>
          <a:noFill/>
        </p:spPr>
        <p:txBody>
          <a:bodyPr wrap="square">
            <a:spAutoFit/>
          </a:bodyPr>
          <a:lstStyle/>
          <a:p>
            <a:r>
              <a:rPr lang="en-US" sz="2400" b="1" dirty="0">
                <a:effectLst/>
                <a:latin typeface="Arial" panose="020B0604020202020204" pitchFamily="34" charset="0"/>
              </a:rPr>
              <a:t>Inclined plane </a:t>
            </a:r>
            <a:endParaRPr lang="en-IN" sz="2400" b="1" dirty="0"/>
          </a:p>
        </p:txBody>
      </p:sp>
      <p:pic>
        <p:nvPicPr>
          <p:cNvPr id="4" name="Picture 3"/>
          <p:cNvPicPr>
            <a:picLocks noChangeAspect="1"/>
          </p:cNvPicPr>
          <p:nvPr/>
        </p:nvPicPr>
        <p:blipFill rotWithShape="1">
          <a:blip r:embed="rId1"/>
          <a:srcRect l="54002" t="13562" r="4089" b="49559"/>
          <a:stretch>
            <a:fillRect/>
          </a:stretch>
        </p:blipFill>
        <p:spPr>
          <a:xfrm>
            <a:off x="1284648" y="1428887"/>
            <a:ext cx="2874203" cy="1896853"/>
          </a:xfrm>
          <a:prstGeom prst="rect">
            <a:avLst/>
          </a:prstGeom>
        </p:spPr>
      </p:pic>
      <p:pic>
        <p:nvPicPr>
          <p:cNvPr id="8" name="Picture 7"/>
          <p:cNvPicPr>
            <a:picLocks noChangeAspect="1"/>
          </p:cNvPicPr>
          <p:nvPr/>
        </p:nvPicPr>
        <p:blipFill rotWithShape="1">
          <a:blip r:embed="rId1"/>
          <a:srcRect l="54002" t="57365" r="4089" b="4330"/>
          <a:stretch>
            <a:fillRect/>
          </a:stretch>
        </p:blipFill>
        <p:spPr>
          <a:xfrm>
            <a:off x="4862314" y="1428887"/>
            <a:ext cx="2874203" cy="1970202"/>
          </a:xfrm>
          <a:prstGeom prst="rect">
            <a:avLst/>
          </a:prstGeom>
        </p:spPr>
      </p:pic>
    </p:spTree>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a:t>Modified Inclined Plane</a:t>
            </a:r>
            <a:endParaRPr lang="en-IN"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9" name="Picture 8"/>
          <p:cNvPicPr>
            <a:picLocks noChangeAspect="1"/>
          </p:cNvPicPr>
          <p:nvPr/>
        </p:nvPicPr>
        <p:blipFill rotWithShape="1">
          <a:blip r:embed="rId1"/>
          <a:srcRect l="8637" t="10135" r="7528" b="5039"/>
          <a:stretch>
            <a:fillRect/>
          </a:stretch>
        </p:blipFill>
        <p:spPr>
          <a:xfrm>
            <a:off x="2749827" y="1074655"/>
            <a:ext cx="3481290" cy="2344069"/>
          </a:xfrm>
          <a:prstGeom prst="rect">
            <a:avLst/>
          </a:prstGeom>
        </p:spPr>
      </p:pic>
    </p:spTree>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pPr marL="114300" indent="0">
              <a:buNone/>
            </a:pPr>
            <a:r>
              <a:rPr lang="en-US" sz="1800" b="1" dirty="0">
                <a:effectLst/>
                <a:latin typeface="Arial" panose="020B0604020202020204" pitchFamily="34" charset="0"/>
              </a:rPr>
              <a:t>Active Hawley appliance</a:t>
            </a:r>
            <a:endParaRPr lang="en-US" sz="1800" b="1" dirty="0">
              <a:effectLst/>
              <a:latin typeface="Arial" panose="020B0604020202020204" pitchFamily="34" charset="0"/>
            </a:endParaRPr>
          </a:p>
          <a:p>
            <a:endParaRPr lang="en-IN" sz="1800" dirty="0"/>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9" name="Picture 8"/>
          <p:cNvPicPr>
            <a:picLocks noChangeAspect="1"/>
          </p:cNvPicPr>
          <p:nvPr/>
        </p:nvPicPr>
        <p:blipFill>
          <a:blip r:embed="rId1"/>
          <a:stretch>
            <a:fillRect/>
          </a:stretch>
        </p:blipFill>
        <p:spPr>
          <a:xfrm>
            <a:off x="1401157" y="1012255"/>
            <a:ext cx="3045417" cy="2424424"/>
          </a:xfrm>
          <a:prstGeom prst="rect">
            <a:avLst/>
          </a:prstGeom>
        </p:spPr>
      </p:pic>
      <p:pic>
        <p:nvPicPr>
          <p:cNvPr id="11" name="Picture 10"/>
          <p:cNvPicPr>
            <a:picLocks noChangeAspect="1"/>
          </p:cNvPicPr>
          <p:nvPr/>
        </p:nvPicPr>
        <p:blipFill rotWithShape="1">
          <a:blip r:embed="rId2"/>
          <a:srcRect l="14564" r="13875"/>
          <a:stretch>
            <a:fillRect/>
          </a:stretch>
        </p:blipFill>
        <p:spPr>
          <a:xfrm>
            <a:off x="4846350" y="1012255"/>
            <a:ext cx="3045417" cy="2344566"/>
          </a:xfrm>
          <a:prstGeom prst="rect">
            <a:avLst/>
          </a:prstGeom>
        </p:spPr>
      </p:pic>
    </p:spTree>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2" name="Title 1"/>
          <p:cNvSpPr>
            <a:spLocks noGrp="1"/>
          </p:cNvSpPr>
          <p:nvPr>
            <p:ph type="title" idx="4294967295"/>
          </p:nvPr>
        </p:nvSpPr>
        <p:spPr>
          <a:xfrm>
            <a:off x="3564892" y="4356250"/>
            <a:ext cx="2562916" cy="393601"/>
          </a:xfrm>
        </p:spPr>
        <p:txBody>
          <a:bodyPr/>
          <a:lstStyle/>
          <a:p>
            <a:r>
              <a:rPr lang="en-US" sz="1800" dirty="0">
                <a:effectLst/>
                <a:latin typeface="Arial" panose="020B0604020202020204" pitchFamily="34" charset="0"/>
              </a:rPr>
              <a:t>Fixed appliance</a:t>
            </a:r>
            <a:endParaRPr lang="en-IN" dirty="0"/>
          </a:p>
        </p:txBody>
      </p:sp>
      <p:pic>
        <p:nvPicPr>
          <p:cNvPr id="6" name="Picture 5"/>
          <p:cNvPicPr>
            <a:picLocks noChangeAspect="1"/>
          </p:cNvPicPr>
          <p:nvPr/>
        </p:nvPicPr>
        <p:blipFill>
          <a:blip r:embed="rId1"/>
          <a:stretch>
            <a:fillRect/>
          </a:stretch>
        </p:blipFill>
        <p:spPr>
          <a:xfrm>
            <a:off x="2563198" y="1015628"/>
            <a:ext cx="3289300" cy="2463800"/>
          </a:xfrm>
          <a:prstGeom prst="rect">
            <a:avLst/>
          </a:prstGeom>
        </p:spPr>
      </p:pic>
    </p:spTree>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358984" y="2161800"/>
            <a:ext cx="6156300" cy="819900"/>
          </a:xfrm>
        </p:spPr>
        <p:txBody>
          <a:bodyPr/>
          <a:lstStyle/>
          <a:p>
            <a:pPr marL="76200" indent="0">
              <a:buNone/>
            </a:pPr>
            <a:r>
              <a:rPr lang="en-IN" dirty="0">
                <a:effectLst/>
                <a:latin typeface="Arial" panose="020B0604020202020204" pitchFamily="34" charset="0"/>
              </a:rPr>
              <a:t>The </a:t>
            </a:r>
            <a:r>
              <a:rPr lang="en-IN" dirty="0" err="1">
                <a:effectLst/>
                <a:latin typeface="Arial" panose="020B0604020202020204" pitchFamily="34" charset="0"/>
              </a:rPr>
              <a:t>Orthopedic</a:t>
            </a:r>
            <a:r>
              <a:rPr lang="en-IN" dirty="0">
                <a:effectLst/>
                <a:latin typeface="Arial" panose="020B0604020202020204" pitchFamily="34" charset="0"/>
              </a:rPr>
              <a:t> Facial Mask</a:t>
            </a:r>
            <a:endParaRPr lang="en-IN"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5" name="Text Placeholder 4"/>
          <p:cNvSpPr>
            <a:spLocks noGrp="1"/>
          </p:cNvSpPr>
          <p:nvPr>
            <p:ph type="body" idx="4294967295"/>
          </p:nvPr>
        </p:nvSpPr>
        <p:spPr>
          <a:xfrm>
            <a:off x="0" y="320511"/>
            <a:ext cx="9144000" cy="3599027"/>
          </a:xfrm>
        </p:spPr>
        <p:txBody>
          <a:bodyPr/>
          <a:lstStyle/>
          <a:p>
            <a:r>
              <a:rPr lang="en-US" sz="2000" dirty="0">
                <a:solidFill>
                  <a:schemeClr val="bg1"/>
                </a:solidFill>
                <a:effectLst/>
                <a:latin typeface="Times New Roman" panose="02020603050405020304" pitchFamily="18" charset="0"/>
              </a:rPr>
              <a:t>Of the three mixed dentition treatment strategies discussed earlier, the orthopedic Face mask has the widest application and produces the most dramatic results in the shortest period of time.</a:t>
            </a:r>
            <a:endParaRPr lang="en-US" sz="2000" dirty="0">
              <a:solidFill>
                <a:schemeClr val="bg1"/>
              </a:solidFill>
              <a:effectLst/>
              <a:latin typeface="Times New Roman" panose="02020603050405020304" pitchFamily="18" charset="0"/>
            </a:endParaRPr>
          </a:p>
          <a:p>
            <a:endParaRPr lang="en-US" sz="2000" dirty="0">
              <a:solidFill>
                <a:schemeClr val="bg1"/>
              </a:solidFill>
              <a:effectLst/>
              <a:latin typeface="Times New Roman" panose="02020603050405020304" pitchFamily="18" charset="0"/>
            </a:endParaRPr>
          </a:p>
          <a:p>
            <a:r>
              <a:rPr lang="en-US" sz="2000" dirty="0">
                <a:solidFill>
                  <a:schemeClr val="bg1"/>
                </a:solidFill>
                <a:effectLst/>
                <a:latin typeface="Times New Roman" panose="02020603050405020304" pitchFamily="18" charset="0"/>
              </a:rPr>
              <a:t>given in the early mixed dentition or late deciduous dentition (eruption of the permanent maxillary central incisors). </a:t>
            </a:r>
            <a:endParaRPr lang="en-US" sz="2000" dirty="0">
              <a:solidFill>
                <a:schemeClr val="bg1"/>
              </a:solidFill>
              <a:effectLst/>
              <a:latin typeface="Times New Roman" panose="02020603050405020304" pitchFamily="18" charset="0"/>
            </a:endParaRPr>
          </a:p>
          <a:p>
            <a:endParaRPr lang="en-US" sz="2000" dirty="0">
              <a:solidFill>
                <a:schemeClr val="bg1"/>
              </a:solidFill>
              <a:effectLst/>
              <a:latin typeface="Times New Roman" panose="02020603050405020304" pitchFamily="18" charset="0"/>
            </a:endParaRPr>
          </a:p>
          <a:p>
            <a:r>
              <a:rPr lang="en-US" sz="2000" dirty="0">
                <a:solidFill>
                  <a:schemeClr val="bg1"/>
                </a:solidFill>
                <a:effectLst/>
                <a:latin typeface="Times New Roman" panose="02020603050405020304" pitchFamily="18" charset="0"/>
              </a:rPr>
              <a:t>the appliance system affects virtually all areas contributing to a Clas</a:t>
            </a:r>
            <a:r>
              <a:rPr lang="en-US" sz="2000" dirty="0">
                <a:solidFill>
                  <a:schemeClr val="bg1"/>
                </a:solidFill>
                <a:latin typeface="Times New Roman" panose="02020603050405020304" pitchFamily="18" charset="0"/>
              </a:rPr>
              <a:t>s </a:t>
            </a:r>
            <a:r>
              <a:rPr lang="en-US" sz="2000" dirty="0">
                <a:solidFill>
                  <a:schemeClr val="bg1"/>
                </a:solidFill>
                <a:effectLst/>
                <a:latin typeface="Times New Roman" panose="02020603050405020304" pitchFamily="18" charset="0"/>
              </a:rPr>
              <a:t>III malocclusion (e.g., maxillary skeletal retrusion, maxillary dentoalveolar retrusion, mandibular prognathism, decreased lower anterior facial height) by manipulating force vectors</a:t>
            </a:r>
            <a:endParaRPr lang="en-IN" sz="2000" dirty="0">
              <a:solidFill>
                <a:schemeClr val="bg1"/>
              </a:solidFill>
            </a:endParaRPr>
          </a:p>
        </p:txBody>
      </p:sp>
    </p:spTree>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4" name="Picture 3"/>
          <p:cNvPicPr>
            <a:picLocks noChangeAspect="1"/>
          </p:cNvPicPr>
          <p:nvPr/>
        </p:nvPicPr>
        <p:blipFill>
          <a:blip r:embed="rId1"/>
          <a:stretch>
            <a:fillRect/>
          </a:stretch>
        </p:blipFill>
        <p:spPr>
          <a:xfrm>
            <a:off x="6459327" y="254524"/>
            <a:ext cx="2232180" cy="4791659"/>
          </a:xfrm>
          <a:prstGeom prst="rect">
            <a:avLst/>
          </a:prstGeom>
        </p:spPr>
      </p:pic>
      <p:pic>
        <p:nvPicPr>
          <p:cNvPr id="6" name="Picture 5"/>
          <p:cNvPicPr>
            <a:picLocks noChangeAspect="1"/>
          </p:cNvPicPr>
          <p:nvPr/>
        </p:nvPicPr>
        <p:blipFill rotWithShape="1">
          <a:blip r:embed="rId2"/>
          <a:srcRect l="9294" r="7005"/>
          <a:stretch>
            <a:fillRect/>
          </a:stretch>
        </p:blipFill>
        <p:spPr>
          <a:xfrm>
            <a:off x="3852886" y="1016784"/>
            <a:ext cx="2015997" cy="2589055"/>
          </a:xfrm>
          <a:prstGeom prst="rect">
            <a:avLst/>
          </a:prstGeom>
        </p:spPr>
      </p:pic>
      <p:pic>
        <p:nvPicPr>
          <p:cNvPr id="8" name="Picture 7"/>
          <p:cNvPicPr>
            <a:picLocks noChangeAspect="1"/>
          </p:cNvPicPr>
          <p:nvPr/>
        </p:nvPicPr>
        <p:blipFill>
          <a:blip r:embed="rId3"/>
          <a:stretch>
            <a:fillRect/>
          </a:stretch>
        </p:blipFill>
        <p:spPr>
          <a:xfrm>
            <a:off x="678499" y="351841"/>
            <a:ext cx="2006176" cy="4791610"/>
          </a:xfrm>
          <a:prstGeom prst="rect">
            <a:avLst/>
          </a:prstGeom>
        </p:spPr>
      </p:pic>
    </p:spTree>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pic>
        <p:nvPicPr>
          <p:cNvPr id="6" name="Picture 5"/>
          <p:cNvPicPr>
            <a:picLocks noChangeAspect="1"/>
          </p:cNvPicPr>
          <p:nvPr/>
        </p:nvPicPr>
        <p:blipFill>
          <a:blip r:embed="rId1"/>
          <a:stretch>
            <a:fillRect/>
          </a:stretch>
        </p:blipFill>
        <p:spPr>
          <a:xfrm>
            <a:off x="359874" y="48165"/>
            <a:ext cx="8424251" cy="5047169"/>
          </a:xfrm>
          <a:prstGeom prst="rect">
            <a:avLst/>
          </a:prstGeom>
        </p:spPr>
      </p:pic>
    </p:spTree>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5" name="Text Placeholder 4"/>
          <p:cNvSpPr>
            <a:spLocks noGrp="1"/>
          </p:cNvSpPr>
          <p:nvPr>
            <p:ph type="body" idx="4294967295"/>
          </p:nvPr>
        </p:nvSpPr>
        <p:spPr>
          <a:xfrm>
            <a:off x="0" y="874713"/>
            <a:ext cx="3232150" cy="3240087"/>
          </a:xfrm>
        </p:spPr>
        <p:txBody>
          <a:bodyPr/>
          <a:lstStyle/>
          <a:p>
            <a:br>
              <a:rPr lang="en-US" sz="1800" dirty="0"/>
            </a:br>
            <a:endParaRPr lang="en-IN" sz="1800" dirty="0"/>
          </a:p>
        </p:txBody>
      </p:sp>
      <p:pic>
        <p:nvPicPr>
          <p:cNvPr id="6" name="Picture 5"/>
          <p:cNvPicPr>
            <a:picLocks noChangeAspect="1"/>
          </p:cNvPicPr>
          <p:nvPr/>
        </p:nvPicPr>
        <p:blipFill rotWithShape="1">
          <a:blip r:embed="rId1"/>
          <a:srcRect l="8092" r="4801"/>
          <a:stretch>
            <a:fillRect/>
          </a:stretch>
        </p:blipFill>
        <p:spPr>
          <a:xfrm>
            <a:off x="5839391" y="1262054"/>
            <a:ext cx="3098800" cy="2121429"/>
          </a:xfrm>
          <a:prstGeom prst="rect">
            <a:avLst/>
          </a:prstGeom>
        </p:spPr>
      </p:pic>
      <p:pic>
        <p:nvPicPr>
          <p:cNvPr id="7" name="Picture 6"/>
          <p:cNvPicPr>
            <a:picLocks noChangeAspect="1"/>
          </p:cNvPicPr>
          <p:nvPr/>
        </p:nvPicPr>
        <p:blipFill>
          <a:blip r:embed="rId2"/>
          <a:stretch>
            <a:fillRect/>
          </a:stretch>
        </p:blipFill>
        <p:spPr>
          <a:xfrm>
            <a:off x="271220" y="739426"/>
            <a:ext cx="5467794" cy="3529361"/>
          </a:xfrm>
          <a:prstGeom prst="rect">
            <a:avLst/>
          </a:prstGeom>
        </p:spPr>
      </p:pic>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6372" y="536390"/>
            <a:ext cx="2185095" cy="857400"/>
          </a:xfrm>
        </p:spPr>
        <p:txBody>
          <a:bodyPr/>
          <a:lstStyle/>
          <a:p>
            <a:r>
              <a:rPr lang="en-US" sz="2800" b="0" i="0" dirty="0">
                <a:solidFill>
                  <a:srgbClr val="3B3835"/>
                </a:solidFill>
                <a:effectLst/>
                <a:latin typeface="HelveticaNeue-Light"/>
              </a:rPr>
              <a:t>Dewey’s modification of Class III</a:t>
            </a:r>
            <a:endParaRPr lang="en-IN" sz="2800" dirty="0"/>
          </a:p>
        </p:txBody>
      </p:sp>
      <p:sp>
        <p:nvSpPr>
          <p:cNvPr id="7" name="Text Placeholder 6"/>
          <p:cNvSpPr>
            <a:spLocks noGrp="1"/>
          </p:cNvSpPr>
          <p:nvPr>
            <p:ph type="body" idx="1"/>
          </p:nvPr>
        </p:nvSpPr>
        <p:spPr>
          <a:xfrm>
            <a:off x="2798250" y="611616"/>
            <a:ext cx="5503800" cy="3240600"/>
          </a:xfrm>
        </p:spPr>
        <p:txBody>
          <a:bodyPr/>
          <a:lstStyle/>
          <a:p>
            <a:pPr marL="76200" indent="0">
              <a:buNone/>
            </a:pPr>
            <a:r>
              <a:rPr lang="en-US" b="0" i="0" dirty="0">
                <a:solidFill>
                  <a:srgbClr val="3B3835"/>
                </a:solidFill>
                <a:effectLst/>
                <a:latin typeface="HelveticaNeue-Light"/>
              </a:rPr>
              <a:t> </a:t>
            </a:r>
            <a:endParaRPr lang="en-IN" dirty="0"/>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1026" name="Picture 2" descr="C] Tweed’s divided into 2 categories –&#10;• Large mandible&#10;• Normal maxilla&#10;Skeletal&#10;Class III&#10;• Normal mandible&#10;• Underdevel..."/>
          <p:cNvPicPr>
            <a:picLocks noChangeAspect="1" noChangeArrowheads="1"/>
          </p:cNvPicPr>
          <p:nvPr/>
        </p:nvPicPr>
        <p:blipFill rotWithShape="1">
          <a:blip r:embed="rId1">
            <a:extLst>
              <a:ext uri="{28A0092B-C50C-407E-A947-70E740481C1C}">
                <a14:useLocalDpi xmlns:a14="http://schemas.microsoft.com/office/drawing/2010/main" val="0"/>
              </a:ext>
            </a:extLst>
          </a:blip>
          <a:srcRect l="41997" t="43873" r="34914" b="15026"/>
          <a:stretch>
            <a:fillRect/>
          </a:stretch>
        </p:blipFill>
        <p:spPr bwMode="auto">
          <a:xfrm>
            <a:off x="4090304" y="536390"/>
            <a:ext cx="2336800" cy="2340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 Tweed’s divided into 2 categories –&#10;• Large mandible&#10;• Normal maxilla&#10;Skeletal&#10;Class III&#10;• Normal mandible&#10;• Underdevel..."/>
          <p:cNvPicPr>
            <a:picLocks noChangeAspect="1" noChangeArrowheads="1"/>
          </p:cNvPicPr>
          <p:nvPr/>
        </p:nvPicPr>
        <p:blipFill rotWithShape="1">
          <a:blip r:embed="rId1">
            <a:extLst>
              <a:ext uri="{28A0092B-C50C-407E-A947-70E740481C1C}">
                <a14:useLocalDpi xmlns:a14="http://schemas.microsoft.com/office/drawing/2010/main" val="0"/>
              </a:ext>
            </a:extLst>
          </a:blip>
          <a:srcRect l="10710" t="43969" r="64947" b="18147"/>
          <a:stretch>
            <a:fillRect/>
          </a:stretch>
        </p:blipFill>
        <p:spPr bwMode="auto">
          <a:xfrm>
            <a:off x="1819814" y="2771956"/>
            <a:ext cx="2185095" cy="19134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 Tweed’s divided into 2 categories –&#10;• Large mandible&#10;• Normal maxilla&#10;Skeletal&#10;Class III&#10;• Normal mandible&#10;• Underdevel..."/>
          <p:cNvPicPr>
            <a:picLocks noChangeAspect="1" noChangeArrowheads="1"/>
          </p:cNvPicPr>
          <p:nvPr/>
        </p:nvPicPr>
        <p:blipFill rotWithShape="1">
          <a:blip r:embed="rId1">
            <a:extLst>
              <a:ext uri="{28A0092B-C50C-407E-A947-70E740481C1C}">
                <a14:useLocalDpi xmlns:a14="http://schemas.microsoft.com/office/drawing/2010/main" val="0"/>
              </a:ext>
            </a:extLst>
          </a:blip>
          <a:srcRect l="71573" t="43978" r="4085" b="13930"/>
          <a:stretch>
            <a:fillRect/>
          </a:stretch>
        </p:blipFill>
        <p:spPr bwMode="auto">
          <a:xfrm>
            <a:off x="6597894" y="2591849"/>
            <a:ext cx="2336800" cy="22736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brightnessContrast bright="20000"/>
                    </a14:imgEffect>
                  </a14:imgLayer>
                </a14:imgProps>
              </a:ext>
            </a:extLst>
          </a:blip>
          <a:stretch>
            <a:fillRect/>
          </a:stretch>
        </p:blipFill>
        <p:spPr>
          <a:xfrm>
            <a:off x="2984785" y="472696"/>
            <a:ext cx="3462510" cy="4072260"/>
          </a:xfrm>
          <a:prstGeom prst="rect">
            <a:avLst/>
          </a:prstGeom>
        </p:spPr>
      </p:pic>
    </p:spTree>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5" name="Text Placeholder 4"/>
          <p:cNvSpPr>
            <a:spLocks noGrp="1"/>
          </p:cNvSpPr>
          <p:nvPr>
            <p:ph type="body" idx="4294967295"/>
          </p:nvPr>
        </p:nvSpPr>
        <p:spPr>
          <a:xfrm>
            <a:off x="-206195" y="141437"/>
            <a:ext cx="5247688" cy="3240088"/>
          </a:xfrm>
        </p:spPr>
        <p:txBody>
          <a:bodyPr/>
          <a:lstStyle/>
          <a:p>
            <a:r>
              <a:rPr lang="en-US" sz="1800" dirty="0">
                <a:solidFill>
                  <a:schemeClr val="bg1"/>
                </a:solidFill>
                <a:effectLst/>
                <a:latin typeface="Times New Roman" panose="02020603050405020304" pitchFamily="18" charset="0"/>
              </a:rPr>
              <a:t>It appears that the FM can produce one or more of the following treatment effects:</a:t>
            </a:r>
            <a:endParaRPr lang="en-US" sz="1800" dirty="0">
              <a:solidFill>
                <a:schemeClr val="bg1"/>
              </a:solidFill>
              <a:effectLst/>
              <a:latin typeface="Times New Roman" panose="02020603050405020304" pitchFamily="18" charset="0"/>
            </a:endParaRPr>
          </a:p>
          <a:p>
            <a:br>
              <a:rPr lang="en-US" sz="1800" dirty="0">
                <a:solidFill>
                  <a:schemeClr val="bg1"/>
                </a:solidFill>
              </a:rPr>
            </a:br>
            <a:r>
              <a:rPr lang="en-US" sz="1800" dirty="0">
                <a:solidFill>
                  <a:schemeClr val="bg1"/>
                </a:solidFill>
                <a:effectLst/>
                <a:latin typeface="Times New Roman" panose="02020603050405020304" pitchFamily="18" charset="0"/>
              </a:rPr>
              <a:t>1. Correction of CO-CR shift (pseudo–Class III patients)</a:t>
            </a:r>
            <a:br>
              <a:rPr lang="en-US" sz="1800" dirty="0">
                <a:solidFill>
                  <a:schemeClr val="bg1"/>
                </a:solidFill>
              </a:rPr>
            </a:br>
            <a:r>
              <a:rPr lang="en-US" sz="1800" dirty="0">
                <a:solidFill>
                  <a:schemeClr val="bg1"/>
                </a:solidFill>
                <a:effectLst/>
                <a:latin typeface="Times New Roman" panose="02020603050405020304" pitchFamily="18" charset="0"/>
              </a:rPr>
              <a:t>2. Maxillary skeletal protraction, </a:t>
            </a:r>
            <a:r>
              <a:rPr lang="en-US" sz="1800" dirty="0">
                <a:solidFill>
                  <a:schemeClr val="bg1"/>
                </a:solidFill>
                <a:latin typeface="Times New Roman" panose="02020603050405020304" pitchFamily="18" charset="0"/>
              </a:rPr>
              <a:t>(</a:t>
            </a:r>
            <a:r>
              <a:rPr lang="en-US" sz="1800" dirty="0">
                <a:solidFill>
                  <a:schemeClr val="bg1"/>
                </a:solidFill>
                <a:effectLst/>
                <a:latin typeface="Times New Roman" panose="02020603050405020304" pitchFamily="18" charset="0"/>
              </a:rPr>
              <a:t>1 to 2 mm)</a:t>
            </a:r>
            <a:br>
              <a:rPr lang="en-US" sz="1800" dirty="0">
                <a:solidFill>
                  <a:schemeClr val="bg1"/>
                </a:solidFill>
              </a:rPr>
            </a:br>
            <a:r>
              <a:rPr lang="en-US" sz="1800" dirty="0">
                <a:solidFill>
                  <a:schemeClr val="bg1"/>
                </a:solidFill>
                <a:effectLst/>
                <a:latin typeface="Times New Roman" panose="02020603050405020304" pitchFamily="18" charset="0"/>
              </a:rPr>
              <a:t>3. Forward movement of the maxillary dentition</a:t>
            </a:r>
            <a:endParaRPr lang="en-US" sz="1800" dirty="0">
              <a:solidFill>
                <a:schemeClr val="bg1"/>
              </a:solidFill>
              <a:effectLst/>
              <a:latin typeface="Times New Roman" panose="02020603050405020304" pitchFamily="18" charset="0"/>
            </a:endParaRPr>
          </a:p>
          <a:p>
            <a:r>
              <a:rPr lang="en-US" sz="1800" dirty="0">
                <a:solidFill>
                  <a:schemeClr val="bg1"/>
                </a:solidFill>
                <a:effectLst/>
                <a:latin typeface="Times New Roman" panose="02020603050405020304" pitchFamily="18" charset="0"/>
              </a:rPr>
              <a:t>4. Lingual tipping of the lower incisors</a:t>
            </a:r>
            <a:endParaRPr lang="en-US" sz="1800" dirty="0">
              <a:solidFill>
                <a:schemeClr val="bg1"/>
              </a:solidFill>
              <a:effectLst/>
              <a:latin typeface="Times New Roman" panose="02020603050405020304" pitchFamily="18" charset="0"/>
            </a:endParaRPr>
          </a:p>
          <a:p>
            <a:pPr marL="38100" indent="0">
              <a:buNone/>
            </a:pPr>
            <a:r>
              <a:rPr lang="en-US" sz="1800" dirty="0">
                <a:solidFill>
                  <a:schemeClr val="bg1"/>
                </a:solidFill>
                <a:latin typeface="Times New Roman" panose="02020603050405020304" pitchFamily="18" charset="0"/>
              </a:rPr>
              <a:t>       </a:t>
            </a:r>
            <a:r>
              <a:rPr lang="en-US" sz="1800" dirty="0">
                <a:solidFill>
                  <a:schemeClr val="bg1"/>
                </a:solidFill>
                <a:effectLst/>
                <a:latin typeface="Times New Roman" panose="02020603050405020304" pitchFamily="18" charset="0"/>
              </a:rPr>
              <a:t>5. Redirection of mandibular growth</a:t>
            </a:r>
            <a:endParaRPr lang="en-IN" sz="1800" dirty="0">
              <a:solidFill>
                <a:schemeClr val="bg1"/>
              </a:solidFill>
            </a:endParaRPr>
          </a:p>
        </p:txBody>
      </p:sp>
      <p:pic>
        <p:nvPicPr>
          <p:cNvPr id="6" name="Picture 5"/>
          <p:cNvPicPr>
            <a:picLocks noChangeAspect="1"/>
          </p:cNvPicPr>
          <p:nvPr/>
        </p:nvPicPr>
        <p:blipFill rotWithShape="1">
          <a:blip r:embed="rId1"/>
          <a:srcRect t="11396"/>
          <a:stretch>
            <a:fillRect/>
          </a:stretch>
        </p:blipFill>
        <p:spPr>
          <a:xfrm>
            <a:off x="5377912" y="3045417"/>
            <a:ext cx="3274767" cy="2033936"/>
          </a:xfrm>
          <a:prstGeom prst="rect">
            <a:avLst/>
          </a:prstGeom>
        </p:spPr>
      </p:pic>
      <p:pic>
        <p:nvPicPr>
          <p:cNvPr id="7" name="Picture 6"/>
          <p:cNvPicPr>
            <a:picLocks noChangeAspect="1"/>
          </p:cNvPicPr>
          <p:nvPr/>
        </p:nvPicPr>
        <p:blipFill>
          <a:blip r:embed="rId2"/>
          <a:stretch>
            <a:fillRect/>
          </a:stretch>
        </p:blipFill>
        <p:spPr>
          <a:xfrm>
            <a:off x="5516358" y="141437"/>
            <a:ext cx="2769206" cy="2839882"/>
          </a:xfrm>
          <a:prstGeom prst="rect">
            <a:avLst/>
          </a:prstGeom>
        </p:spPr>
      </p:pic>
    </p:spTree>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IN"/>
          </a:p>
        </p:txBody>
      </p:sp>
      <p:sp>
        <p:nvSpPr>
          <p:cNvPr id="5" name="Text Placeholder 4"/>
          <p:cNvSpPr>
            <a:spLocks noGrp="1"/>
          </p:cNvSpPr>
          <p:nvPr>
            <p:ph type="body" idx="1"/>
          </p:nvPr>
        </p:nvSpPr>
        <p:spPr>
          <a:xfrm>
            <a:off x="2152423" y="814816"/>
            <a:ext cx="6452554" cy="3240600"/>
          </a:xfrm>
        </p:spPr>
        <p:txBody>
          <a:bodyPr/>
          <a:lstStyle/>
          <a:p>
            <a:pPr marL="76200" indent="0">
              <a:buNone/>
            </a:pPr>
            <a:r>
              <a:rPr lang="en-US" sz="1800" dirty="0">
                <a:effectLst/>
                <a:latin typeface="Times New Roman" panose="02020603050405020304" pitchFamily="18" charset="0"/>
              </a:rPr>
              <a:t>ACTIVATION</a:t>
            </a:r>
            <a:endParaRPr lang="en-US" sz="1800" dirty="0">
              <a:effectLst/>
              <a:latin typeface="Times New Roman" panose="02020603050405020304" pitchFamily="18" charset="0"/>
            </a:endParaRPr>
          </a:p>
          <a:p>
            <a:pPr marL="76200" indent="0">
              <a:buNone/>
            </a:pPr>
            <a:endParaRPr lang="en-US" sz="1800" dirty="0">
              <a:effectLst/>
              <a:latin typeface="Times New Roman" panose="02020603050405020304" pitchFamily="18" charset="0"/>
            </a:endParaRPr>
          </a:p>
          <a:p>
            <a:r>
              <a:rPr lang="en-US" sz="1800" dirty="0">
                <a:effectLst/>
                <a:latin typeface="Times New Roman" panose="02020603050405020304" pitchFamily="18" charset="0"/>
              </a:rPr>
              <a:t>The expander/splint is activated 0.25 mm once per day at bedtime until the desired increase in maxillary width has been achieved. </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In patients in whom no increase in transverse dimension is desired, the appliance still is activated for 8 to 10 days to disrupt the maxillary sutural system and to promote maxillary protraction.</a:t>
            </a:r>
            <a:endParaRPr lang="en-IN" sz="1800"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IN"/>
          </a:p>
        </p:txBody>
      </p:sp>
      <p:sp>
        <p:nvSpPr>
          <p:cNvPr id="5" name="Text Placeholder 4"/>
          <p:cNvSpPr>
            <a:spLocks noGrp="1"/>
          </p:cNvSpPr>
          <p:nvPr>
            <p:ph type="body" idx="1"/>
          </p:nvPr>
        </p:nvSpPr>
        <p:spPr/>
        <p:txBody>
          <a:bodyPr/>
          <a:lstStyle/>
          <a:p>
            <a:r>
              <a:rPr lang="en-US" sz="1800" dirty="0">
                <a:effectLst/>
                <a:latin typeface="Times New Roman" panose="02020603050405020304" pitchFamily="18" charset="0"/>
              </a:rPr>
              <a:t>A sequence of elastics of increasing force (200, 350, 600 g per side) is used during the break-in period until a heavy orthopedic force is delivered to the maxillary complex.</a:t>
            </a:r>
            <a:endParaRPr lang="en-US" sz="1800" dirty="0">
              <a:effectLst/>
              <a:latin typeface="Times New Roman" panose="02020603050405020304" pitchFamily="18" charset="0"/>
            </a:endParaRP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Ideally, the FM is worn on a full-time basis ( ≈20 hours per day) for 4 to 6 months, and then it can be worn on a nighttime basis only for an additional period of time. </a:t>
            </a:r>
            <a:endParaRPr lang="en-US" sz="1800" dirty="0">
              <a:effectLst/>
              <a:latin typeface="Times New Roman" panose="02020603050405020304" pitchFamily="18" charset="0"/>
            </a:endParaRPr>
          </a:p>
          <a:p>
            <a:endParaRPr lang="en-US" sz="1800" dirty="0">
              <a:effectLst/>
              <a:latin typeface="Times New Roman" panose="02020603050405020304" pitchFamily="18" charset="0"/>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9" name="TextBox 8"/>
          <p:cNvSpPr txBox="1"/>
          <p:nvPr/>
        </p:nvSpPr>
        <p:spPr>
          <a:xfrm>
            <a:off x="364209" y="302217"/>
            <a:ext cx="8338089" cy="4216539"/>
          </a:xfrm>
          <a:prstGeom prst="rect">
            <a:avLst/>
          </a:prstGeom>
          <a:noFill/>
        </p:spPr>
        <p:txBody>
          <a:bodyPr wrap="square">
            <a:spAutoFit/>
          </a:bodyPr>
          <a:lstStyle/>
          <a:p>
            <a:r>
              <a:rPr lang="en-US" sz="2800" b="1" dirty="0">
                <a:solidFill>
                  <a:schemeClr val="bg1"/>
                </a:solidFill>
                <a:effectLst/>
                <a:latin typeface="Arial" panose="020B0604020202020204" pitchFamily="34" charset="0"/>
              </a:rPr>
              <a:t>Alt-RAMEC protocol</a:t>
            </a:r>
            <a:endParaRPr lang="en-US" sz="2800" b="1" dirty="0">
              <a:solidFill>
                <a:schemeClr val="bg1"/>
              </a:solidFill>
              <a:effectLst/>
              <a:latin typeface="Arial" panose="020B0604020202020204" pitchFamily="34" charset="0"/>
            </a:endParaRPr>
          </a:p>
          <a:p>
            <a:endParaRPr lang="en-US" sz="2000" dirty="0">
              <a:solidFill>
                <a:schemeClr val="bg1"/>
              </a:solidFill>
              <a:effectLst/>
              <a:latin typeface="Arial" panose="020B0604020202020204" pitchFamily="34" charset="0"/>
            </a:endParaRPr>
          </a:p>
          <a:p>
            <a:r>
              <a:rPr lang="en-US" sz="2000" dirty="0">
                <a:solidFill>
                  <a:schemeClr val="bg1"/>
                </a:solidFill>
                <a:latin typeface="Arial" panose="020B0604020202020204" pitchFamily="34" charset="0"/>
              </a:rPr>
              <a:t>--</a:t>
            </a:r>
            <a:r>
              <a:rPr lang="en-US" sz="2000" dirty="0">
                <a:solidFill>
                  <a:schemeClr val="bg1"/>
                </a:solidFill>
                <a:effectLst/>
                <a:latin typeface="Arial" panose="020B0604020202020204" pitchFamily="34" charset="0"/>
              </a:rPr>
              <a:t>the maxilla is expanded by 7 mm on week 1 through an expansion device that expands 1 mm/day, and then the screw is closed at a rate of 1 mm/s on week 2. </a:t>
            </a:r>
            <a:endParaRPr lang="en-US" sz="2000" dirty="0">
              <a:solidFill>
                <a:schemeClr val="bg1"/>
              </a:solidFill>
              <a:effectLst/>
              <a:latin typeface="Arial" panose="020B0604020202020204" pitchFamily="34" charset="0"/>
            </a:endParaRPr>
          </a:p>
          <a:p>
            <a:endParaRPr lang="en-US" sz="2000" dirty="0">
              <a:solidFill>
                <a:schemeClr val="bg1"/>
              </a:solidFill>
              <a:effectLst/>
              <a:latin typeface="Arial" panose="020B0604020202020204" pitchFamily="34" charset="0"/>
            </a:endParaRPr>
          </a:p>
          <a:p>
            <a:r>
              <a:rPr lang="en-US" sz="2000" dirty="0">
                <a:solidFill>
                  <a:schemeClr val="bg1"/>
                </a:solidFill>
                <a:effectLst/>
                <a:latin typeface="Arial" panose="020B0604020202020204" pitchFamily="34" charset="0"/>
              </a:rPr>
              <a:t>--In the remaining weeks, the screw of the expansion device is turned on for 1 week</a:t>
            </a:r>
            <a:br>
              <a:rPr lang="en-US" sz="2000" dirty="0">
                <a:solidFill>
                  <a:schemeClr val="bg1"/>
                </a:solidFill>
              </a:rPr>
            </a:br>
            <a:r>
              <a:rPr lang="en-US" sz="2000" dirty="0">
                <a:solidFill>
                  <a:schemeClr val="bg1"/>
                </a:solidFill>
                <a:effectLst/>
                <a:latin typeface="Arial" panose="020B0604020202020204" pitchFamily="34" charset="0"/>
              </a:rPr>
              <a:t>and closed for 1 week, and the Alt-RAMEC protocol is completed at the end of the 9-week cycle. </a:t>
            </a:r>
            <a:endParaRPr lang="en-US" sz="2000" dirty="0">
              <a:solidFill>
                <a:schemeClr val="bg1"/>
              </a:solidFill>
              <a:effectLst/>
              <a:latin typeface="Arial" panose="020B0604020202020204" pitchFamily="34" charset="0"/>
            </a:endParaRPr>
          </a:p>
          <a:p>
            <a:endParaRPr lang="en-US" sz="2000" dirty="0">
              <a:solidFill>
                <a:schemeClr val="bg1"/>
              </a:solidFill>
              <a:effectLst/>
              <a:latin typeface="Arial" panose="020B0604020202020204" pitchFamily="34" charset="0"/>
            </a:endParaRPr>
          </a:p>
          <a:p>
            <a:r>
              <a:rPr lang="en-US" sz="2000" dirty="0">
                <a:solidFill>
                  <a:schemeClr val="bg1"/>
                </a:solidFill>
                <a:effectLst/>
                <a:latin typeface="Arial" panose="020B0604020202020204" pitchFamily="34" charset="0"/>
              </a:rPr>
              <a:t>--Following completion of this protocol, protraction force is applied to move the maxillae forward </a:t>
            </a:r>
            <a:endParaRPr lang="en-IN" sz="2000" dirty="0">
              <a:solidFill>
                <a:schemeClr val="bg1"/>
              </a:solidFill>
            </a:endParaRPr>
          </a:p>
        </p:txBody>
      </p:sp>
    </p:spTree>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4" name="Picture 3"/>
          <p:cNvPicPr>
            <a:picLocks noChangeAspect="1"/>
          </p:cNvPicPr>
          <p:nvPr/>
        </p:nvPicPr>
        <p:blipFill>
          <a:blip r:embed="rId1"/>
          <a:stretch>
            <a:fillRect/>
          </a:stretch>
        </p:blipFill>
        <p:spPr>
          <a:xfrm>
            <a:off x="1210134" y="0"/>
            <a:ext cx="6723732" cy="5143500"/>
          </a:xfrm>
          <a:prstGeom prst="rect">
            <a:avLst/>
          </a:prstGeom>
        </p:spPr>
      </p:pic>
    </p:spTree>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IN"/>
          </a:p>
        </p:txBody>
      </p:sp>
      <p:sp>
        <p:nvSpPr>
          <p:cNvPr id="5" name="Text Placeholder 4"/>
          <p:cNvSpPr>
            <a:spLocks noGrp="1"/>
          </p:cNvSpPr>
          <p:nvPr>
            <p:ph type="body" idx="1"/>
          </p:nvPr>
        </p:nvSpPr>
        <p:spPr>
          <a:xfrm>
            <a:off x="2091463" y="886910"/>
            <a:ext cx="6452554" cy="3471217"/>
          </a:xfrm>
        </p:spPr>
        <p:txBody>
          <a:bodyPr/>
          <a:lstStyle/>
          <a:p>
            <a:r>
              <a:rPr lang="en-US" b="1" dirty="0">
                <a:effectLst/>
                <a:latin typeface="Times New Roman" panose="02020603050405020304" pitchFamily="18" charset="0"/>
              </a:rPr>
              <a:t>Retainer</a:t>
            </a:r>
            <a:endParaRPr lang="en-US" b="1" dirty="0">
              <a:effectLst/>
              <a:latin typeface="Times New Roman" panose="02020603050405020304" pitchFamily="18" charset="0"/>
            </a:endParaRPr>
          </a:p>
          <a:p>
            <a:r>
              <a:rPr lang="en-US" sz="2000" dirty="0">
                <a:effectLst/>
                <a:latin typeface="Times New Roman" panose="02020603050405020304" pitchFamily="18" charset="0"/>
              </a:rPr>
              <a:t>After the FM and the RME appliance have been removed, the patient can be retained using a number of appliances, including a simple maintenance plate ,an FR-3 appliance of </a:t>
            </a:r>
            <a:r>
              <a:rPr lang="en-US" sz="2000" dirty="0" err="1">
                <a:effectLst/>
                <a:latin typeface="Times New Roman" panose="02020603050405020304" pitchFamily="18" charset="0"/>
              </a:rPr>
              <a:t>Fränkel</a:t>
            </a:r>
            <a:r>
              <a:rPr lang="en-US" sz="2000" dirty="0">
                <a:effectLst/>
                <a:latin typeface="Times New Roman" panose="02020603050405020304" pitchFamily="18" charset="0"/>
              </a:rPr>
              <a:t>, or a chin cup (or a combination of these</a:t>
            </a:r>
            <a:endParaRPr lang="en-US" sz="2000" dirty="0">
              <a:effectLst/>
              <a:latin typeface="Times New Roman" panose="02020603050405020304" pitchFamily="18" charset="0"/>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76200" indent="0">
              <a:buNone/>
            </a:pPr>
            <a:r>
              <a:rPr lang="en-IN" dirty="0">
                <a:effectLst/>
                <a:latin typeface="Arial" panose="020B0604020202020204" pitchFamily="34" charset="0"/>
              </a:rPr>
              <a:t>Facemask Traction to Skeletal Anchorage. </a:t>
            </a:r>
            <a:endParaRPr lang="en-IN"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pic>
        <p:nvPicPr>
          <p:cNvPr id="5" name="Picture 4"/>
          <p:cNvPicPr>
            <a:picLocks noChangeAspect="1"/>
          </p:cNvPicPr>
          <p:nvPr/>
        </p:nvPicPr>
        <p:blipFill>
          <a:blip r:embed="rId1"/>
          <a:stretch>
            <a:fillRect/>
          </a:stretch>
        </p:blipFill>
        <p:spPr>
          <a:xfrm>
            <a:off x="1451727" y="130231"/>
            <a:ext cx="6552340" cy="4883038"/>
          </a:xfrm>
          <a:prstGeom prst="rect">
            <a:avLst/>
          </a:prstGeom>
        </p:spPr>
      </p:pic>
    </p:spTree>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76200" indent="0">
              <a:buNone/>
            </a:pPr>
            <a:r>
              <a:rPr lang="en-US" dirty="0">
                <a:effectLst/>
                <a:latin typeface="Arial" panose="020B0604020202020204" pitchFamily="34" charset="0"/>
              </a:rPr>
              <a:t>Class III Elastics to Maxillary and Mandibular Miniplates</a:t>
            </a:r>
            <a:endParaRPr lang="en-IN"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642" y="541647"/>
            <a:ext cx="2810933" cy="857400"/>
          </a:xfrm>
        </p:spPr>
        <p:txBody>
          <a:bodyPr/>
          <a:lstStyle/>
          <a:p>
            <a:r>
              <a:rPr lang="en-IN" sz="2800" b="0" i="0" dirty="0">
                <a:solidFill>
                  <a:srgbClr val="3B3835"/>
                </a:solidFill>
                <a:effectLst/>
                <a:latin typeface="HelveticaNeue-Light"/>
              </a:rPr>
              <a:t>Tweed’s Classification</a:t>
            </a:r>
            <a:br>
              <a:rPr lang="en-IN" sz="2800" dirty="0"/>
            </a:br>
            <a:endParaRPr lang="en-IN" sz="28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graphicFrame>
        <p:nvGraphicFramePr>
          <p:cNvPr id="5" name="Diagram 4"/>
          <p:cNvGraphicFramePr/>
          <p:nvPr/>
        </p:nvGraphicFramePr>
        <p:xfrm>
          <a:off x="3052984" y="1393790"/>
          <a:ext cx="5503800" cy="294791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7" name="Picture 6"/>
          <p:cNvPicPr>
            <a:picLocks noChangeAspect="1"/>
          </p:cNvPicPr>
          <p:nvPr/>
        </p:nvPicPr>
        <p:blipFill rotWithShape="1">
          <a:blip r:embed="rId6"/>
          <a:srcRect l="12904" r="49052"/>
          <a:stretch>
            <a:fillRect/>
          </a:stretch>
        </p:blipFill>
        <p:spPr>
          <a:xfrm>
            <a:off x="2632291" y="708664"/>
            <a:ext cx="1677259" cy="1975089"/>
          </a:xfrm>
          <a:prstGeom prst="rect">
            <a:avLst/>
          </a:prstGeom>
        </p:spPr>
      </p:pic>
      <p:pic>
        <p:nvPicPr>
          <p:cNvPr id="8" name="Picture 7"/>
          <p:cNvPicPr>
            <a:picLocks noChangeAspect="1"/>
          </p:cNvPicPr>
          <p:nvPr/>
        </p:nvPicPr>
        <p:blipFill rotWithShape="1">
          <a:blip r:embed="rId6"/>
          <a:srcRect l="49207" t="1058" r="14052" b="5459"/>
          <a:stretch>
            <a:fillRect/>
          </a:stretch>
        </p:blipFill>
        <p:spPr>
          <a:xfrm>
            <a:off x="2743200" y="2800165"/>
            <a:ext cx="1566350" cy="1822636"/>
          </a:xfrm>
          <a:prstGeom prst="rect">
            <a:avLst/>
          </a:prstGeom>
        </p:spPr>
      </p:pic>
    </p:spTree>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5" name="TextBox 4"/>
          <p:cNvSpPr txBox="1"/>
          <p:nvPr/>
        </p:nvSpPr>
        <p:spPr>
          <a:xfrm>
            <a:off x="631595" y="433632"/>
            <a:ext cx="8286161" cy="2677656"/>
          </a:xfrm>
          <a:prstGeom prst="rect">
            <a:avLst/>
          </a:prstGeom>
          <a:noFill/>
        </p:spPr>
        <p:txBody>
          <a:bodyPr wrap="square">
            <a:spAutoFit/>
          </a:bodyPr>
          <a:lstStyle/>
          <a:p>
            <a:r>
              <a:rPr lang="en-US" sz="2400" dirty="0">
                <a:solidFill>
                  <a:schemeClr val="bg1"/>
                </a:solidFill>
                <a:effectLst/>
                <a:latin typeface="Times New Roman" panose="02020603050405020304" pitchFamily="18" charset="0"/>
              </a:rPr>
              <a:t>The most effective approach to protraction of the maxilla is Class</a:t>
            </a:r>
            <a:br>
              <a:rPr lang="en-US" sz="2400" dirty="0">
                <a:solidFill>
                  <a:schemeClr val="bg1"/>
                </a:solidFill>
              </a:rPr>
            </a:br>
            <a:r>
              <a:rPr lang="en-US" sz="2400" dirty="0">
                <a:solidFill>
                  <a:schemeClr val="bg1"/>
                </a:solidFill>
                <a:effectLst/>
                <a:latin typeface="Times New Roman" panose="02020603050405020304" pitchFamily="18" charset="0"/>
              </a:rPr>
              <a:t>III elastics between bone-supported miniplates at the base of the</a:t>
            </a:r>
            <a:br>
              <a:rPr lang="en-US" sz="2400" dirty="0">
                <a:solidFill>
                  <a:schemeClr val="bg1"/>
                </a:solidFill>
              </a:rPr>
            </a:br>
            <a:r>
              <a:rPr lang="en-US" sz="2400" dirty="0">
                <a:solidFill>
                  <a:schemeClr val="bg1"/>
                </a:solidFill>
                <a:effectLst/>
                <a:latin typeface="Times New Roman" panose="02020603050405020304" pitchFamily="18" charset="0"/>
              </a:rPr>
              <a:t>zygoma above the maxillary molars and the anterolateral surface</a:t>
            </a:r>
            <a:br>
              <a:rPr lang="en-US" sz="2400" dirty="0">
                <a:solidFill>
                  <a:schemeClr val="bg1"/>
                </a:solidFill>
              </a:rPr>
            </a:br>
            <a:r>
              <a:rPr lang="en-US" sz="2400" dirty="0">
                <a:solidFill>
                  <a:schemeClr val="bg1"/>
                </a:solidFill>
                <a:effectLst/>
                <a:latin typeface="Times New Roman" panose="02020603050405020304" pitchFamily="18" charset="0"/>
              </a:rPr>
              <a:t>of the mandible, so that light force is delivered to the jaws rather</a:t>
            </a:r>
            <a:br>
              <a:rPr lang="en-US" sz="2400" dirty="0">
                <a:solidFill>
                  <a:schemeClr val="bg1"/>
                </a:solidFill>
              </a:rPr>
            </a:br>
            <a:r>
              <a:rPr lang="en-US" sz="2400" dirty="0">
                <a:solidFill>
                  <a:schemeClr val="bg1"/>
                </a:solidFill>
                <a:effectLst/>
                <a:latin typeface="Times New Roman" panose="02020603050405020304" pitchFamily="18" charset="0"/>
              </a:rPr>
              <a:t>than the teeth. </a:t>
            </a:r>
            <a:endParaRPr lang="en-US" sz="2400" dirty="0">
              <a:solidFill>
                <a:schemeClr val="bg1"/>
              </a:solidFill>
              <a:effectLst/>
              <a:latin typeface="Times New Roman" panose="02020603050405020304" pitchFamily="18" charset="0"/>
            </a:endParaRPr>
          </a:p>
          <a:p>
            <a:endParaRPr lang="en-US" sz="2400" dirty="0">
              <a:solidFill>
                <a:schemeClr val="bg1"/>
              </a:solidFill>
              <a:latin typeface="Times New Roman" panose="02020603050405020304" pitchFamily="18" charset="0"/>
            </a:endParaRPr>
          </a:p>
          <a:p>
            <a:r>
              <a:rPr lang="en-US" sz="2400" dirty="0">
                <a:solidFill>
                  <a:schemeClr val="bg1"/>
                </a:solidFill>
                <a:effectLst/>
                <a:latin typeface="Times New Roman" panose="02020603050405020304" pitchFamily="18" charset="0"/>
              </a:rPr>
              <a:t>This method was introduced by De </a:t>
            </a:r>
            <a:r>
              <a:rPr lang="en-US" sz="2400" dirty="0" err="1">
                <a:solidFill>
                  <a:schemeClr val="bg1"/>
                </a:solidFill>
                <a:effectLst/>
                <a:latin typeface="Times New Roman" panose="02020603050405020304" pitchFamily="18" charset="0"/>
              </a:rPr>
              <a:t>Clerck</a:t>
            </a:r>
            <a:r>
              <a:rPr lang="en-US" sz="2400" dirty="0">
                <a:solidFill>
                  <a:schemeClr val="bg1"/>
                </a:solidFill>
                <a:effectLst/>
                <a:latin typeface="Times New Roman" panose="02020603050405020304" pitchFamily="18" charset="0"/>
              </a:rPr>
              <a:t> and coworkers in 2010</a:t>
            </a:r>
            <a:endParaRPr lang="en-IN" sz="2400" dirty="0">
              <a:solidFill>
                <a:schemeClr val="bg1"/>
              </a:solidFill>
            </a:endParaRPr>
          </a:p>
        </p:txBody>
      </p:sp>
    </p:spTree>
  </p:cSld>
  <p:clrMapOvr>
    <a:masterClrMapping/>
  </p:clrMapOvr>
  <p:transition>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pic>
        <p:nvPicPr>
          <p:cNvPr id="7" name="Picture 6"/>
          <p:cNvPicPr>
            <a:picLocks noChangeAspect="1"/>
          </p:cNvPicPr>
          <p:nvPr/>
        </p:nvPicPr>
        <p:blipFill>
          <a:blip r:embed="rId1"/>
          <a:stretch>
            <a:fillRect/>
          </a:stretch>
        </p:blipFill>
        <p:spPr>
          <a:xfrm>
            <a:off x="0" y="1024304"/>
            <a:ext cx="9144000" cy="3094892"/>
          </a:xfrm>
          <a:prstGeom prst="rect">
            <a:avLst/>
          </a:prstGeom>
        </p:spPr>
      </p:pic>
    </p:spTree>
  </p:cSld>
  <p:clrMapOvr>
    <a:masterClrMapping/>
  </p:clrMapOvr>
  <p:transition>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4" name="TextBox 3"/>
          <p:cNvSpPr txBox="1"/>
          <p:nvPr/>
        </p:nvSpPr>
        <p:spPr>
          <a:xfrm>
            <a:off x="197963" y="225536"/>
            <a:ext cx="8729221" cy="4401205"/>
          </a:xfrm>
          <a:prstGeom prst="rect">
            <a:avLst/>
          </a:prstGeom>
          <a:noFill/>
        </p:spPr>
        <p:txBody>
          <a:bodyPr wrap="square">
            <a:spAutoFit/>
          </a:bodyPr>
          <a:lstStyle/>
          <a:p>
            <a:r>
              <a:rPr lang="en-US" sz="2000" dirty="0">
                <a:solidFill>
                  <a:schemeClr val="bg1"/>
                </a:solidFill>
                <a:effectLst/>
                <a:latin typeface="Times New Roman" panose="02020603050405020304" pitchFamily="18" charset="0"/>
              </a:rPr>
              <a:t>In the timing of treatment, two related factors are important.</a:t>
            </a:r>
            <a:br>
              <a:rPr lang="en-US" sz="2000" dirty="0">
                <a:solidFill>
                  <a:schemeClr val="bg1"/>
                </a:solidFill>
              </a:rPr>
            </a:br>
            <a:r>
              <a:rPr lang="en-US" sz="2000" dirty="0">
                <a:solidFill>
                  <a:schemeClr val="bg1"/>
                </a:solidFill>
                <a:latin typeface="Times New Roman" panose="02020603050405020304" pitchFamily="18" charset="0"/>
              </a:rPr>
              <a:t>1.</a:t>
            </a:r>
            <a:r>
              <a:rPr lang="en-US" sz="2000" dirty="0">
                <a:solidFill>
                  <a:schemeClr val="bg1"/>
                </a:solidFill>
                <a:effectLst/>
                <a:latin typeface="Times New Roman" panose="02020603050405020304" pitchFamily="18" charset="0"/>
              </a:rPr>
              <a:t> adequate bone density to retain the screws does not develop until approximately age 11</a:t>
            </a:r>
            <a:endParaRPr lang="en-US" sz="2000" dirty="0">
              <a:solidFill>
                <a:schemeClr val="bg1"/>
              </a:solidFill>
              <a:effectLst/>
              <a:latin typeface="Times New Roman" panose="02020603050405020304" pitchFamily="18" charset="0"/>
            </a:endParaRPr>
          </a:p>
          <a:p>
            <a:endParaRPr lang="en-US" sz="2000" dirty="0">
              <a:solidFill>
                <a:schemeClr val="bg1"/>
              </a:solidFill>
              <a:effectLst/>
              <a:latin typeface="Times New Roman" panose="02020603050405020304" pitchFamily="18" charset="0"/>
            </a:endParaRPr>
          </a:p>
          <a:p>
            <a:r>
              <a:rPr lang="en-US" sz="2000" dirty="0">
                <a:solidFill>
                  <a:schemeClr val="bg1"/>
                </a:solidFill>
                <a:latin typeface="Times New Roman" panose="02020603050405020304" pitchFamily="18" charset="0"/>
              </a:rPr>
              <a:t>2.</a:t>
            </a:r>
            <a:r>
              <a:rPr lang="en-US" sz="2000" dirty="0">
                <a:solidFill>
                  <a:schemeClr val="bg1"/>
                </a:solidFill>
                <a:effectLst/>
                <a:latin typeface="Times New Roman" panose="02020603050405020304" pitchFamily="18" charset="0"/>
              </a:rPr>
              <a:t> the mandibular bone plates should not be inserted until the permanent mandibular </a:t>
            </a:r>
            <a:r>
              <a:rPr lang="en-US" sz="2000" dirty="0" err="1">
                <a:solidFill>
                  <a:schemeClr val="bg1"/>
                </a:solidFill>
                <a:effectLst/>
                <a:latin typeface="Times New Roman" panose="02020603050405020304" pitchFamily="18" charset="0"/>
              </a:rPr>
              <a:t>canineshave</a:t>
            </a:r>
            <a:r>
              <a:rPr lang="en-US" sz="2000" dirty="0">
                <a:solidFill>
                  <a:schemeClr val="bg1"/>
                </a:solidFill>
                <a:effectLst/>
                <a:latin typeface="Times New Roman" panose="02020603050405020304" pitchFamily="18" charset="0"/>
              </a:rPr>
              <a:t> erupted, (9 years of age). </a:t>
            </a:r>
            <a:endParaRPr lang="en-US" sz="2000" dirty="0">
              <a:solidFill>
                <a:schemeClr val="bg1"/>
              </a:solidFill>
              <a:effectLst/>
              <a:latin typeface="Times New Roman" panose="02020603050405020304" pitchFamily="18" charset="0"/>
            </a:endParaRPr>
          </a:p>
          <a:p>
            <a:endParaRPr lang="en-US" sz="2000" dirty="0">
              <a:solidFill>
                <a:schemeClr val="bg1"/>
              </a:solidFill>
              <a:latin typeface="Times New Roman" panose="02020603050405020304" pitchFamily="18" charset="0"/>
            </a:endParaRPr>
          </a:p>
          <a:p>
            <a:br>
              <a:rPr lang="en-US" sz="2000" dirty="0">
                <a:solidFill>
                  <a:schemeClr val="bg1"/>
                </a:solidFill>
              </a:rPr>
            </a:br>
            <a:r>
              <a:rPr lang="en-US" sz="2000" dirty="0">
                <a:solidFill>
                  <a:schemeClr val="bg1"/>
                </a:solidFill>
                <a:effectLst/>
                <a:latin typeface="Times New Roman" panose="02020603050405020304" pitchFamily="18" charset="0"/>
              </a:rPr>
              <a:t>With the skeletally anchored Class III elastics, a favorable growth </a:t>
            </a:r>
            <a:r>
              <a:rPr lang="en-US" sz="2000" dirty="0">
                <a:solidFill>
                  <a:schemeClr val="bg1"/>
                </a:solidFill>
                <a:latin typeface="Times New Roman" panose="02020603050405020304" pitchFamily="18" charset="0"/>
              </a:rPr>
              <a:t>r</a:t>
            </a:r>
            <a:r>
              <a:rPr lang="en-US" sz="2000" dirty="0">
                <a:solidFill>
                  <a:schemeClr val="bg1"/>
                </a:solidFill>
                <a:effectLst/>
                <a:latin typeface="Times New Roman" panose="02020603050405020304" pitchFamily="18" charset="0"/>
              </a:rPr>
              <a:t>esponse can be obtained throughout the adolescent growth spurt, so treatment for about 1 year between the ages 12 and 14 is the best plan</a:t>
            </a:r>
            <a:endParaRPr lang="en-US" sz="2000" dirty="0">
              <a:solidFill>
                <a:schemeClr val="bg1"/>
              </a:solidFill>
              <a:effectLst/>
              <a:latin typeface="Times New Roman" panose="02020603050405020304" pitchFamily="18" charset="0"/>
            </a:endParaRPr>
          </a:p>
          <a:p>
            <a:endParaRPr lang="en-US" sz="2000" dirty="0">
              <a:solidFill>
                <a:schemeClr val="bg1"/>
              </a:solidFill>
              <a:effectLst/>
              <a:latin typeface="Times New Roman" panose="02020603050405020304" pitchFamily="18" charset="0"/>
            </a:endParaRPr>
          </a:p>
          <a:p>
            <a:r>
              <a:rPr lang="en-US" sz="2000" dirty="0">
                <a:solidFill>
                  <a:schemeClr val="bg1"/>
                </a:solidFill>
                <a:effectLst/>
                <a:latin typeface="Times New Roman" panose="02020603050405020304" pitchFamily="18" charset="0"/>
              </a:rPr>
              <a:t>Only light force is needed to obtain the desired growth modification (not more than 250 gm per side; often 150 gm is adequate). </a:t>
            </a:r>
            <a:endParaRPr lang="en-IN" sz="2000" dirty="0">
              <a:solidFill>
                <a:schemeClr val="bg1"/>
              </a:solidFill>
            </a:endParaRPr>
          </a:p>
        </p:txBody>
      </p:sp>
    </p:spTree>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pic>
        <p:nvPicPr>
          <p:cNvPr id="5" name="Picture 4"/>
          <p:cNvPicPr>
            <a:picLocks noChangeAspect="1"/>
          </p:cNvPicPr>
          <p:nvPr/>
        </p:nvPicPr>
        <p:blipFill>
          <a:blip r:embed="rId1"/>
          <a:stretch>
            <a:fillRect/>
          </a:stretch>
        </p:blipFill>
        <p:spPr>
          <a:xfrm>
            <a:off x="2224725" y="116951"/>
            <a:ext cx="4909597" cy="4909597"/>
          </a:xfrm>
          <a:prstGeom prst="rect">
            <a:avLst/>
          </a:prstGeom>
        </p:spPr>
      </p:pic>
    </p:spTree>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4" name="TextBox 3"/>
          <p:cNvSpPr txBox="1"/>
          <p:nvPr/>
        </p:nvSpPr>
        <p:spPr>
          <a:xfrm>
            <a:off x="443060" y="377072"/>
            <a:ext cx="7861954" cy="4524315"/>
          </a:xfrm>
          <a:prstGeom prst="rect">
            <a:avLst/>
          </a:prstGeom>
          <a:noFill/>
        </p:spPr>
        <p:txBody>
          <a:bodyPr wrap="square">
            <a:spAutoFit/>
          </a:bodyPr>
          <a:lstStyle/>
          <a:p>
            <a:r>
              <a:rPr lang="en-IN" sz="2400" b="1" dirty="0">
                <a:solidFill>
                  <a:schemeClr val="bg1"/>
                </a:solidFill>
                <a:effectLst/>
                <a:latin typeface="Arial" panose="020B0604020202020204" pitchFamily="34" charset="0"/>
              </a:rPr>
              <a:t>Comparison With Facemask.</a:t>
            </a:r>
            <a:endParaRPr lang="en-IN" sz="2400" b="1" dirty="0">
              <a:solidFill>
                <a:schemeClr val="bg1"/>
              </a:solidFill>
              <a:effectLst/>
              <a:latin typeface="Arial" panose="020B0604020202020204" pitchFamily="34" charset="0"/>
            </a:endParaRPr>
          </a:p>
          <a:p>
            <a:r>
              <a:rPr lang="en-US" sz="2400" dirty="0">
                <a:solidFill>
                  <a:schemeClr val="bg1"/>
                </a:solidFill>
                <a:latin typeface="Times New Roman" panose="02020603050405020304" pitchFamily="18" charset="0"/>
              </a:rPr>
              <a:t>--</a:t>
            </a:r>
            <a:r>
              <a:rPr lang="en-US" sz="2400" dirty="0">
                <a:solidFill>
                  <a:schemeClr val="bg1"/>
                </a:solidFill>
                <a:effectLst/>
                <a:latin typeface="Times New Roman" panose="02020603050405020304" pitchFamily="18" charset="0"/>
              </a:rPr>
              <a:t>Facemask patients were younger; mean age at start of treatment was 8 years 3 months versus 11 years 10 months for Class III elastics and miniplates.</a:t>
            </a:r>
            <a:endParaRPr lang="en-US" sz="2400" dirty="0">
              <a:solidFill>
                <a:schemeClr val="bg1"/>
              </a:solidFill>
              <a:effectLst/>
              <a:latin typeface="Times New Roman" panose="02020603050405020304" pitchFamily="18" charset="0"/>
            </a:endParaRPr>
          </a:p>
          <a:p>
            <a:br>
              <a:rPr lang="en-US" sz="2400" dirty="0">
                <a:solidFill>
                  <a:schemeClr val="bg1"/>
                </a:solidFill>
              </a:rPr>
            </a:br>
            <a:r>
              <a:rPr lang="en-US" sz="2400" dirty="0">
                <a:solidFill>
                  <a:schemeClr val="bg1"/>
                </a:solidFill>
                <a:latin typeface="Times New Roman" panose="02020603050405020304" pitchFamily="18" charset="0"/>
              </a:rPr>
              <a:t>--</a:t>
            </a:r>
            <a:r>
              <a:rPr lang="en-US" sz="2400" dirty="0">
                <a:solidFill>
                  <a:schemeClr val="bg1"/>
                </a:solidFill>
                <a:effectLst/>
                <a:latin typeface="Times New Roman" panose="02020603050405020304" pitchFamily="18" charset="0"/>
              </a:rPr>
              <a:t> Force with facemask was twice as large: 300 to 500 gm versus 150 to 200 gm.</a:t>
            </a:r>
            <a:endParaRPr lang="en-US" sz="2400" dirty="0">
              <a:solidFill>
                <a:schemeClr val="bg1"/>
              </a:solidFill>
              <a:effectLst/>
              <a:latin typeface="Times New Roman" panose="02020603050405020304" pitchFamily="18" charset="0"/>
            </a:endParaRPr>
          </a:p>
          <a:p>
            <a:endParaRPr lang="en-US" sz="2400" dirty="0">
              <a:solidFill>
                <a:schemeClr val="bg1"/>
              </a:solidFill>
              <a:effectLst/>
              <a:latin typeface="Times New Roman" panose="02020603050405020304" pitchFamily="18" charset="0"/>
            </a:endParaRPr>
          </a:p>
          <a:p>
            <a:r>
              <a:rPr lang="en-US" sz="2400" dirty="0">
                <a:solidFill>
                  <a:schemeClr val="bg1"/>
                </a:solidFill>
                <a:effectLst/>
                <a:latin typeface="Times New Roman" panose="02020603050405020304" pitchFamily="18" charset="0"/>
              </a:rPr>
              <a:t>--on average there was about twice as much change with the elastics, and about the same amount of change with the skeletally anchored facemask as with the </a:t>
            </a:r>
            <a:r>
              <a:rPr lang="en-US" sz="2400" dirty="0" err="1">
                <a:solidFill>
                  <a:schemeClr val="bg1"/>
                </a:solidFill>
                <a:effectLst/>
                <a:latin typeface="Times New Roman" panose="02020603050405020304" pitchFamily="18" charset="0"/>
              </a:rPr>
              <a:t>dentallyanchored</a:t>
            </a:r>
            <a:r>
              <a:rPr lang="en-US" sz="2400" dirty="0">
                <a:solidFill>
                  <a:schemeClr val="bg1"/>
                </a:solidFill>
                <a:effectLst/>
                <a:latin typeface="Times New Roman" panose="02020603050405020304" pitchFamily="18" charset="0"/>
              </a:rPr>
              <a:t> Michigan group.</a:t>
            </a:r>
            <a:endParaRPr lang="en-IN" sz="2400" dirty="0">
              <a:solidFill>
                <a:schemeClr val="bg1"/>
              </a:solidFill>
            </a:endParaRPr>
          </a:p>
        </p:txBody>
      </p:sp>
    </p:spTree>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IN" dirty="0">
                <a:effectLst/>
                <a:latin typeface="Arial" panose="020B0604020202020204" pitchFamily="34" charset="0"/>
              </a:rPr>
              <a:t>The </a:t>
            </a:r>
            <a:r>
              <a:rPr lang="en-IN" dirty="0" err="1">
                <a:effectLst/>
                <a:latin typeface="Arial" panose="020B0604020202020204" pitchFamily="34" charset="0"/>
              </a:rPr>
              <a:t>Orthopedic</a:t>
            </a:r>
            <a:r>
              <a:rPr lang="en-IN" dirty="0">
                <a:effectLst/>
                <a:latin typeface="Arial" panose="020B0604020202020204" pitchFamily="34" charset="0"/>
              </a:rPr>
              <a:t> Chin Cup</a:t>
            </a:r>
            <a:endParaRPr lang="en-IN"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IN"/>
          </a:p>
        </p:txBody>
      </p:sp>
      <p:sp>
        <p:nvSpPr>
          <p:cNvPr id="5" name="Text Placeholder 4"/>
          <p:cNvSpPr>
            <a:spLocks noGrp="1"/>
          </p:cNvSpPr>
          <p:nvPr>
            <p:ph type="body" idx="1"/>
          </p:nvPr>
        </p:nvSpPr>
        <p:spPr>
          <a:xfrm>
            <a:off x="2308860" y="968177"/>
            <a:ext cx="5993190" cy="3240600"/>
          </a:xfrm>
        </p:spPr>
        <p:txBody>
          <a:bodyPr/>
          <a:lstStyle/>
          <a:p>
            <a:r>
              <a:rPr lang="en-US" sz="2000" dirty="0">
                <a:effectLst/>
                <a:latin typeface="Times New Roman" panose="02020603050405020304" pitchFamily="18" charset="0"/>
              </a:rPr>
              <a:t>The oldest of the orthopedic approaches to the treatment of</a:t>
            </a:r>
            <a:br>
              <a:rPr lang="en-US" sz="2000" dirty="0"/>
            </a:br>
            <a:r>
              <a:rPr lang="en-US" sz="2000" dirty="0">
                <a:effectLst/>
                <a:latin typeface="Times New Roman" panose="02020603050405020304" pitchFamily="18" charset="0"/>
              </a:rPr>
              <a:t>Class III malocclusion is the chin cup. </a:t>
            </a:r>
            <a:endParaRPr lang="en-US" sz="2000" dirty="0">
              <a:effectLst/>
              <a:latin typeface="Times New Roman" panose="02020603050405020304" pitchFamily="18" charset="0"/>
            </a:endParaRPr>
          </a:p>
          <a:p>
            <a:r>
              <a:rPr lang="en-US" sz="2000" dirty="0">
                <a:latin typeface="Times New Roman" panose="02020603050405020304" pitchFamily="18" charset="0"/>
              </a:rPr>
              <a:t>T</a:t>
            </a:r>
            <a:r>
              <a:rPr lang="en-US" sz="2000" dirty="0">
                <a:effectLst/>
                <a:latin typeface="Times New Roman" panose="02020603050405020304" pitchFamily="18" charset="0"/>
              </a:rPr>
              <a:t>hese appliances can be divided into two types. </a:t>
            </a:r>
            <a:endParaRPr lang="en-US" sz="2000" dirty="0">
              <a:effectLst/>
              <a:latin typeface="Times New Roman" panose="02020603050405020304" pitchFamily="18" charset="0"/>
            </a:endParaRPr>
          </a:p>
          <a:p>
            <a:pPr>
              <a:buFont typeface="+mj-lt"/>
              <a:buAutoNum type="arabicPeriod"/>
            </a:pPr>
            <a:r>
              <a:rPr lang="en-US" sz="2000" dirty="0">
                <a:effectLst/>
                <a:latin typeface="Times New Roman" panose="02020603050405020304" pitchFamily="18" charset="0"/>
              </a:rPr>
              <a:t>The occipital-pull chin cup </a:t>
            </a:r>
            <a:endParaRPr lang="en-US" sz="2000" dirty="0">
              <a:effectLst/>
              <a:latin typeface="Times New Roman" panose="02020603050405020304" pitchFamily="18" charset="0"/>
            </a:endParaRPr>
          </a:p>
          <a:p>
            <a:pPr>
              <a:buFont typeface="+mj-lt"/>
              <a:buAutoNum type="arabicPeriod"/>
            </a:pPr>
            <a:r>
              <a:rPr lang="en-US" sz="2000" dirty="0">
                <a:effectLst/>
                <a:latin typeface="Times New Roman" panose="02020603050405020304" pitchFamily="18" charset="0"/>
              </a:rPr>
              <a:t>The vertical-pull chin cup (VPCC)</a:t>
            </a:r>
            <a:br>
              <a:rPr lang="en-US" sz="2000" dirty="0"/>
            </a:br>
            <a:endParaRPr lang="en-IN" sz="2800"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1800" dirty="0">
                <a:effectLst/>
                <a:latin typeface="Times New Roman" panose="02020603050405020304" pitchFamily="18" charset="0"/>
              </a:rPr>
              <a:t>occipital-pull chin cup</a:t>
            </a:r>
            <a:endParaRPr lang="en-IN"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pic>
        <p:nvPicPr>
          <p:cNvPr id="5" name="Picture 4"/>
          <p:cNvPicPr>
            <a:picLocks noChangeAspect="1"/>
          </p:cNvPicPr>
          <p:nvPr/>
        </p:nvPicPr>
        <p:blipFill>
          <a:blip r:embed="rId1"/>
          <a:stretch>
            <a:fillRect/>
          </a:stretch>
        </p:blipFill>
        <p:spPr>
          <a:xfrm>
            <a:off x="1309090" y="92750"/>
            <a:ext cx="6525820" cy="4100031"/>
          </a:xfrm>
          <a:prstGeom prst="rect">
            <a:avLst/>
          </a:prstGeom>
        </p:spPr>
      </p:pic>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Vertical Pull Chin Cup </a:t>
            </a:r>
            <a:endParaRPr lang="en-IN"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pic>
        <p:nvPicPr>
          <p:cNvPr id="5" name="Picture 4"/>
          <p:cNvPicPr>
            <a:picLocks noChangeAspect="1"/>
          </p:cNvPicPr>
          <p:nvPr/>
        </p:nvPicPr>
        <p:blipFill rotWithShape="1">
          <a:blip r:embed="rId1"/>
          <a:srcRect b="2991"/>
          <a:stretch>
            <a:fillRect/>
          </a:stretch>
        </p:blipFill>
        <p:spPr>
          <a:xfrm>
            <a:off x="848879" y="106582"/>
            <a:ext cx="7446242" cy="4086199"/>
          </a:xfrm>
          <a:prstGeom prst="rect">
            <a:avLst/>
          </a:prstGeom>
        </p:spPr>
      </p:pic>
    </p:spTree>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5" name="TextBox 4"/>
          <p:cNvSpPr txBox="1"/>
          <p:nvPr/>
        </p:nvSpPr>
        <p:spPr>
          <a:xfrm>
            <a:off x="254525" y="282804"/>
            <a:ext cx="8568964" cy="4524315"/>
          </a:xfrm>
          <a:prstGeom prst="rect">
            <a:avLst/>
          </a:prstGeom>
          <a:noFill/>
        </p:spPr>
        <p:txBody>
          <a:bodyPr wrap="square">
            <a:spAutoFit/>
          </a:bodyPr>
          <a:lstStyle/>
          <a:p>
            <a:r>
              <a:rPr lang="en-US" sz="2400" dirty="0">
                <a:solidFill>
                  <a:schemeClr val="bg1"/>
                </a:solidFill>
                <a:effectLst/>
                <a:latin typeface="Times New Roman" panose="02020603050405020304" pitchFamily="18" charset="0"/>
              </a:rPr>
              <a:t>Line of force of applied force for chin cup therapy should be directed along the lines from the chin point to the condyle heads, bilaterally </a:t>
            </a:r>
            <a:endParaRPr lang="en-US" sz="2400" dirty="0">
              <a:solidFill>
                <a:schemeClr val="bg1"/>
              </a:solidFill>
              <a:effectLst/>
              <a:latin typeface="Times New Roman" panose="02020603050405020304" pitchFamily="18" charset="0"/>
            </a:endParaRPr>
          </a:p>
          <a:p>
            <a:endParaRPr lang="en-US" sz="2400" dirty="0">
              <a:solidFill>
                <a:schemeClr val="bg1"/>
              </a:solidFill>
              <a:latin typeface="Times New Roman" panose="02020603050405020304" pitchFamily="18" charset="0"/>
            </a:endParaRPr>
          </a:p>
          <a:p>
            <a:r>
              <a:rPr lang="en-US" sz="2400" dirty="0">
                <a:solidFill>
                  <a:schemeClr val="bg1"/>
                </a:solidFill>
                <a:latin typeface="Times New Roman" panose="02020603050405020304" pitchFamily="18" charset="0"/>
              </a:rPr>
              <a:t>R</a:t>
            </a:r>
            <a:r>
              <a:rPr lang="en-US" sz="2400" dirty="0">
                <a:solidFill>
                  <a:schemeClr val="bg1"/>
                </a:solidFill>
                <a:effectLst/>
                <a:latin typeface="Times New Roman" panose="02020603050405020304" pitchFamily="18" charset="0"/>
              </a:rPr>
              <a:t>ange of force : 400–500 g</a:t>
            </a:r>
            <a:endParaRPr lang="en-US" sz="2400" dirty="0">
              <a:solidFill>
                <a:schemeClr val="bg1"/>
              </a:solidFill>
              <a:effectLst/>
              <a:latin typeface="Times New Roman" panose="02020603050405020304" pitchFamily="18" charset="0"/>
            </a:endParaRPr>
          </a:p>
          <a:p>
            <a:endParaRPr lang="en-US" sz="2400" dirty="0">
              <a:solidFill>
                <a:schemeClr val="bg1"/>
              </a:solidFill>
              <a:effectLst/>
              <a:latin typeface="Times New Roman" panose="02020603050405020304" pitchFamily="18" charset="0"/>
            </a:endParaRPr>
          </a:p>
          <a:p>
            <a:r>
              <a:rPr lang="en-US" sz="2400" dirty="0">
                <a:solidFill>
                  <a:schemeClr val="bg1"/>
                </a:solidFill>
                <a:effectLst/>
                <a:latin typeface="Times New Roman" panose="02020603050405020304" pitchFamily="18" charset="0"/>
              </a:rPr>
              <a:t>Duration of wear: 10–14 hours per day. </a:t>
            </a:r>
            <a:endParaRPr lang="en-US" sz="2400" dirty="0">
              <a:solidFill>
                <a:schemeClr val="bg1"/>
              </a:solidFill>
              <a:effectLst/>
              <a:latin typeface="Times New Roman" panose="02020603050405020304" pitchFamily="18" charset="0"/>
            </a:endParaRPr>
          </a:p>
          <a:p>
            <a:endParaRPr lang="en-US" sz="2400" dirty="0">
              <a:solidFill>
                <a:schemeClr val="bg1"/>
              </a:solidFill>
              <a:latin typeface="Times New Roman" panose="02020603050405020304" pitchFamily="18" charset="0"/>
            </a:endParaRPr>
          </a:p>
          <a:p>
            <a:r>
              <a:rPr lang="en-US" sz="2400" dirty="0">
                <a:solidFill>
                  <a:schemeClr val="bg1"/>
                </a:solidFill>
                <a:effectLst/>
                <a:latin typeface="Times New Roman" panose="02020603050405020304" pitchFamily="18" charset="0"/>
              </a:rPr>
              <a:t>While trying the chin cup appliance on patients, care should be taken to ensure that the chin cup does not impinge on the lower lips as it may cause </a:t>
            </a:r>
            <a:r>
              <a:rPr lang="en-US" sz="2400" dirty="0" err="1">
                <a:solidFill>
                  <a:schemeClr val="bg1"/>
                </a:solidFill>
                <a:effectLst/>
                <a:latin typeface="Times New Roman" panose="02020603050405020304" pitchFamily="18" charset="0"/>
              </a:rPr>
              <a:t>retroclination</a:t>
            </a:r>
            <a:r>
              <a:rPr lang="en-US" sz="2400" dirty="0">
                <a:solidFill>
                  <a:schemeClr val="bg1"/>
                </a:solidFill>
                <a:effectLst/>
                <a:latin typeface="Times New Roman" panose="02020603050405020304" pitchFamily="18" charset="0"/>
              </a:rPr>
              <a:t> of the lower incisors and recession of labial gingiva</a:t>
            </a:r>
            <a:endParaRPr lang="en-IN" sz="2400" dirty="0">
              <a:solidFill>
                <a:schemeClr val="bg1"/>
              </a:solidFill>
            </a:endParaRPr>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318977" y="536390"/>
            <a:ext cx="2055628"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IN" sz="2000" dirty="0">
                <a:effectLst/>
                <a:latin typeface="Times New Roman" panose="02020603050405020304" pitchFamily="18" charset="0"/>
              </a:rPr>
              <a:t>PREVALENCE</a:t>
            </a:r>
            <a:endParaRPr lang="en-IN" sz="2000" dirty="0">
              <a:solidFill>
                <a:srgbClr val="FFFFFF"/>
              </a:solidFill>
            </a:endParaRPr>
          </a:p>
        </p:txBody>
      </p:sp>
      <p:sp>
        <p:nvSpPr>
          <p:cNvPr id="114" name="Google Shape;114;p18"/>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fld>
            <a:endParaRPr lang="en-GB"/>
          </a:p>
        </p:txBody>
      </p:sp>
      <p:graphicFrame>
        <p:nvGraphicFramePr>
          <p:cNvPr id="6" name="Chart 5"/>
          <p:cNvGraphicFramePr/>
          <p:nvPr/>
        </p:nvGraphicFramePr>
        <p:xfrm>
          <a:off x="2133600" y="685851"/>
          <a:ext cx="6096000" cy="3750682"/>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4" name="Title 3"/>
          <p:cNvSpPr>
            <a:spLocks noGrp="1"/>
          </p:cNvSpPr>
          <p:nvPr>
            <p:ph type="title" idx="4294967295"/>
          </p:nvPr>
        </p:nvSpPr>
        <p:spPr>
          <a:xfrm>
            <a:off x="622171" y="1951348"/>
            <a:ext cx="320508" cy="2790334"/>
          </a:xfrm>
        </p:spPr>
        <p:txBody>
          <a:bodyPr/>
          <a:lstStyle/>
          <a:p>
            <a:r>
              <a:rPr lang="en-US" sz="3600" dirty="0">
                <a:solidFill>
                  <a:schemeClr val="bg1"/>
                </a:solidFill>
              </a:rPr>
              <a:t>CONTENTS</a:t>
            </a:r>
            <a:endParaRPr lang="en-IN" sz="3600" dirty="0">
              <a:solidFill>
                <a:schemeClr val="bg1"/>
              </a:solidFill>
            </a:endParaRPr>
          </a:p>
        </p:txBody>
      </p:sp>
      <p:sp>
        <p:nvSpPr>
          <p:cNvPr id="5" name="Text Placeholder 4"/>
          <p:cNvSpPr>
            <a:spLocks noGrp="1"/>
          </p:cNvSpPr>
          <p:nvPr>
            <p:ph type="body" idx="4294967295"/>
          </p:nvPr>
        </p:nvSpPr>
        <p:spPr>
          <a:xfrm>
            <a:off x="2224728" y="867266"/>
            <a:ext cx="5872897" cy="2701878"/>
          </a:xfrm>
        </p:spPr>
        <p:txBody>
          <a:bodyPr/>
          <a:lstStyle/>
          <a:p>
            <a:pPr marL="76200" indent="0">
              <a:buNone/>
            </a:pPr>
            <a:r>
              <a:rPr lang="en-IN" sz="2000" dirty="0">
                <a:solidFill>
                  <a:schemeClr val="accent1"/>
                </a:solidFill>
              </a:rPr>
              <a:t>-</a:t>
            </a:r>
            <a:r>
              <a:rPr lang="en-IN" sz="2000" dirty="0">
                <a:solidFill>
                  <a:schemeClr val="bg1"/>
                </a:solidFill>
              </a:rPr>
              <a:t>Skeletal corrections with functional appliances</a:t>
            </a:r>
            <a:endParaRPr lang="en-IN" sz="2000" dirty="0">
              <a:solidFill>
                <a:schemeClr val="bg1"/>
              </a:solidFill>
            </a:endParaRPr>
          </a:p>
          <a:p>
            <a:pPr marL="76200" indent="0">
              <a:buNone/>
            </a:pPr>
            <a:r>
              <a:rPr lang="en-IN" sz="2000" dirty="0">
                <a:solidFill>
                  <a:schemeClr val="bg1"/>
                </a:solidFill>
              </a:rPr>
              <a:t>         .Frankel III</a:t>
            </a:r>
            <a:endParaRPr lang="en-IN" sz="2000" dirty="0">
              <a:solidFill>
                <a:schemeClr val="bg1"/>
              </a:solidFill>
            </a:endParaRPr>
          </a:p>
          <a:p>
            <a:pPr marL="76200" indent="0">
              <a:buNone/>
            </a:pPr>
            <a:r>
              <a:rPr lang="en-IN" sz="2000" dirty="0">
                <a:solidFill>
                  <a:schemeClr val="bg1"/>
                </a:solidFill>
              </a:rPr>
              <a:t>         .Class III Activator</a:t>
            </a:r>
            <a:endParaRPr lang="en-IN" sz="2000" dirty="0">
              <a:solidFill>
                <a:schemeClr val="bg1"/>
              </a:solidFill>
            </a:endParaRPr>
          </a:p>
          <a:p>
            <a:pPr marL="76200" indent="0">
              <a:buNone/>
            </a:pPr>
            <a:r>
              <a:rPr lang="en-IN" sz="2000" dirty="0">
                <a:solidFill>
                  <a:schemeClr val="bg1"/>
                </a:solidFill>
              </a:rPr>
              <a:t>         .Reverse twin block </a:t>
            </a:r>
            <a:endParaRPr lang="en-IN" sz="2000" dirty="0">
              <a:solidFill>
                <a:schemeClr val="bg1"/>
              </a:solidFill>
            </a:endParaRPr>
          </a:p>
          <a:p>
            <a:pPr marL="76200" indent="0">
              <a:buNone/>
            </a:pPr>
            <a:r>
              <a:rPr lang="en-IN" sz="2000" dirty="0">
                <a:solidFill>
                  <a:schemeClr val="bg1"/>
                </a:solidFill>
              </a:rPr>
              <a:t>         .</a:t>
            </a:r>
            <a:r>
              <a:rPr lang="en-IN" sz="2000" dirty="0" err="1">
                <a:solidFill>
                  <a:schemeClr val="bg1"/>
                </a:solidFill>
              </a:rPr>
              <a:t>Bionator</a:t>
            </a:r>
            <a:endParaRPr lang="en-IN" sz="2000" dirty="0">
              <a:solidFill>
                <a:schemeClr val="bg1"/>
              </a:solidFill>
            </a:endParaRPr>
          </a:p>
          <a:p>
            <a:pPr marL="76200" indent="0">
              <a:buNone/>
            </a:pPr>
            <a:r>
              <a:rPr lang="en-IN" sz="2000" dirty="0">
                <a:solidFill>
                  <a:schemeClr val="bg1"/>
                </a:solidFill>
              </a:rPr>
              <a:t>-Camouflage treatment</a:t>
            </a:r>
            <a:endParaRPr lang="en-IN" sz="2000" dirty="0">
              <a:solidFill>
                <a:schemeClr val="bg1"/>
              </a:solidFill>
            </a:endParaRPr>
          </a:p>
          <a:p>
            <a:pPr marL="76200" indent="0">
              <a:buNone/>
            </a:pPr>
            <a:r>
              <a:rPr lang="en-IN" sz="2000" dirty="0">
                <a:solidFill>
                  <a:schemeClr val="bg1"/>
                </a:solidFill>
              </a:rPr>
              <a:t>-Orthognathic surgery for class III</a:t>
            </a:r>
            <a:endParaRPr lang="en-IN" sz="2000" dirty="0">
              <a:solidFill>
                <a:schemeClr val="bg1"/>
              </a:solidFill>
            </a:endParaRPr>
          </a:p>
          <a:p>
            <a:pPr marL="76200" indent="0">
              <a:buNone/>
            </a:pPr>
            <a:r>
              <a:rPr lang="en-IN" sz="2000" dirty="0">
                <a:solidFill>
                  <a:schemeClr val="bg1"/>
                </a:solidFill>
              </a:rPr>
              <a:t> </a:t>
            </a:r>
            <a:endParaRPr lang="en-IN" sz="2000" dirty="0">
              <a:solidFill>
                <a:schemeClr val="bg1"/>
              </a:solidFill>
            </a:endParaRPr>
          </a:p>
          <a:p>
            <a:pPr marL="76200" indent="0">
              <a:buNone/>
            </a:pPr>
            <a:r>
              <a:rPr lang="en-IN" sz="2000" dirty="0">
                <a:solidFill>
                  <a:schemeClr val="bg1"/>
                </a:solidFill>
              </a:rPr>
              <a:t> </a:t>
            </a:r>
            <a:endParaRPr lang="en-IN" sz="2000" dirty="0">
              <a:solidFill>
                <a:schemeClr val="bg1"/>
              </a:solidFill>
            </a:endParaRPr>
          </a:p>
        </p:txBody>
      </p:sp>
    </p:spTree>
  </p:cSld>
  <p:clrMapOvr>
    <a:masterClrMapping/>
  </p:clrMapOvr>
  <p:transition>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sz="2400" dirty="0">
                <a:effectLst/>
                <a:latin typeface="Arial" panose="020B0604020202020204" pitchFamily="34" charset="0"/>
              </a:rPr>
              <a:t>The FR-3 Appliance of </a:t>
            </a:r>
            <a:r>
              <a:rPr lang="en-US" sz="2400" dirty="0" err="1">
                <a:effectLst/>
                <a:latin typeface="Arial" panose="020B0604020202020204" pitchFamily="34" charset="0"/>
              </a:rPr>
              <a:t>Fränkel</a:t>
            </a:r>
            <a:endParaRPr lang="en-IN"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br>
              <a:rPr lang="en-US" sz="1800" dirty="0"/>
            </a:br>
            <a:endParaRPr lang="en-IN"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pic>
        <p:nvPicPr>
          <p:cNvPr id="5" name="Picture 4"/>
          <p:cNvPicPr>
            <a:picLocks noChangeAspect="1"/>
          </p:cNvPicPr>
          <p:nvPr/>
        </p:nvPicPr>
        <p:blipFill rotWithShape="1">
          <a:blip r:embed="rId1"/>
          <a:srcRect l="5732" r="8445"/>
          <a:stretch>
            <a:fillRect/>
          </a:stretch>
        </p:blipFill>
        <p:spPr>
          <a:xfrm>
            <a:off x="5768502" y="2208179"/>
            <a:ext cx="2788282" cy="2342594"/>
          </a:xfrm>
          <a:prstGeom prst="rect">
            <a:avLst/>
          </a:prstGeom>
        </p:spPr>
      </p:pic>
      <p:sp>
        <p:nvSpPr>
          <p:cNvPr id="6" name="TextBox 5"/>
          <p:cNvSpPr txBox="1"/>
          <p:nvPr/>
        </p:nvSpPr>
        <p:spPr>
          <a:xfrm>
            <a:off x="2431916" y="1128409"/>
            <a:ext cx="3774331" cy="2554545"/>
          </a:xfrm>
          <a:prstGeom prst="rect">
            <a:avLst/>
          </a:prstGeom>
          <a:noFill/>
        </p:spPr>
        <p:txBody>
          <a:bodyPr wrap="square">
            <a:spAutoFit/>
          </a:bodyPr>
          <a:lstStyle/>
          <a:p>
            <a:r>
              <a:rPr lang="en-US" sz="2000" dirty="0">
                <a:effectLst/>
                <a:latin typeface="Times New Roman" panose="02020603050405020304" pitchFamily="18" charset="0"/>
              </a:rPr>
              <a:t>It is a soft tissue–borne appliance</a:t>
            </a:r>
            <a:endParaRPr lang="en-US" sz="2000" dirty="0">
              <a:effectLst/>
              <a:latin typeface="Times New Roman" panose="02020603050405020304" pitchFamily="18" charset="0"/>
            </a:endParaRPr>
          </a:p>
          <a:p>
            <a:r>
              <a:rPr lang="en-US" sz="2000" dirty="0">
                <a:latin typeface="Times New Roman" panose="02020603050405020304" pitchFamily="18" charset="0"/>
              </a:rPr>
              <a:t>Developed by </a:t>
            </a:r>
            <a:r>
              <a:rPr lang="en-US" sz="2000" dirty="0" err="1">
                <a:latin typeface="Times New Roman" panose="02020603050405020304" pitchFamily="18" charset="0"/>
              </a:rPr>
              <a:t>frankel</a:t>
            </a:r>
            <a:endParaRPr lang="en-US" sz="2000" dirty="0">
              <a:latin typeface="Times New Roman" panose="02020603050405020304" pitchFamily="18" charset="0"/>
            </a:endParaRPr>
          </a:p>
          <a:p>
            <a:endParaRPr lang="en-US" sz="2000" dirty="0">
              <a:latin typeface="Times New Roman" panose="02020603050405020304" pitchFamily="18" charset="0"/>
            </a:endParaRPr>
          </a:p>
          <a:p>
            <a:r>
              <a:rPr lang="en-US" sz="2000" b="1" dirty="0">
                <a:latin typeface="Times New Roman" panose="02020603050405020304" pitchFamily="18" charset="0"/>
              </a:rPr>
              <a:t>Indication:</a:t>
            </a:r>
            <a:endParaRPr lang="en-US" sz="2000" b="1" dirty="0">
              <a:latin typeface="Times New Roman" panose="02020603050405020304" pitchFamily="18" charset="0"/>
            </a:endParaRPr>
          </a:p>
          <a:p>
            <a:endParaRPr lang="en-US" sz="2000" dirty="0">
              <a:latin typeface="Times New Roman" panose="02020603050405020304" pitchFamily="18" charset="0"/>
            </a:endParaRPr>
          </a:p>
          <a:p>
            <a:r>
              <a:rPr lang="en-US" sz="2000" dirty="0">
                <a:latin typeface="Times New Roman" panose="02020603050405020304" pitchFamily="18" charset="0"/>
              </a:rPr>
              <a:t>-Early mixed dentition or late deciduous dentition</a:t>
            </a:r>
            <a:endParaRPr lang="en-US" sz="2000" dirty="0">
              <a:latin typeface="Times New Roman" panose="02020603050405020304" pitchFamily="18" charset="0"/>
            </a:endParaRPr>
          </a:p>
          <a:p>
            <a:r>
              <a:rPr lang="en-US" sz="2000" dirty="0">
                <a:latin typeface="Times New Roman" panose="02020603050405020304" pitchFamily="18" charset="0"/>
              </a:rPr>
              <a:t>-Deficiency of maxillary arch</a:t>
            </a:r>
            <a:endParaRPr lang="en-IN" sz="2000" dirty="0"/>
          </a:p>
        </p:txBody>
      </p:sp>
    </p:spTree>
  </p:cSld>
  <p:clrMapOvr>
    <a:masterClrMapping/>
  </p:clrMapOvr>
  <p:transition>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pic>
        <p:nvPicPr>
          <p:cNvPr id="6" name="Picture 5"/>
          <p:cNvPicPr>
            <a:picLocks noChangeAspect="1"/>
          </p:cNvPicPr>
          <p:nvPr/>
        </p:nvPicPr>
        <p:blipFill>
          <a:blip r:embed="rId1"/>
          <a:stretch>
            <a:fillRect/>
          </a:stretch>
        </p:blipFill>
        <p:spPr>
          <a:xfrm>
            <a:off x="3905910" y="0"/>
            <a:ext cx="4975399" cy="5183472"/>
          </a:xfrm>
          <a:prstGeom prst="rect">
            <a:avLst/>
          </a:prstGeom>
        </p:spPr>
      </p:pic>
      <p:sp>
        <p:nvSpPr>
          <p:cNvPr id="2" name="TextBox 1"/>
          <p:cNvSpPr txBox="1"/>
          <p:nvPr/>
        </p:nvSpPr>
        <p:spPr>
          <a:xfrm>
            <a:off x="136231" y="315383"/>
            <a:ext cx="3896139" cy="3046988"/>
          </a:xfrm>
          <a:prstGeom prst="rect">
            <a:avLst/>
          </a:prstGeom>
          <a:noFill/>
        </p:spPr>
        <p:txBody>
          <a:bodyPr wrap="square" rtlCol="0">
            <a:spAutoFit/>
          </a:bodyPr>
          <a:lstStyle/>
          <a:p>
            <a:r>
              <a:rPr lang="en-US" sz="2400" dirty="0">
                <a:solidFill>
                  <a:schemeClr val="bg1"/>
                </a:solidFill>
              </a:rPr>
              <a:t>Components:</a:t>
            </a:r>
            <a:endParaRPr lang="en-US" sz="2400" dirty="0">
              <a:solidFill>
                <a:schemeClr val="bg1"/>
              </a:solidFill>
            </a:endParaRPr>
          </a:p>
          <a:p>
            <a:r>
              <a:rPr lang="en-US" sz="2400" dirty="0">
                <a:solidFill>
                  <a:schemeClr val="bg1"/>
                </a:solidFill>
              </a:rPr>
              <a:t>1. Lip pads</a:t>
            </a:r>
            <a:endParaRPr lang="en-US" sz="2400" dirty="0">
              <a:solidFill>
                <a:schemeClr val="bg1"/>
              </a:solidFill>
            </a:endParaRPr>
          </a:p>
          <a:p>
            <a:r>
              <a:rPr lang="en-US" sz="2400" dirty="0">
                <a:solidFill>
                  <a:schemeClr val="bg1"/>
                </a:solidFill>
              </a:rPr>
              <a:t>2. Labial bow</a:t>
            </a:r>
            <a:endParaRPr lang="en-US" sz="2400" dirty="0">
              <a:solidFill>
                <a:schemeClr val="bg1"/>
              </a:solidFill>
            </a:endParaRPr>
          </a:p>
          <a:p>
            <a:r>
              <a:rPr lang="en-US" sz="2400" dirty="0">
                <a:solidFill>
                  <a:schemeClr val="bg1"/>
                </a:solidFill>
              </a:rPr>
              <a:t>3. Protrusion bow </a:t>
            </a:r>
            <a:endParaRPr lang="en-US" sz="2400" dirty="0">
              <a:solidFill>
                <a:schemeClr val="bg1"/>
              </a:solidFill>
            </a:endParaRPr>
          </a:p>
          <a:p>
            <a:r>
              <a:rPr lang="en-US" sz="2400" dirty="0">
                <a:solidFill>
                  <a:schemeClr val="bg1"/>
                </a:solidFill>
              </a:rPr>
              <a:t>4. Palatal bow </a:t>
            </a:r>
            <a:endParaRPr lang="en-US" sz="2400" dirty="0">
              <a:solidFill>
                <a:schemeClr val="bg1"/>
              </a:solidFill>
            </a:endParaRPr>
          </a:p>
          <a:p>
            <a:r>
              <a:rPr lang="en-US" sz="2400" dirty="0">
                <a:solidFill>
                  <a:schemeClr val="bg1"/>
                </a:solidFill>
              </a:rPr>
              <a:t>5. Occlusal rests</a:t>
            </a:r>
            <a:endParaRPr lang="en-US" sz="2400" dirty="0">
              <a:solidFill>
                <a:schemeClr val="bg1"/>
              </a:solidFill>
            </a:endParaRPr>
          </a:p>
          <a:p>
            <a:r>
              <a:rPr lang="en-US" sz="2400" dirty="0">
                <a:solidFill>
                  <a:schemeClr val="bg1"/>
                </a:solidFill>
              </a:rPr>
              <a:t>6. Buccal shields</a:t>
            </a:r>
            <a:endParaRPr lang="en-US" sz="2400" dirty="0">
              <a:solidFill>
                <a:schemeClr val="bg1"/>
              </a:solidFill>
            </a:endParaRPr>
          </a:p>
          <a:p>
            <a:endParaRPr lang="en-IN" sz="2400" dirty="0">
              <a:solidFill>
                <a:schemeClr val="bg1"/>
              </a:solidFill>
            </a:endParaRPr>
          </a:p>
        </p:txBody>
      </p:sp>
    </p:spTree>
  </p:cSld>
  <p:clrMapOvr>
    <a:masterClrMapping/>
  </p:clrMapOvr>
  <p:transition>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3" name="Text Placeholder 2"/>
          <p:cNvSpPr>
            <a:spLocks noGrp="1"/>
          </p:cNvSpPr>
          <p:nvPr>
            <p:ph type="body" idx="4294967295"/>
          </p:nvPr>
        </p:nvSpPr>
        <p:spPr>
          <a:xfrm>
            <a:off x="149680" y="356946"/>
            <a:ext cx="4550031" cy="3241675"/>
          </a:xfrm>
        </p:spPr>
        <p:txBody>
          <a:bodyPr/>
          <a:lstStyle/>
          <a:p>
            <a:pPr marL="76200" indent="0">
              <a:buNone/>
            </a:pPr>
            <a:r>
              <a:rPr lang="en-US" sz="1800" b="1" dirty="0">
                <a:solidFill>
                  <a:schemeClr val="bg1"/>
                </a:solidFill>
                <a:effectLst/>
                <a:latin typeface="+mn-lt"/>
              </a:rPr>
              <a:t>base of operation of the FR-3 appliance</a:t>
            </a:r>
            <a:r>
              <a:rPr lang="en-US" sz="1800" dirty="0">
                <a:solidFill>
                  <a:schemeClr val="bg1"/>
                </a:solidFill>
                <a:effectLst/>
                <a:latin typeface="+mn-lt"/>
              </a:rPr>
              <a:t> </a:t>
            </a:r>
            <a:endParaRPr lang="en-US" sz="1800" dirty="0">
              <a:solidFill>
                <a:schemeClr val="bg1"/>
              </a:solidFill>
              <a:effectLst/>
              <a:latin typeface="+mn-lt"/>
            </a:endParaRPr>
          </a:p>
          <a:p>
            <a:pPr marL="38100" indent="0">
              <a:buNone/>
            </a:pPr>
            <a:endParaRPr lang="en-US" sz="1800" dirty="0">
              <a:solidFill>
                <a:schemeClr val="bg1"/>
              </a:solidFill>
              <a:effectLst/>
              <a:latin typeface="+mn-lt"/>
            </a:endParaRPr>
          </a:p>
          <a:p>
            <a:r>
              <a:rPr lang="en-US" sz="1800" dirty="0">
                <a:solidFill>
                  <a:schemeClr val="bg1"/>
                </a:solidFill>
                <a:effectLst/>
                <a:latin typeface="+mn-lt"/>
              </a:rPr>
              <a:t>--It stretches the soft tissue at the base of the upper lip, attempting to stimulate forward growth of the maxilla by stretching the maxillary periosteum while maintaining the mandible in its</a:t>
            </a:r>
            <a:br>
              <a:rPr lang="en-US" sz="1800" dirty="0">
                <a:solidFill>
                  <a:schemeClr val="bg1"/>
                </a:solidFill>
                <a:latin typeface="+mn-lt"/>
              </a:rPr>
            </a:br>
            <a:r>
              <a:rPr lang="en-US" sz="1800" dirty="0">
                <a:solidFill>
                  <a:schemeClr val="bg1"/>
                </a:solidFill>
                <a:effectLst/>
                <a:latin typeface="+mn-lt"/>
              </a:rPr>
              <a:t>most </a:t>
            </a:r>
            <a:r>
              <a:rPr lang="en-US" sz="1800" dirty="0" err="1">
                <a:solidFill>
                  <a:schemeClr val="bg1"/>
                </a:solidFill>
                <a:effectLst/>
                <a:latin typeface="+mn-lt"/>
              </a:rPr>
              <a:t>retruded</a:t>
            </a:r>
            <a:r>
              <a:rPr lang="en-US" sz="1800" dirty="0">
                <a:solidFill>
                  <a:schemeClr val="bg1"/>
                </a:solidFill>
                <a:effectLst/>
                <a:latin typeface="+mn-lt"/>
              </a:rPr>
              <a:t> position. </a:t>
            </a:r>
            <a:endParaRPr lang="en-US" sz="1800" dirty="0">
              <a:solidFill>
                <a:schemeClr val="bg1"/>
              </a:solidFill>
              <a:effectLst/>
              <a:latin typeface="+mn-lt"/>
            </a:endParaRPr>
          </a:p>
          <a:p>
            <a:endParaRPr lang="en-IN" sz="1800" dirty="0">
              <a:solidFill>
                <a:schemeClr val="bg1"/>
              </a:solidFill>
              <a:latin typeface="+mn-lt"/>
            </a:endParaRPr>
          </a:p>
          <a:p>
            <a:endParaRPr lang="en-IN" sz="1800" dirty="0">
              <a:solidFill>
                <a:schemeClr val="bg1"/>
              </a:solidFill>
              <a:latin typeface="+mn-lt"/>
            </a:endParaRPr>
          </a:p>
          <a:p>
            <a:endParaRPr lang="en-IN" sz="1800" dirty="0">
              <a:solidFill>
                <a:schemeClr val="bg1"/>
              </a:solidFill>
              <a:latin typeface="+mn-lt"/>
            </a:endParaRPr>
          </a:p>
        </p:txBody>
      </p:sp>
      <p:pic>
        <p:nvPicPr>
          <p:cNvPr id="5" name="Picture 4"/>
          <p:cNvPicPr>
            <a:picLocks noChangeAspect="1"/>
          </p:cNvPicPr>
          <p:nvPr/>
        </p:nvPicPr>
        <p:blipFill>
          <a:blip r:embed="rId1"/>
          <a:stretch>
            <a:fillRect/>
          </a:stretch>
        </p:blipFill>
        <p:spPr>
          <a:xfrm>
            <a:off x="5134369" y="1327354"/>
            <a:ext cx="3957228" cy="3021883"/>
          </a:xfrm>
          <a:prstGeom prst="rect">
            <a:avLst/>
          </a:prstGeom>
        </p:spPr>
      </p:pic>
    </p:spTree>
  </p:cSld>
  <p:clrMapOvr>
    <a:masterClrMapping/>
  </p:clrMapOvr>
  <p:transition>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023" y="575300"/>
            <a:ext cx="1613400" cy="857400"/>
          </a:xfrm>
        </p:spPr>
        <p:txBody>
          <a:bodyPr/>
          <a:lstStyle/>
          <a:p>
            <a:r>
              <a:rPr lang="en-US" sz="2800" dirty="0"/>
              <a:t>Effects</a:t>
            </a:r>
            <a:br>
              <a:rPr lang="en-US" sz="2800" dirty="0"/>
            </a:br>
            <a:endParaRPr lang="en-IN" sz="2800" dirty="0"/>
          </a:p>
        </p:txBody>
      </p:sp>
      <p:sp>
        <p:nvSpPr>
          <p:cNvPr id="3" name="Text Placeholder 2"/>
          <p:cNvSpPr>
            <a:spLocks noGrp="1"/>
          </p:cNvSpPr>
          <p:nvPr>
            <p:ph type="body" idx="1"/>
          </p:nvPr>
        </p:nvSpPr>
        <p:spPr>
          <a:xfrm>
            <a:off x="2042809" y="334735"/>
            <a:ext cx="6634263" cy="3538043"/>
          </a:xfrm>
        </p:spPr>
        <p:txBody>
          <a:bodyPr/>
          <a:lstStyle/>
          <a:p>
            <a:pPr marL="76200" indent="0">
              <a:buNone/>
            </a:pPr>
            <a:br>
              <a:rPr lang="en-US" sz="1800" dirty="0"/>
            </a:br>
            <a:r>
              <a:rPr lang="en-US" sz="1800" dirty="0"/>
              <a:t>-</a:t>
            </a:r>
            <a:r>
              <a:rPr lang="en-US" sz="1800" dirty="0">
                <a:latin typeface="Times New Roman" panose="02020603050405020304" pitchFamily="18" charset="0"/>
              </a:rPr>
              <a:t>L</a:t>
            </a:r>
            <a:r>
              <a:rPr lang="en-US" sz="1800" dirty="0">
                <a:effectLst/>
                <a:latin typeface="Times New Roman" panose="02020603050405020304" pitchFamily="18" charset="0"/>
              </a:rPr>
              <a:t>ittle true forward movement of the upper jaw</a:t>
            </a:r>
            <a:r>
              <a:rPr lang="en-US" sz="1800" dirty="0">
                <a:latin typeface="Times New Roman" panose="02020603050405020304" pitchFamily="18" charset="0"/>
              </a:rPr>
              <a:t>, </a:t>
            </a:r>
            <a:r>
              <a:rPr lang="en-US" sz="1800" dirty="0">
                <a:effectLst/>
                <a:latin typeface="Times New Roman" panose="02020603050405020304" pitchFamily="18" charset="0"/>
              </a:rPr>
              <a:t>most of</a:t>
            </a:r>
            <a:br>
              <a:rPr lang="en-US" sz="1800" dirty="0"/>
            </a:br>
            <a:r>
              <a:rPr lang="en-US" sz="1800" dirty="0">
                <a:effectLst/>
                <a:latin typeface="Times New Roman" panose="02020603050405020304" pitchFamily="18" charset="0"/>
              </a:rPr>
              <a:t>the improvement is from dental changes.</a:t>
            </a:r>
            <a:endParaRPr lang="en-US" sz="1800" dirty="0">
              <a:effectLst/>
              <a:latin typeface="Times New Roman" panose="02020603050405020304" pitchFamily="18" charset="0"/>
            </a:endParaRPr>
          </a:p>
          <a:p>
            <a:pPr marL="76200" indent="0">
              <a:buNone/>
            </a:pPr>
            <a:r>
              <a:rPr lang="en-US" sz="1800" dirty="0">
                <a:effectLst/>
                <a:latin typeface="Times New Roman" panose="02020603050405020304" pitchFamily="18" charset="0"/>
              </a:rPr>
              <a:t> </a:t>
            </a:r>
            <a:endParaRPr lang="en-US" sz="1800" dirty="0">
              <a:effectLst/>
              <a:latin typeface="Times New Roman" panose="02020603050405020304" pitchFamily="18" charset="0"/>
            </a:endParaRPr>
          </a:p>
          <a:p>
            <a:pPr marL="76200" indent="0">
              <a:buNone/>
            </a:pPr>
            <a:r>
              <a:rPr lang="en-US" sz="1800" dirty="0">
                <a:effectLst/>
                <a:latin typeface="Times New Roman" panose="02020603050405020304" pitchFamily="18" charset="0"/>
              </a:rPr>
              <a:t>-Allows the maxillary molars to erupt and move </a:t>
            </a:r>
            <a:r>
              <a:rPr lang="en-US" sz="1800" dirty="0" err="1">
                <a:effectLst/>
                <a:latin typeface="Times New Roman" panose="02020603050405020304" pitchFamily="18" charset="0"/>
              </a:rPr>
              <a:t>mesially</a:t>
            </a:r>
            <a:r>
              <a:rPr lang="en-US" sz="1800" dirty="0">
                <a:effectLst/>
                <a:latin typeface="Times New Roman" panose="02020603050405020304" pitchFamily="18" charset="0"/>
              </a:rPr>
              <a:t> while holding the lower molars in place vertically and </a:t>
            </a:r>
            <a:r>
              <a:rPr lang="en-US" sz="1800" dirty="0" err="1">
                <a:effectLst/>
                <a:latin typeface="Times New Roman" panose="02020603050405020304" pitchFamily="18" charset="0"/>
              </a:rPr>
              <a:t>anteroposteriorly</a:t>
            </a:r>
            <a:r>
              <a:rPr lang="en-US" sz="1800" dirty="0">
                <a:effectLst/>
                <a:latin typeface="Times New Roman" panose="02020603050405020304" pitchFamily="18" charset="0"/>
              </a:rPr>
              <a:t>. </a:t>
            </a:r>
            <a:endParaRPr lang="en-US" sz="1800" dirty="0">
              <a:effectLst/>
              <a:latin typeface="Times New Roman" panose="02020603050405020304" pitchFamily="18" charset="0"/>
            </a:endParaRPr>
          </a:p>
          <a:p>
            <a:pPr marL="76200" indent="0">
              <a:buNone/>
            </a:pPr>
            <a:endParaRPr lang="en-US" sz="1800" dirty="0">
              <a:effectLst/>
              <a:latin typeface="Times New Roman" panose="02020603050405020304" pitchFamily="18" charset="0"/>
            </a:endParaRPr>
          </a:p>
          <a:p>
            <a:pPr marL="76200" indent="0">
              <a:buNone/>
            </a:pPr>
            <a:r>
              <a:rPr lang="en-US" sz="1800" dirty="0">
                <a:effectLst/>
                <a:latin typeface="Times New Roman" panose="02020603050405020304" pitchFamily="18" charset="0"/>
              </a:rPr>
              <a:t>-The appliance tips the maxillary anterior teeth facially and retracts the mandibular anterior teeth </a:t>
            </a:r>
            <a:endParaRPr lang="en-US" sz="1800" dirty="0">
              <a:effectLst/>
              <a:latin typeface="Times New Roman" panose="02020603050405020304" pitchFamily="18" charset="0"/>
            </a:endParaRPr>
          </a:p>
          <a:p>
            <a:pPr marL="76200" indent="0">
              <a:buNone/>
            </a:pPr>
            <a:endParaRPr lang="en-US" sz="1800" dirty="0">
              <a:effectLst/>
              <a:latin typeface="Times New Roman" panose="02020603050405020304" pitchFamily="18" charset="0"/>
            </a:endParaRPr>
          </a:p>
          <a:p>
            <a:pPr marL="76200" indent="0">
              <a:buNone/>
            </a:pPr>
            <a:r>
              <a:rPr lang="en-US" sz="1800" dirty="0">
                <a:effectLst/>
                <a:latin typeface="Times New Roman" panose="02020603050405020304" pitchFamily="18" charset="0"/>
              </a:rPr>
              <a:t>-Rotation of the occlusal plane as the upper molars erupt more than the lowers also contributes to a change from a                                         Class III to a Class I molar relationship</a:t>
            </a:r>
            <a:endParaRPr lang="en-IN" sz="18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309567" y="810705"/>
            <a:ext cx="5992483" cy="3388645"/>
          </a:xfrm>
        </p:spPr>
        <p:txBody>
          <a:bodyPr/>
          <a:lstStyle/>
          <a:p>
            <a:r>
              <a:rPr lang="en-US" sz="2000" b="1" dirty="0">
                <a:effectLst/>
                <a:latin typeface="Times New Roman" panose="02020603050405020304" pitchFamily="18" charset="0"/>
              </a:rPr>
              <a:t>Advantage: </a:t>
            </a:r>
            <a:endParaRPr lang="en-US" sz="2000" b="1" dirty="0">
              <a:effectLst/>
              <a:latin typeface="Times New Roman" panose="02020603050405020304" pitchFamily="18" charset="0"/>
            </a:endParaRPr>
          </a:p>
          <a:p>
            <a:r>
              <a:rPr lang="en-US" sz="2000" dirty="0">
                <a:latin typeface="Times New Roman" panose="02020603050405020304" pitchFamily="18" charset="0"/>
              </a:rPr>
              <a:t>R</a:t>
            </a:r>
            <a:r>
              <a:rPr lang="en-US" sz="2000" dirty="0">
                <a:effectLst/>
                <a:latin typeface="Times New Roman" panose="02020603050405020304" pitchFamily="18" charset="0"/>
              </a:rPr>
              <a:t>elatively inconspicuous, especially compared with the orthopedic FM or chin cup. </a:t>
            </a:r>
            <a:endParaRPr lang="en-US" sz="2000" dirty="0">
              <a:effectLst/>
              <a:latin typeface="Times New Roman" panose="02020603050405020304" pitchFamily="18" charset="0"/>
            </a:endParaRPr>
          </a:p>
          <a:p>
            <a:r>
              <a:rPr lang="en-US" sz="2000" dirty="0">
                <a:effectLst/>
                <a:latin typeface="Times New Roman" panose="02020603050405020304" pitchFamily="18" charset="0"/>
              </a:rPr>
              <a:t>improves the appearance of the patient by filling out the upper lip region in individuals with substantial maxillary skeletal retrusion. </a:t>
            </a:r>
            <a:endParaRPr lang="en-US" sz="2000" dirty="0">
              <a:effectLst/>
              <a:latin typeface="Times New Roman" panose="02020603050405020304" pitchFamily="18" charset="0"/>
            </a:endParaRPr>
          </a:p>
          <a:p>
            <a:r>
              <a:rPr lang="en-US" sz="2000" dirty="0">
                <a:effectLst/>
                <a:latin typeface="Times New Roman" panose="02020603050405020304" pitchFamily="18" charset="0"/>
              </a:rPr>
              <a:t>It also helps to reduce forward mandibular posture and overclosure.</a:t>
            </a:r>
            <a:endParaRPr lang="en-US" sz="2000" dirty="0">
              <a:effectLst/>
              <a:latin typeface="Times New Roman" panose="02020603050405020304" pitchFamily="18" charset="0"/>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pPr marL="76200" indent="0">
              <a:buNone/>
            </a:pPr>
            <a:r>
              <a:rPr lang="en-US" sz="2400" b="0" i="0" dirty="0">
                <a:solidFill>
                  <a:schemeClr val="tx1"/>
                </a:solidFill>
                <a:effectLst/>
                <a:latin typeface="HelveticaNeue-Light"/>
              </a:rPr>
              <a:t>CLASS III ACTIVATOR </a:t>
            </a:r>
            <a:endParaRPr lang="en-US" sz="2400" b="0" i="0" dirty="0">
              <a:solidFill>
                <a:schemeClr val="tx1"/>
              </a:solidFill>
              <a:effectLst/>
              <a:latin typeface="HelveticaNeue-Light"/>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3" name="Text Placeholder 2"/>
          <p:cNvSpPr>
            <a:spLocks noGrp="1"/>
          </p:cNvSpPr>
          <p:nvPr>
            <p:ph type="body" idx="4294967295"/>
          </p:nvPr>
        </p:nvSpPr>
        <p:spPr>
          <a:xfrm>
            <a:off x="660962" y="427908"/>
            <a:ext cx="7716121" cy="3240088"/>
          </a:xfrm>
        </p:spPr>
        <p:txBody>
          <a:bodyPr/>
          <a:lstStyle/>
          <a:p>
            <a:r>
              <a:rPr lang="en-US" sz="2000" b="0" i="0" dirty="0">
                <a:solidFill>
                  <a:schemeClr val="bg1"/>
                </a:solidFill>
                <a:effectLst/>
                <a:latin typeface="HelveticaNeue-Light"/>
              </a:rPr>
              <a:t>--The activator was introduced by </a:t>
            </a:r>
            <a:r>
              <a:rPr lang="en-US" sz="2000" b="0" i="0" dirty="0" err="1">
                <a:solidFill>
                  <a:schemeClr val="bg1"/>
                </a:solidFill>
                <a:effectLst/>
                <a:latin typeface="HelveticaNeue-Light"/>
              </a:rPr>
              <a:t>andresen</a:t>
            </a:r>
            <a:r>
              <a:rPr lang="en-US" sz="2000" b="0" i="0" dirty="0">
                <a:solidFill>
                  <a:schemeClr val="bg1"/>
                </a:solidFill>
                <a:effectLst/>
                <a:latin typeface="HelveticaNeue-Light"/>
              </a:rPr>
              <a:t> and has been long served for correction of skeletal class II malocclusions. </a:t>
            </a:r>
            <a:endParaRPr lang="en-US" sz="2000" b="0" i="0" dirty="0">
              <a:solidFill>
                <a:schemeClr val="bg1"/>
              </a:solidFill>
              <a:effectLst/>
              <a:latin typeface="HelveticaNeue-Light"/>
            </a:endParaRPr>
          </a:p>
          <a:p>
            <a:endParaRPr lang="en-US" sz="2000" b="0" i="0" dirty="0">
              <a:solidFill>
                <a:schemeClr val="bg1"/>
              </a:solidFill>
              <a:effectLst/>
              <a:latin typeface="HelveticaNeue-Light"/>
            </a:endParaRPr>
          </a:p>
          <a:p>
            <a:r>
              <a:rPr lang="en-US" sz="2000" b="0" i="0" dirty="0">
                <a:solidFill>
                  <a:schemeClr val="bg1"/>
                </a:solidFill>
                <a:effectLst/>
                <a:latin typeface="HelveticaNeue-Light"/>
              </a:rPr>
              <a:t>--</a:t>
            </a:r>
            <a:r>
              <a:rPr lang="en-US" sz="2000" b="0" i="0" dirty="0" err="1">
                <a:solidFill>
                  <a:schemeClr val="bg1"/>
                </a:solidFill>
                <a:effectLst/>
                <a:latin typeface="HelveticaNeue-Light"/>
              </a:rPr>
              <a:t>Rakosi</a:t>
            </a:r>
            <a:r>
              <a:rPr lang="en-US" sz="2000" b="0" i="0" dirty="0">
                <a:solidFill>
                  <a:schemeClr val="bg1"/>
                </a:solidFill>
                <a:effectLst/>
                <a:latin typeface="HelveticaNeue-Light"/>
              </a:rPr>
              <a:t> suggested modification of the activator for use in class III treatment. </a:t>
            </a:r>
            <a:endParaRPr lang="en-US" sz="2000" b="0" i="0" dirty="0">
              <a:solidFill>
                <a:schemeClr val="bg1"/>
              </a:solidFill>
              <a:effectLst/>
              <a:latin typeface="HelveticaNeue-Light"/>
            </a:endParaRPr>
          </a:p>
          <a:p>
            <a:endParaRPr lang="en-US" sz="2000" dirty="0">
              <a:solidFill>
                <a:schemeClr val="bg1"/>
              </a:solidFill>
              <a:latin typeface="HelveticaNeue-Light"/>
            </a:endParaRPr>
          </a:p>
          <a:p>
            <a:r>
              <a:rPr lang="en-US" sz="2000" b="0" i="0" dirty="0">
                <a:solidFill>
                  <a:schemeClr val="bg1"/>
                </a:solidFill>
                <a:effectLst/>
                <a:latin typeface="HelveticaNeue-Light"/>
              </a:rPr>
              <a:t> --The goal of using a class III activator was to achieve posterior positioning of the mandible or maxillary protraction.</a:t>
            </a:r>
            <a:endParaRPr lang="en-US" sz="2000" b="0" i="0" dirty="0">
              <a:solidFill>
                <a:schemeClr val="bg1"/>
              </a:solidFill>
              <a:effectLst/>
              <a:latin typeface="HelveticaNeue-Light"/>
            </a:endParaRPr>
          </a:p>
          <a:p>
            <a:endParaRPr lang="en-US" sz="2000" dirty="0">
              <a:solidFill>
                <a:schemeClr val="bg1"/>
              </a:solidFill>
              <a:latin typeface="HelveticaNeue-Light"/>
            </a:endParaRPr>
          </a:p>
          <a:p>
            <a:r>
              <a:rPr lang="en-US" sz="2000" b="0" i="0" dirty="0">
                <a:solidFill>
                  <a:schemeClr val="bg1"/>
                </a:solidFill>
                <a:effectLst/>
                <a:latin typeface="HelveticaNeue-Light"/>
              </a:rPr>
              <a:t> And used during preadolescent and adolescent growth periods</a:t>
            </a:r>
            <a:endParaRPr lang="en-IN" sz="2000" dirty="0">
              <a:solidFill>
                <a:schemeClr val="bg1"/>
              </a:solidFill>
            </a:endParaRPr>
          </a:p>
          <a:p>
            <a:endParaRPr lang="en-IN" sz="2000" dirty="0">
              <a:solidFill>
                <a:schemeClr val="bg1"/>
              </a:solidFill>
            </a:endParaRPr>
          </a:p>
        </p:txBody>
      </p:sp>
    </p:spTree>
  </p:cSld>
  <p:clrMapOvr>
    <a:masterClrMapping/>
  </p:clrMapOvr>
  <p:transition>
    <p:fade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3" name="Text Placeholder 2"/>
          <p:cNvSpPr>
            <a:spLocks noGrp="1"/>
          </p:cNvSpPr>
          <p:nvPr>
            <p:ph type="body" idx="4294967295"/>
          </p:nvPr>
        </p:nvSpPr>
        <p:spPr>
          <a:xfrm>
            <a:off x="120706" y="172269"/>
            <a:ext cx="8436078" cy="3240088"/>
          </a:xfrm>
        </p:spPr>
        <p:txBody>
          <a:bodyPr/>
          <a:lstStyle/>
          <a:p>
            <a:r>
              <a:rPr lang="en-US" sz="1800" b="0" i="0" dirty="0">
                <a:solidFill>
                  <a:schemeClr val="bg1"/>
                </a:solidFill>
                <a:effectLst/>
                <a:latin typeface="HelveticaNeue-Light"/>
              </a:rPr>
              <a:t>The wire components are </a:t>
            </a:r>
            <a:endParaRPr lang="en-US" sz="1800" b="0" i="0" dirty="0">
              <a:solidFill>
                <a:schemeClr val="bg1"/>
              </a:solidFill>
              <a:effectLst/>
              <a:latin typeface="HelveticaNeue-Light"/>
            </a:endParaRPr>
          </a:p>
          <a:p>
            <a:r>
              <a:rPr lang="en-US" sz="1800" b="0" i="0" dirty="0">
                <a:solidFill>
                  <a:schemeClr val="bg1"/>
                </a:solidFill>
                <a:effectLst/>
                <a:latin typeface="HelveticaNeue-Light"/>
              </a:rPr>
              <a:t>• 4 stop-loops located mesial to all first molars to prevent mesial tipping of the molars and to stabilize the appliance, </a:t>
            </a:r>
            <a:endParaRPr lang="en-US" sz="1800" b="0" i="0" dirty="0">
              <a:solidFill>
                <a:schemeClr val="bg1"/>
              </a:solidFill>
              <a:effectLst/>
              <a:latin typeface="HelveticaNeue-Light"/>
            </a:endParaRPr>
          </a:p>
          <a:p>
            <a:r>
              <a:rPr lang="en-US" sz="1800" b="0" i="0" dirty="0">
                <a:solidFill>
                  <a:schemeClr val="bg1"/>
                </a:solidFill>
                <a:effectLst/>
                <a:latin typeface="HelveticaNeue-Light"/>
              </a:rPr>
              <a:t>• Lower labial bow to stabilize the appliance, </a:t>
            </a:r>
            <a:endParaRPr lang="en-US" sz="1800" b="0" i="0" dirty="0">
              <a:solidFill>
                <a:schemeClr val="bg1"/>
              </a:solidFill>
              <a:effectLst/>
              <a:latin typeface="HelveticaNeue-Light"/>
            </a:endParaRPr>
          </a:p>
          <a:p>
            <a:r>
              <a:rPr lang="en-US" sz="1800" b="0" i="0" dirty="0">
                <a:solidFill>
                  <a:schemeClr val="bg1"/>
                </a:solidFill>
                <a:effectLst/>
                <a:latin typeface="HelveticaNeue-Light"/>
              </a:rPr>
              <a:t>• Upper labial pads to remove the force of the upper lip and create periosteal pull to induce bone formation, and </a:t>
            </a:r>
            <a:endParaRPr lang="en-US" sz="1800" b="0" i="0" dirty="0">
              <a:solidFill>
                <a:schemeClr val="bg1"/>
              </a:solidFill>
              <a:effectLst/>
              <a:latin typeface="HelveticaNeue-Light"/>
            </a:endParaRPr>
          </a:p>
          <a:p>
            <a:r>
              <a:rPr lang="en-US" sz="1800" b="0" i="0" dirty="0">
                <a:solidFill>
                  <a:schemeClr val="bg1"/>
                </a:solidFill>
                <a:effectLst/>
                <a:latin typeface="HelveticaNeue-Light"/>
              </a:rPr>
              <a:t>• Tongue crib to correct anterior tongue thrusting habit. </a:t>
            </a:r>
            <a:endParaRPr lang="en-US" sz="1800" b="0" i="0" dirty="0">
              <a:solidFill>
                <a:schemeClr val="bg1"/>
              </a:solidFill>
              <a:effectLst/>
              <a:latin typeface="HelveticaNeue-Light"/>
            </a:endParaRPr>
          </a:p>
          <a:p>
            <a:pPr marL="38100" indent="0">
              <a:buNone/>
            </a:pPr>
            <a:r>
              <a:rPr lang="en-US" sz="1800" dirty="0">
                <a:solidFill>
                  <a:schemeClr val="bg1"/>
                </a:solidFill>
                <a:latin typeface="HelveticaNeue-Light"/>
              </a:rPr>
              <a:t>       </a:t>
            </a:r>
            <a:r>
              <a:rPr lang="en-US" sz="1800" b="0" i="0" dirty="0">
                <a:solidFill>
                  <a:schemeClr val="bg1"/>
                </a:solidFill>
                <a:effectLst/>
                <a:latin typeface="HelveticaNeue-Light"/>
              </a:rPr>
              <a:t>• The construction bite is taken by </a:t>
            </a:r>
            <a:r>
              <a:rPr lang="en-US" sz="1800" b="0" i="0" dirty="0" err="1">
                <a:solidFill>
                  <a:schemeClr val="bg1"/>
                </a:solidFill>
                <a:effectLst/>
                <a:latin typeface="HelveticaNeue-Light"/>
              </a:rPr>
              <a:t>retruding</a:t>
            </a:r>
            <a:r>
              <a:rPr lang="en-US" sz="1800" b="0" i="0" dirty="0">
                <a:solidFill>
                  <a:schemeClr val="bg1"/>
                </a:solidFill>
                <a:effectLst/>
                <a:latin typeface="HelveticaNeue-Light"/>
              </a:rPr>
              <a:t> the lower jaw. The upper labial pad of the activator is intended to protract the maxilla </a:t>
            </a:r>
            <a:endParaRPr lang="en-IN" sz="1800" dirty="0">
              <a:solidFill>
                <a:schemeClr val="bg1"/>
              </a:solidFill>
            </a:endParaRPr>
          </a:p>
        </p:txBody>
      </p:sp>
      <p:pic>
        <p:nvPicPr>
          <p:cNvPr id="8" name="Picture 7"/>
          <p:cNvPicPr>
            <a:picLocks noChangeAspect="1"/>
          </p:cNvPicPr>
          <p:nvPr/>
        </p:nvPicPr>
        <p:blipFill rotWithShape="1">
          <a:blip r:embed="rId1"/>
          <a:srcRect l="8844" b="26426"/>
          <a:stretch>
            <a:fillRect/>
          </a:stretch>
        </p:blipFill>
        <p:spPr>
          <a:xfrm>
            <a:off x="1392194" y="3412357"/>
            <a:ext cx="5773307" cy="1430584"/>
          </a:xfrm>
          <a:prstGeom prst="rect">
            <a:avLst/>
          </a:prstGeom>
        </p:spPr>
      </p:pic>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2" name="Google Shape;122;p19"/>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fld>
            <a:endParaRPr lang="en-GB"/>
          </a:p>
        </p:txBody>
      </p:sp>
      <p:sp>
        <p:nvSpPr>
          <p:cNvPr id="120" name="Google Shape;120;p19"/>
          <p:cNvSpPr txBox="1">
            <a:spLocks noGrp="1"/>
          </p:cNvSpPr>
          <p:nvPr>
            <p:ph type="body" idx="4294967295"/>
          </p:nvPr>
        </p:nvSpPr>
        <p:spPr>
          <a:xfrm>
            <a:off x="0" y="598488"/>
            <a:ext cx="5553075" cy="630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effectLst/>
                <a:latin typeface="Times New Roman" panose="02020603050405020304" pitchFamily="18" charset="0"/>
              </a:rPr>
              <a:t>ETIOLOGY OF CLASS III </a:t>
            </a:r>
            <a:br>
              <a:rPr lang="en-US" dirty="0"/>
            </a:br>
            <a:r>
              <a:rPr lang="en-US" dirty="0">
                <a:effectLst/>
                <a:latin typeface="Times New Roman" panose="02020603050405020304" pitchFamily="18" charset="0"/>
              </a:rPr>
              <a:t>MALOCCLUSION</a:t>
            </a:r>
            <a:endParaRPr dirty="0"/>
          </a:p>
        </p:txBody>
      </p:sp>
      <p:graphicFrame>
        <p:nvGraphicFramePr>
          <p:cNvPr id="3" name="Diagram 2"/>
          <p:cNvGraphicFramePr/>
          <p:nvPr/>
        </p:nvGraphicFramePr>
        <p:xfrm>
          <a:off x="317931" y="159678"/>
          <a:ext cx="7520940" cy="485394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4" name="Picture 3"/>
          <p:cNvPicPr>
            <a:picLocks noChangeAspect="1"/>
          </p:cNvPicPr>
          <p:nvPr/>
        </p:nvPicPr>
        <p:blipFill>
          <a:blip r:embed="rId6"/>
          <a:stretch>
            <a:fillRect/>
          </a:stretch>
        </p:blipFill>
        <p:spPr>
          <a:xfrm>
            <a:off x="58575" y="29844"/>
            <a:ext cx="1949927" cy="1949927"/>
          </a:xfrm>
          <a:prstGeom prst="rect">
            <a:avLst/>
          </a:prstGeom>
        </p:spPr>
      </p:pic>
      <p:pic>
        <p:nvPicPr>
          <p:cNvPr id="6" name="Picture 5"/>
          <p:cNvPicPr>
            <a:picLocks noChangeAspect="1"/>
          </p:cNvPicPr>
          <p:nvPr/>
        </p:nvPicPr>
        <p:blipFill>
          <a:blip r:embed="rId7"/>
          <a:stretch>
            <a:fillRect/>
          </a:stretch>
        </p:blipFill>
        <p:spPr>
          <a:xfrm>
            <a:off x="5996675" y="3703956"/>
            <a:ext cx="3108809" cy="1409700"/>
          </a:xfrm>
          <a:prstGeom prst="rect">
            <a:avLst/>
          </a:prstGeom>
        </p:spPr>
      </p:pic>
      <p:pic>
        <p:nvPicPr>
          <p:cNvPr id="8" name="Picture 7"/>
          <p:cNvPicPr>
            <a:picLocks noChangeAspect="1"/>
          </p:cNvPicPr>
          <p:nvPr/>
        </p:nvPicPr>
        <p:blipFill>
          <a:blip r:embed="rId8"/>
          <a:stretch>
            <a:fillRect/>
          </a:stretch>
        </p:blipFill>
        <p:spPr>
          <a:xfrm>
            <a:off x="38516" y="3460050"/>
            <a:ext cx="2409762" cy="1603587"/>
          </a:xfrm>
          <a:prstGeom prst="rect">
            <a:avLst/>
          </a:prstGeom>
        </p:spPr>
      </p:pic>
      <p:pic>
        <p:nvPicPr>
          <p:cNvPr id="10" name="Picture 9"/>
          <p:cNvPicPr>
            <a:picLocks noChangeAspect="1"/>
          </p:cNvPicPr>
          <p:nvPr/>
        </p:nvPicPr>
        <p:blipFill rotWithShape="1">
          <a:blip r:embed="rId9"/>
          <a:srcRect l="-2160" t="35308" r="2160" b="5418"/>
          <a:stretch>
            <a:fillRect/>
          </a:stretch>
        </p:blipFill>
        <p:spPr>
          <a:xfrm>
            <a:off x="6568335" y="29844"/>
            <a:ext cx="2517090" cy="2541906"/>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3" name="Text Placeholder 2"/>
          <p:cNvSpPr>
            <a:spLocks noGrp="1"/>
          </p:cNvSpPr>
          <p:nvPr>
            <p:ph type="body" idx="4294967295"/>
          </p:nvPr>
        </p:nvSpPr>
        <p:spPr>
          <a:xfrm>
            <a:off x="562640" y="241095"/>
            <a:ext cx="7893101" cy="3240088"/>
          </a:xfrm>
        </p:spPr>
        <p:txBody>
          <a:bodyPr/>
          <a:lstStyle/>
          <a:p>
            <a:r>
              <a:rPr lang="en-US" sz="2000" b="1" i="0" dirty="0">
                <a:solidFill>
                  <a:schemeClr val="bg1"/>
                </a:solidFill>
                <a:effectLst/>
                <a:latin typeface="HelveticaNeue-Light"/>
              </a:rPr>
              <a:t>Treatment changes </a:t>
            </a:r>
            <a:endParaRPr lang="en-US" sz="2000" b="1" i="0" dirty="0">
              <a:solidFill>
                <a:schemeClr val="bg1"/>
              </a:solidFill>
              <a:effectLst/>
              <a:latin typeface="HelveticaNeue-Light"/>
            </a:endParaRPr>
          </a:p>
          <a:p>
            <a:r>
              <a:rPr lang="en-US" sz="1800" b="0" i="0" dirty="0">
                <a:solidFill>
                  <a:schemeClr val="bg1"/>
                </a:solidFill>
                <a:effectLst/>
                <a:latin typeface="HelveticaNeue-Light"/>
              </a:rPr>
              <a:t>• backward positioning of the mandible. </a:t>
            </a:r>
            <a:endParaRPr lang="en-US" sz="1800" b="0" i="0" dirty="0">
              <a:solidFill>
                <a:schemeClr val="bg1"/>
              </a:solidFill>
              <a:effectLst/>
              <a:latin typeface="HelveticaNeue-Light"/>
            </a:endParaRPr>
          </a:p>
          <a:p>
            <a:endParaRPr lang="en-US" sz="1800" b="0" i="0" dirty="0">
              <a:solidFill>
                <a:schemeClr val="bg1"/>
              </a:solidFill>
              <a:effectLst/>
              <a:latin typeface="HelveticaNeue-Light"/>
            </a:endParaRPr>
          </a:p>
          <a:p>
            <a:r>
              <a:rPr lang="en-US" sz="1800" b="0" i="0" dirty="0">
                <a:solidFill>
                  <a:schemeClr val="bg1"/>
                </a:solidFill>
                <a:effectLst/>
                <a:latin typeface="HelveticaNeue-Light"/>
              </a:rPr>
              <a:t>• significant increases of the </a:t>
            </a:r>
            <a:r>
              <a:rPr lang="en-US" sz="1800" b="0" i="0" dirty="0" err="1">
                <a:solidFill>
                  <a:schemeClr val="bg1"/>
                </a:solidFill>
                <a:effectLst/>
                <a:latin typeface="HelveticaNeue-Light"/>
              </a:rPr>
              <a:t>anb</a:t>
            </a:r>
            <a:r>
              <a:rPr lang="en-US" sz="1800" b="0" i="0" dirty="0">
                <a:solidFill>
                  <a:schemeClr val="bg1"/>
                </a:solidFill>
                <a:effectLst/>
                <a:latin typeface="HelveticaNeue-Light"/>
              </a:rPr>
              <a:t> angle and the wits values. </a:t>
            </a:r>
            <a:endParaRPr lang="en-US" sz="1800" b="0" i="0" dirty="0">
              <a:solidFill>
                <a:schemeClr val="bg1"/>
              </a:solidFill>
              <a:effectLst/>
              <a:latin typeface="HelveticaNeue-Light"/>
            </a:endParaRPr>
          </a:p>
          <a:p>
            <a:endParaRPr lang="en-US" sz="1800" b="0" i="0" dirty="0">
              <a:solidFill>
                <a:schemeClr val="bg1"/>
              </a:solidFill>
              <a:effectLst/>
              <a:latin typeface="HelveticaNeue-Light"/>
            </a:endParaRPr>
          </a:p>
          <a:p>
            <a:r>
              <a:rPr lang="en-US" sz="1800" b="0" i="0" dirty="0">
                <a:solidFill>
                  <a:schemeClr val="bg1"/>
                </a:solidFill>
                <a:effectLst/>
                <a:latin typeface="HelveticaNeue-Light"/>
              </a:rPr>
              <a:t>• The </a:t>
            </a:r>
            <a:r>
              <a:rPr lang="en-US" sz="1800" dirty="0">
                <a:solidFill>
                  <a:schemeClr val="bg1"/>
                </a:solidFill>
                <a:latin typeface="HelveticaNeue-Light"/>
              </a:rPr>
              <a:t>SNB</a:t>
            </a:r>
            <a:r>
              <a:rPr lang="en-US" sz="1800" b="0" i="0" dirty="0">
                <a:solidFill>
                  <a:schemeClr val="bg1"/>
                </a:solidFill>
                <a:effectLst/>
                <a:latin typeface="HelveticaNeue-Light"/>
              </a:rPr>
              <a:t> and </a:t>
            </a:r>
            <a:r>
              <a:rPr lang="en-US" sz="1800" dirty="0">
                <a:solidFill>
                  <a:schemeClr val="bg1"/>
                </a:solidFill>
                <a:latin typeface="HelveticaNeue-Light"/>
              </a:rPr>
              <a:t>SN </a:t>
            </a:r>
            <a:r>
              <a:rPr lang="en-US" sz="1800" dirty="0" err="1">
                <a:solidFill>
                  <a:schemeClr val="bg1"/>
                </a:solidFill>
                <a:latin typeface="HelveticaNeue-Light"/>
              </a:rPr>
              <a:t>Pog</a:t>
            </a:r>
            <a:r>
              <a:rPr lang="en-US" sz="1800" b="0" i="0" dirty="0">
                <a:solidFill>
                  <a:schemeClr val="bg1"/>
                </a:solidFill>
                <a:effectLst/>
                <a:latin typeface="HelveticaNeue-Light"/>
              </a:rPr>
              <a:t> get smaller resulting in increasing facial convexity</a:t>
            </a:r>
            <a:endParaRPr lang="en-US" sz="1800" b="0" i="0" dirty="0">
              <a:solidFill>
                <a:schemeClr val="bg1"/>
              </a:solidFill>
              <a:effectLst/>
              <a:latin typeface="HelveticaNeue-Light"/>
            </a:endParaRPr>
          </a:p>
          <a:p>
            <a:endParaRPr lang="en-US" sz="1800" dirty="0">
              <a:solidFill>
                <a:schemeClr val="bg1"/>
              </a:solidFill>
              <a:latin typeface="HelveticaNeue-Light"/>
            </a:endParaRPr>
          </a:p>
          <a:p>
            <a:r>
              <a:rPr lang="en-US" sz="1800" b="0" i="0" dirty="0">
                <a:solidFill>
                  <a:schemeClr val="bg1"/>
                </a:solidFill>
                <a:effectLst/>
                <a:latin typeface="HelveticaNeue-Light"/>
              </a:rPr>
              <a:t>• Dentoalveolar adaptations included labial tipping of the upper incisors as well as lingual tipping of lower incisors .</a:t>
            </a:r>
            <a:endParaRPr lang="en-IN" sz="1800" dirty="0">
              <a:solidFill>
                <a:schemeClr val="bg1"/>
              </a:solidFill>
            </a:endParaRPr>
          </a:p>
        </p:txBody>
      </p:sp>
    </p:spTree>
  </p:cSld>
  <p:clrMapOvr>
    <a:masterClrMapping/>
  </p:clrMapOvr>
  <p:transition>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Text Placeholder 2"/>
          <p:cNvSpPr>
            <a:spLocks noGrp="1"/>
          </p:cNvSpPr>
          <p:nvPr>
            <p:ph type="body" idx="1"/>
          </p:nvPr>
        </p:nvSpPr>
        <p:spPr/>
        <p:txBody>
          <a:bodyPr/>
          <a:lstStyle/>
          <a:p>
            <a:r>
              <a:rPr lang="en-US" sz="2000" b="1" i="0" dirty="0">
                <a:solidFill>
                  <a:srgbClr val="3B3835"/>
                </a:solidFill>
                <a:effectLst/>
                <a:latin typeface="HelveticaNeue-Light"/>
              </a:rPr>
              <a:t> Duration: </a:t>
            </a:r>
            <a:endParaRPr lang="en-US" sz="2000" b="1" i="0" dirty="0">
              <a:solidFill>
                <a:srgbClr val="3B3835"/>
              </a:solidFill>
              <a:effectLst/>
              <a:latin typeface="HelveticaNeue-Light"/>
            </a:endParaRPr>
          </a:p>
          <a:p>
            <a:r>
              <a:rPr lang="en-US" sz="2000" b="0" i="0" dirty="0">
                <a:solidFill>
                  <a:srgbClr val="3B3835"/>
                </a:solidFill>
                <a:effectLst/>
                <a:latin typeface="HelveticaNeue-Light"/>
              </a:rPr>
              <a:t>12 hours a day in conjugation with face mask. </a:t>
            </a:r>
            <a:endParaRPr lang="en-US" sz="2000" b="0" i="0" dirty="0">
              <a:solidFill>
                <a:srgbClr val="3B3835"/>
              </a:solidFill>
              <a:effectLst/>
              <a:latin typeface="HelveticaNeue-Light"/>
            </a:endParaRPr>
          </a:p>
          <a:p>
            <a:r>
              <a:rPr lang="en-US" sz="2000" b="0" i="0" dirty="0">
                <a:solidFill>
                  <a:srgbClr val="3B3835"/>
                </a:solidFill>
                <a:effectLst/>
                <a:latin typeface="HelveticaNeue-Light"/>
              </a:rPr>
              <a:t>11 months of treatment time and 18 -24 months of retention</a:t>
            </a:r>
            <a:endParaRPr lang="en-US" sz="2000" b="0" i="0" dirty="0">
              <a:solidFill>
                <a:srgbClr val="3B3835"/>
              </a:solidFill>
              <a:effectLst/>
              <a:latin typeface="HelveticaNeue-Light"/>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76200" indent="0">
              <a:buNone/>
            </a:pPr>
            <a:r>
              <a:rPr lang="en-US" dirty="0" err="1"/>
              <a:t>Bionator</a:t>
            </a:r>
            <a:endParaRPr lang="en-IN"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6" name="TextBox 5"/>
          <p:cNvSpPr txBox="1"/>
          <p:nvPr/>
        </p:nvSpPr>
        <p:spPr>
          <a:xfrm>
            <a:off x="188535" y="206173"/>
            <a:ext cx="8702372" cy="4401205"/>
          </a:xfrm>
          <a:prstGeom prst="rect">
            <a:avLst/>
          </a:prstGeom>
          <a:noFill/>
        </p:spPr>
        <p:txBody>
          <a:bodyPr wrap="square">
            <a:spAutoFit/>
          </a:bodyPr>
          <a:lstStyle/>
          <a:p>
            <a:r>
              <a:rPr lang="en-US" sz="2000" dirty="0">
                <a:solidFill>
                  <a:schemeClr val="bg1"/>
                </a:solidFill>
                <a:effectLst/>
                <a:latin typeface="Times New Roman" panose="02020603050405020304" pitchFamily="18" charset="0"/>
                <a:cs typeface="Times New Roman" panose="02020603050405020304" pitchFamily="18" charset="0"/>
              </a:rPr>
              <a:t>The </a:t>
            </a:r>
            <a:r>
              <a:rPr lang="en-US" sz="2000" dirty="0" err="1">
                <a:solidFill>
                  <a:schemeClr val="bg1"/>
                </a:solidFill>
                <a:effectLst/>
                <a:latin typeface="Times New Roman" panose="02020603050405020304" pitchFamily="18" charset="0"/>
                <a:cs typeface="Times New Roman" panose="02020603050405020304" pitchFamily="18" charset="0"/>
              </a:rPr>
              <a:t>Bionator</a:t>
            </a:r>
            <a:r>
              <a:rPr lang="en-US" sz="2000" dirty="0">
                <a:solidFill>
                  <a:schemeClr val="bg1"/>
                </a:solidFill>
                <a:effectLst/>
                <a:latin typeface="Times New Roman" panose="02020603050405020304" pitchFamily="18" charset="0"/>
                <a:cs typeface="Times New Roman" panose="02020603050405020304" pitchFamily="18" charset="0"/>
              </a:rPr>
              <a:t>, developed by Balters is a derivative of the Activator.</a:t>
            </a:r>
            <a:br>
              <a:rPr lang="en-US" sz="2000" dirty="0">
                <a:solidFill>
                  <a:schemeClr val="bg1"/>
                </a:solidFill>
                <a:latin typeface="Times New Roman" panose="02020603050405020304" pitchFamily="18" charset="0"/>
                <a:cs typeface="Times New Roman" panose="02020603050405020304" pitchFamily="18" charset="0"/>
              </a:rPr>
            </a:br>
            <a:br>
              <a:rPr lang="en-US" sz="2000" dirty="0">
                <a:solidFill>
                  <a:schemeClr val="bg1"/>
                </a:solidFill>
                <a:latin typeface="Times New Roman" panose="02020603050405020304" pitchFamily="18" charset="0"/>
                <a:cs typeface="Times New Roman" panose="02020603050405020304" pitchFamily="18" charset="0"/>
              </a:rPr>
            </a:br>
            <a:r>
              <a:rPr lang="en-US" sz="2000" dirty="0">
                <a:solidFill>
                  <a:schemeClr val="bg1"/>
                </a:solidFill>
                <a:effectLst/>
                <a:latin typeface="Times New Roman" panose="02020603050405020304" pitchFamily="18" charset="0"/>
                <a:cs typeface="Times New Roman" panose="02020603050405020304" pitchFamily="18" charset="0"/>
              </a:rPr>
              <a:t>The reverse </a:t>
            </a:r>
            <a:r>
              <a:rPr lang="en-US" sz="2000" dirty="0" err="1">
                <a:solidFill>
                  <a:schemeClr val="bg1"/>
                </a:solidFill>
                <a:effectLst/>
                <a:latin typeface="Times New Roman" panose="02020603050405020304" pitchFamily="18" charset="0"/>
                <a:cs typeface="Times New Roman" panose="02020603050405020304" pitchFamily="18" charset="0"/>
              </a:rPr>
              <a:t>Bionator</a:t>
            </a:r>
            <a:r>
              <a:rPr lang="en-US" sz="2000" dirty="0">
                <a:solidFill>
                  <a:schemeClr val="bg1"/>
                </a:solidFill>
                <a:effectLst/>
                <a:latin typeface="Times New Roman" panose="02020603050405020304" pitchFamily="18" charset="0"/>
                <a:cs typeface="Times New Roman" panose="02020603050405020304" pitchFamily="18" charset="0"/>
              </a:rPr>
              <a:t> or </a:t>
            </a:r>
            <a:r>
              <a:rPr lang="en-US" sz="2000" dirty="0" err="1">
                <a:solidFill>
                  <a:schemeClr val="bg1"/>
                </a:solidFill>
                <a:effectLst/>
                <a:latin typeface="Times New Roman" panose="02020603050405020304" pitchFamily="18" charset="0"/>
                <a:cs typeface="Times New Roman" panose="02020603050405020304" pitchFamily="18" charset="0"/>
              </a:rPr>
              <a:t>Bionator</a:t>
            </a:r>
            <a:r>
              <a:rPr lang="en-US" sz="2000" dirty="0">
                <a:solidFill>
                  <a:schemeClr val="bg1"/>
                </a:solidFill>
                <a:effectLst/>
                <a:latin typeface="Times New Roman" panose="02020603050405020304" pitchFamily="18" charset="0"/>
                <a:cs typeface="Times New Roman" panose="02020603050405020304" pitchFamily="18" charset="0"/>
              </a:rPr>
              <a:t> III is a modified version of the traditional </a:t>
            </a:r>
            <a:r>
              <a:rPr lang="en-US" sz="2000" dirty="0" err="1">
                <a:solidFill>
                  <a:schemeClr val="bg1"/>
                </a:solidFill>
                <a:effectLst/>
                <a:latin typeface="Times New Roman" panose="02020603050405020304" pitchFamily="18" charset="0"/>
                <a:cs typeface="Times New Roman" panose="02020603050405020304" pitchFamily="18" charset="0"/>
              </a:rPr>
              <a:t>bionator</a:t>
            </a:r>
            <a:r>
              <a:rPr lang="en-US" sz="2000" dirty="0">
                <a:solidFill>
                  <a:schemeClr val="bg1"/>
                </a:solidFill>
                <a:effectLst/>
                <a:latin typeface="Times New Roman" panose="02020603050405020304" pitchFamily="18" charset="0"/>
                <a:cs typeface="Times New Roman" panose="02020603050405020304" pitchFamily="18" charset="0"/>
              </a:rPr>
              <a:t> and can be used in the treatment of Class III malocclusion. </a:t>
            </a:r>
            <a:endParaRPr lang="en-US" sz="2000" dirty="0">
              <a:solidFill>
                <a:schemeClr val="bg1"/>
              </a:solidFill>
              <a:effectLst/>
              <a:latin typeface="Times New Roman" panose="02020603050405020304" pitchFamily="18" charset="0"/>
              <a:cs typeface="Times New Roman" panose="02020603050405020304" pitchFamily="18" charset="0"/>
            </a:endParaRPr>
          </a:p>
          <a:p>
            <a:endParaRPr lang="en-US" sz="2000" dirty="0">
              <a:solidFill>
                <a:schemeClr val="bg1"/>
              </a:solidFill>
              <a:latin typeface="Times New Roman" panose="02020603050405020304" pitchFamily="18" charset="0"/>
              <a:cs typeface="Times New Roman" panose="02020603050405020304" pitchFamily="18" charset="0"/>
            </a:endParaRPr>
          </a:p>
          <a:p>
            <a:r>
              <a:rPr lang="en-US" sz="2000" b="1" i="0" dirty="0">
                <a:solidFill>
                  <a:schemeClr val="bg1"/>
                </a:solidFill>
                <a:effectLst/>
                <a:latin typeface="Times New Roman" panose="02020603050405020304" pitchFamily="18" charset="0"/>
                <a:cs typeface="Times New Roman" panose="02020603050405020304" pitchFamily="18" charset="0"/>
              </a:rPr>
              <a:t>PHILOSOPHY OF BIONATOR </a:t>
            </a:r>
            <a:r>
              <a:rPr lang="en-US" sz="2000" b="0" i="0" dirty="0">
                <a:solidFill>
                  <a:schemeClr val="bg1"/>
                </a:solidFill>
                <a:effectLst/>
                <a:latin typeface="Times New Roman" panose="02020603050405020304" pitchFamily="18" charset="0"/>
                <a:cs typeface="Times New Roman" panose="02020603050405020304" pitchFamily="18" charset="0"/>
              </a:rPr>
              <a:t>According to Balters, "the equilibrium between the tongue and the circumoral muscles is responsible for the shape of the dental arches and that the functional space for the tongue is essential for the normal development of the orofacial system".</a:t>
            </a:r>
            <a:endParaRPr lang="en-US" sz="2000" b="0" i="0" dirty="0">
              <a:solidFill>
                <a:schemeClr val="bg1"/>
              </a:solidFill>
              <a:effectLst/>
              <a:latin typeface="Times New Roman" panose="02020603050405020304" pitchFamily="18" charset="0"/>
              <a:cs typeface="Times New Roman" panose="02020603050405020304" pitchFamily="18" charset="0"/>
            </a:endParaRPr>
          </a:p>
          <a:p>
            <a:endParaRPr lang="en-US" sz="2000" dirty="0">
              <a:solidFill>
                <a:schemeClr val="bg1"/>
              </a:solidFill>
              <a:latin typeface="Times New Roman" panose="02020603050405020304" pitchFamily="18" charset="0"/>
              <a:cs typeface="Times New Roman" panose="02020603050405020304" pitchFamily="18" charset="0"/>
            </a:endParaRPr>
          </a:p>
          <a:p>
            <a:r>
              <a:rPr lang="en-US" sz="2000" b="0" i="0" dirty="0">
                <a:solidFill>
                  <a:schemeClr val="bg1"/>
                </a:solidFill>
                <a:effectLst/>
                <a:latin typeface="Times New Roman" panose="02020603050405020304" pitchFamily="18" charset="0"/>
                <a:cs typeface="Times New Roman" panose="02020603050405020304" pitchFamily="18" charset="0"/>
              </a:rPr>
              <a:t> Taking into consideration the dominant role of </a:t>
            </a:r>
            <a:endParaRPr lang="en-US" sz="2000" b="0" i="0" dirty="0">
              <a:solidFill>
                <a:schemeClr val="bg1"/>
              </a:solidFill>
              <a:effectLst/>
              <a:latin typeface="Times New Roman" panose="02020603050405020304" pitchFamily="18" charset="0"/>
              <a:cs typeface="Times New Roman" panose="02020603050405020304" pitchFamily="18" charset="0"/>
            </a:endParaRPr>
          </a:p>
          <a:p>
            <a:r>
              <a:rPr lang="en-US" sz="2000" b="0" i="0" dirty="0">
                <a:solidFill>
                  <a:schemeClr val="bg1"/>
                </a:solidFill>
                <a:effectLst/>
                <a:latin typeface="Times New Roman" panose="02020603050405020304" pitchFamily="18" charset="0"/>
                <a:cs typeface="Times New Roman" panose="02020603050405020304" pitchFamily="18" charset="0"/>
              </a:rPr>
              <a:t>the tongue, Balters designed an appliance, which </a:t>
            </a:r>
            <a:endParaRPr lang="en-US" sz="2000" b="0" i="0" dirty="0">
              <a:solidFill>
                <a:schemeClr val="bg1"/>
              </a:solidFill>
              <a:effectLst/>
              <a:latin typeface="Times New Roman" panose="02020603050405020304" pitchFamily="18" charset="0"/>
              <a:cs typeface="Times New Roman" panose="02020603050405020304" pitchFamily="18" charset="0"/>
            </a:endParaRPr>
          </a:p>
          <a:p>
            <a:r>
              <a:rPr lang="en-US" sz="2000" b="0" i="0" dirty="0">
                <a:solidFill>
                  <a:schemeClr val="bg1"/>
                </a:solidFill>
                <a:effectLst/>
                <a:latin typeface="Times New Roman" panose="02020603050405020304" pitchFamily="18" charset="0"/>
                <a:cs typeface="Times New Roman" panose="02020603050405020304" pitchFamily="18" charset="0"/>
              </a:rPr>
              <a:t>could take advantage of tongue posture.</a:t>
            </a:r>
            <a:endParaRPr lang="en-US" sz="2000" dirty="0">
              <a:solidFill>
                <a:schemeClr val="bg1"/>
              </a:solidFill>
              <a:effectLst/>
              <a:latin typeface="Times New Roman" panose="02020603050405020304" pitchFamily="18" charset="0"/>
              <a:cs typeface="Times New Roman" panose="02020603050405020304" pitchFamily="18" charset="0"/>
            </a:endParaRPr>
          </a:p>
          <a:p>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Early treatment of Class III malocclusion by RME and modified Tandem  applianc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81155" y="2730331"/>
            <a:ext cx="3385323" cy="2019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4" name="TextBox 3"/>
          <p:cNvSpPr txBox="1"/>
          <p:nvPr/>
        </p:nvSpPr>
        <p:spPr>
          <a:xfrm>
            <a:off x="38516" y="0"/>
            <a:ext cx="6361888" cy="3970318"/>
          </a:xfrm>
          <a:prstGeom prst="rect">
            <a:avLst/>
          </a:prstGeom>
          <a:noFill/>
        </p:spPr>
        <p:txBody>
          <a:bodyPr wrap="square">
            <a:spAutoFit/>
          </a:bodyPr>
          <a:lstStyle/>
          <a:p>
            <a:r>
              <a:rPr lang="en-US" sz="1800" dirty="0">
                <a:solidFill>
                  <a:schemeClr val="bg1"/>
                </a:solidFill>
                <a:effectLst/>
                <a:latin typeface="Times New Roman" panose="02020603050405020304" pitchFamily="18" charset="0"/>
              </a:rPr>
              <a:t>Components:</a:t>
            </a:r>
            <a:endParaRPr lang="en-US" sz="1800" dirty="0">
              <a:solidFill>
                <a:schemeClr val="bg1"/>
              </a:solidFill>
              <a:effectLst/>
              <a:latin typeface="Times New Roman" panose="02020603050405020304" pitchFamily="18" charset="0"/>
            </a:endParaRPr>
          </a:p>
          <a:p>
            <a:r>
              <a:rPr lang="en-US" sz="1800" dirty="0">
                <a:solidFill>
                  <a:schemeClr val="bg1"/>
                </a:solidFill>
                <a:latin typeface="Times New Roman" panose="02020603050405020304" pitchFamily="18" charset="0"/>
              </a:rPr>
              <a:t>The construction bite is recorded in most </a:t>
            </a:r>
            <a:r>
              <a:rPr lang="en-US" sz="1800" dirty="0" err="1">
                <a:solidFill>
                  <a:schemeClr val="bg1"/>
                </a:solidFill>
                <a:latin typeface="Times New Roman" panose="02020603050405020304" pitchFamily="18" charset="0"/>
              </a:rPr>
              <a:t>retruded</a:t>
            </a:r>
            <a:r>
              <a:rPr lang="en-US" sz="1800" dirty="0">
                <a:solidFill>
                  <a:schemeClr val="bg1"/>
                </a:solidFill>
                <a:latin typeface="Times New Roman" panose="02020603050405020304" pitchFamily="18" charset="0"/>
              </a:rPr>
              <a:t> position</a:t>
            </a:r>
            <a:endParaRPr lang="en-US" sz="1800" dirty="0">
              <a:solidFill>
                <a:schemeClr val="bg1"/>
              </a:solidFill>
              <a:latin typeface="Times New Roman" panose="02020603050405020304" pitchFamily="18" charset="0"/>
            </a:endParaRPr>
          </a:p>
          <a:p>
            <a:endParaRPr lang="en-US" sz="1800" dirty="0">
              <a:solidFill>
                <a:schemeClr val="bg1"/>
              </a:solidFill>
              <a:effectLst/>
              <a:latin typeface="Times New Roman" panose="02020603050405020304" pitchFamily="18" charset="0"/>
            </a:endParaRPr>
          </a:p>
          <a:p>
            <a:r>
              <a:rPr lang="en-US" sz="1800" dirty="0">
                <a:solidFill>
                  <a:schemeClr val="bg1"/>
                </a:solidFill>
                <a:latin typeface="Times New Roman" panose="02020603050405020304" pitchFamily="18" charset="0"/>
              </a:rPr>
              <a:t>The bite is slightly opened , creating about a 2 mm of interincisal space.</a:t>
            </a:r>
            <a:endParaRPr lang="en-US" sz="1800" dirty="0">
              <a:solidFill>
                <a:schemeClr val="bg1"/>
              </a:solidFill>
              <a:latin typeface="Times New Roman" panose="02020603050405020304" pitchFamily="18" charset="0"/>
            </a:endParaRPr>
          </a:p>
          <a:p>
            <a:endParaRPr lang="en-US" sz="1800" dirty="0">
              <a:solidFill>
                <a:schemeClr val="bg1"/>
              </a:solidFill>
              <a:latin typeface="Times New Roman" panose="02020603050405020304" pitchFamily="18" charset="0"/>
            </a:endParaRPr>
          </a:p>
          <a:p>
            <a:r>
              <a:rPr lang="en-US" sz="1800" dirty="0">
                <a:solidFill>
                  <a:schemeClr val="bg1"/>
                </a:solidFill>
                <a:effectLst/>
                <a:latin typeface="Times New Roman" panose="02020603050405020304" pitchFamily="18" charset="0"/>
              </a:rPr>
              <a:t>The lower acrylic portion is </a:t>
            </a:r>
            <a:r>
              <a:rPr lang="en-US" sz="1800" dirty="0">
                <a:solidFill>
                  <a:schemeClr val="bg1"/>
                </a:solidFill>
                <a:latin typeface="Times New Roman" panose="02020603050405020304" pitchFamily="18" charset="0"/>
              </a:rPr>
              <a:t>extended </a:t>
            </a:r>
            <a:r>
              <a:rPr lang="en-US" sz="1800" dirty="0" err="1">
                <a:solidFill>
                  <a:schemeClr val="bg1"/>
                </a:solidFill>
                <a:latin typeface="Times New Roman" panose="02020603050405020304" pitchFamily="18" charset="0"/>
              </a:rPr>
              <a:t>incisally</a:t>
            </a:r>
            <a:r>
              <a:rPr lang="en-US" sz="1800" dirty="0">
                <a:solidFill>
                  <a:schemeClr val="bg1"/>
                </a:solidFill>
                <a:latin typeface="Times New Roman" panose="02020603050405020304" pitchFamily="18" charset="0"/>
              </a:rPr>
              <a:t> from canine to canine</a:t>
            </a:r>
            <a:endParaRPr lang="en-US" sz="1800" dirty="0">
              <a:solidFill>
                <a:schemeClr val="bg1"/>
              </a:solidFill>
              <a:latin typeface="Times New Roman" panose="02020603050405020304" pitchFamily="18" charset="0"/>
            </a:endParaRPr>
          </a:p>
          <a:p>
            <a:endParaRPr lang="en-US" sz="1800" dirty="0">
              <a:solidFill>
                <a:schemeClr val="bg1"/>
              </a:solidFill>
              <a:latin typeface="Times New Roman" panose="02020603050405020304" pitchFamily="18" charset="0"/>
            </a:endParaRPr>
          </a:p>
          <a:p>
            <a:r>
              <a:rPr lang="en-US" sz="1800" dirty="0">
                <a:solidFill>
                  <a:schemeClr val="bg1"/>
                </a:solidFill>
                <a:effectLst/>
                <a:latin typeface="Times New Roman" panose="02020603050405020304" pitchFamily="18" charset="0"/>
              </a:rPr>
              <a:t>The extension is positioned behind the upper incisors , which are stimulated to glide anteriorly along the resultant inclined plane.</a:t>
            </a:r>
            <a:endParaRPr lang="en-US" sz="1800" dirty="0">
              <a:solidFill>
                <a:schemeClr val="bg1"/>
              </a:solidFill>
              <a:effectLst/>
              <a:latin typeface="Times New Roman" panose="02020603050405020304" pitchFamily="18" charset="0"/>
            </a:endParaRPr>
          </a:p>
          <a:p>
            <a:endParaRPr lang="en-US" sz="1800" dirty="0">
              <a:solidFill>
                <a:schemeClr val="bg1"/>
              </a:solidFill>
              <a:effectLst/>
              <a:latin typeface="Times New Roman" panose="02020603050405020304" pitchFamily="18" charset="0"/>
            </a:endParaRPr>
          </a:p>
          <a:p>
            <a:r>
              <a:rPr lang="en-US" sz="1800" dirty="0">
                <a:solidFill>
                  <a:schemeClr val="bg1"/>
                </a:solidFill>
                <a:latin typeface="Times New Roman" panose="02020603050405020304" pitchFamily="18" charset="0"/>
              </a:rPr>
              <a:t>The acrylic is trimmed away behind the lower incisors about 1mm to prevent labial tipping of lower incisors</a:t>
            </a:r>
            <a:endParaRPr lang="en-US" sz="1800" dirty="0">
              <a:solidFill>
                <a:schemeClr val="bg1"/>
              </a:solidFill>
              <a:effectLst/>
              <a:latin typeface="Times New Roman" panose="02020603050405020304" pitchFamily="18" charset="0"/>
            </a:endParaRPr>
          </a:p>
        </p:txBody>
      </p:sp>
      <p:pic>
        <p:nvPicPr>
          <p:cNvPr id="6" name="Picture 5"/>
          <p:cNvPicPr>
            <a:picLocks noChangeAspect="1"/>
          </p:cNvPicPr>
          <p:nvPr/>
        </p:nvPicPr>
        <p:blipFill>
          <a:blip r:embed="rId1"/>
          <a:stretch>
            <a:fillRect/>
          </a:stretch>
        </p:blipFill>
        <p:spPr>
          <a:xfrm>
            <a:off x="6292073" y="394851"/>
            <a:ext cx="2851927" cy="4353797"/>
          </a:xfrm>
          <a:prstGeom prst="rect">
            <a:avLst/>
          </a:prstGeom>
        </p:spPr>
      </p:pic>
    </p:spTree>
  </p:cSld>
  <p:clrMapOvr>
    <a:masterClrMapping/>
  </p:clrMapOvr>
  <p:transition>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6" name="TextBox 5"/>
          <p:cNvSpPr txBox="1"/>
          <p:nvPr/>
        </p:nvSpPr>
        <p:spPr>
          <a:xfrm>
            <a:off x="342900" y="383724"/>
            <a:ext cx="8533984" cy="2308324"/>
          </a:xfrm>
          <a:prstGeom prst="rect">
            <a:avLst/>
          </a:prstGeom>
          <a:noFill/>
        </p:spPr>
        <p:txBody>
          <a:bodyPr wrap="square">
            <a:spAutoFit/>
          </a:bodyPr>
          <a:lstStyle/>
          <a:p>
            <a:r>
              <a:rPr lang="en-US" sz="1800" dirty="0">
                <a:solidFill>
                  <a:schemeClr val="bg1"/>
                </a:solidFill>
                <a:effectLst/>
                <a:latin typeface="Times New Roman" panose="02020603050405020304" pitchFamily="18" charset="0"/>
              </a:rPr>
              <a:t>The palatal bar runs forward instead of posteriorly , extending to </a:t>
            </a:r>
            <a:r>
              <a:rPr lang="en-US" sz="1800" dirty="0" err="1">
                <a:solidFill>
                  <a:schemeClr val="bg1"/>
                </a:solidFill>
                <a:latin typeface="Times New Roman" panose="02020603050405020304" pitchFamily="18" charset="0"/>
              </a:rPr>
              <a:t>deciduoud</a:t>
            </a:r>
            <a:r>
              <a:rPr lang="en-US" sz="1800" dirty="0">
                <a:solidFill>
                  <a:schemeClr val="bg1"/>
                </a:solidFill>
                <a:latin typeface="Times New Roman" panose="02020603050405020304" pitchFamily="18" charset="0"/>
              </a:rPr>
              <a:t> molars or premolar </a:t>
            </a:r>
            <a:endParaRPr lang="en-US" sz="1800" dirty="0">
              <a:solidFill>
                <a:schemeClr val="bg1"/>
              </a:solidFill>
              <a:latin typeface="Times New Roman" panose="02020603050405020304" pitchFamily="18" charset="0"/>
            </a:endParaRPr>
          </a:p>
          <a:p>
            <a:endParaRPr lang="en-US" sz="1800" dirty="0">
              <a:solidFill>
                <a:schemeClr val="bg1"/>
              </a:solidFill>
              <a:effectLst/>
              <a:latin typeface="Times New Roman" panose="02020603050405020304" pitchFamily="18" charset="0"/>
            </a:endParaRPr>
          </a:p>
          <a:p>
            <a:r>
              <a:rPr lang="en-US" sz="1800" dirty="0">
                <a:solidFill>
                  <a:schemeClr val="bg1"/>
                </a:solidFill>
                <a:latin typeface="Times New Roman" panose="02020603050405020304" pitchFamily="18" charset="0"/>
              </a:rPr>
              <a:t>The tongue is supposedly stimulated to remain in retracted  position in its proper functional space. It should contact the anterior portion of the palate , encouraging the forward growth of this area.</a:t>
            </a:r>
            <a:endParaRPr lang="en-US" sz="1800" dirty="0">
              <a:solidFill>
                <a:schemeClr val="bg1"/>
              </a:solidFill>
              <a:latin typeface="Times New Roman" panose="02020603050405020304" pitchFamily="18" charset="0"/>
            </a:endParaRPr>
          </a:p>
          <a:p>
            <a:endParaRPr lang="en-US" sz="1800" dirty="0">
              <a:solidFill>
                <a:schemeClr val="bg1"/>
              </a:solidFill>
              <a:latin typeface="Times New Roman" panose="02020603050405020304" pitchFamily="18" charset="0"/>
            </a:endParaRPr>
          </a:p>
          <a:p>
            <a:r>
              <a:rPr lang="en-US" sz="1800" dirty="0">
                <a:solidFill>
                  <a:schemeClr val="bg1"/>
                </a:solidFill>
                <a:latin typeface="Times New Roman" panose="02020603050405020304" pitchFamily="18" charset="0"/>
              </a:rPr>
              <a:t>Labial bow runs </a:t>
            </a:r>
            <a:r>
              <a:rPr lang="en-US" sz="1800" dirty="0" err="1">
                <a:solidFill>
                  <a:schemeClr val="bg1"/>
                </a:solidFill>
                <a:latin typeface="Times New Roman" panose="02020603050405020304" pitchFamily="18" charset="0"/>
              </a:rPr>
              <a:t>infront</a:t>
            </a:r>
            <a:r>
              <a:rPr lang="en-US" sz="1800" dirty="0">
                <a:solidFill>
                  <a:schemeClr val="bg1"/>
                </a:solidFill>
                <a:latin typeface="Times New Roman" panose="02020603050405020304" pitchFamily="18" charset="0"/>
              </a:rPr>
              <a:t> of the lower incisors touching the labial surface slightly</a:t>
            </a:r>
            <a:endParaRPr lang="en-IN" sz="1800" dirty="0">
              <a:solidFill>
                <a:schemeClr val="bg1"/>
              </a:solidFill>
            </a:endParaRPr>
          </a:p>
        </p:txBody>
      </p:sp>
      <p:pic>
        <p:nvPicPr>
          <p:cNvPr id="3" name="Picture 2"/>
          <p:cNvPicPr>
            <a:picLocks noChangeAspect="1"/>
          </p:cNvPicPr>
          <p:nvPr/>
        </p:nvPicPr>
        <p:blipFill>
          <a:blip r:embed="rId1"/>
          <a:stretch>
            <a:fillRect/>
          </a:stretch>
        </p:blipFill>
        <p:spPr>
          <a:xfrm>
            <a:off x="571501" y="2853417"/>
            <a:ext cx="7837714" cy="1812471"/>
          </a:xfrm>
          <a:prstGeom prst="rect">
            <a:avLst/>
          </a:prstGeom>
        </p:spPr>
      </p:pic>
    </p:spTree>
  </p:cSld>
  <p:clrMapOvr>
    <a:masterClrMapping/>
  </p:clrMapOvr>
  <p:transition>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76200" indent="0">
              <a:buNone/>
            </a:pPr>
            <a:r>
              <a:rPr lang="en-US" dirty="0"/>
              <a:t>Reverse twin block</a:t>
            </a:r>
            <a:endParaRPr lang="en-IN"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Tree>
  </p:cSld>
  <p:clrMapOvr>
    <a:masterClrMapping/>
  </p:clrMapOvr>
  <p:transition>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6" name="TextBox 5"/>
          <p:cNvSpPr txBox="1"/>
          <p:nvPr/>
        </p:nvSpPr>
        <p:spPr>
          <a:xfrm>
            <a:off x="278760" y="326771"/>
            <a:ext cx="6327321" cy="3416320"/>
          </a:xfrm>
          <a:prstGeom prst="rect">
            <a:avLst/>
          </a:prstGeom>
          <a:noFill/>
        </p:spPr>
        <p:txBody>
          <a:bodyPr wrap="square">
            <a:spAutoFit/>
          </a:bodyPr>
          <a:lstStyle/>
          <a:p>
            <a:r>
              <a:rPr lang="en-US" sz="1800" dirty="0">
                <a:solidFill>
                  <a:schemeClr val="bg1"/>
                </a:solidFill>
                <a:latin typeface="Times New Roman" panose="02020603050405020304" pitchFamily="18" charset="0"/>
                <a:cs typeface="Times New Roman" panose="02020603050405020304" pitchFamily="18" charset="0"/>
              </a:rPr>
              <a:t>Functional correction of class III malocclusion is achieved in the twin block technique by reversing the angulation of the inclined planes and harnessing occlusal forces as the functional mechanism to correct arch relationships by maxillary advancement, while using the lower arch as the means of anchorage</a:t>
            </a:r>
            <a:endParaRPr lang="en-US" sz="1800" dirty="0">
              <a:solidFill>
                <a:schemeClr val="bg1"/>
              </a:solidFill>
              <a:latin typeface="Times New Roman" panose="02020603050405020304" pitchFamily="18" charset="0"/>
              <a:cs typeface="Times New Roman" panose="02020603050405020304" pitchFamily="18" charset="0"/>
            </a:endParaRPr>
          </a:p>
          <a:p>
            <a:endParaRPr lang="en-US" sz="1800" dirty="0">
              <a:solidFill>
                <a:schemeClr val="bg1"/>
              </a:solidFill>
              <a:effectLst/>
              <a:latin typeface="Times New Roman" panose="02020603050405020304" pitchFamily="18" charset="0"/>
              <a:cs typeface="Times New Roman" panose="02020603050405020304" pitchFamily="18" charset="0"/>
            </a:endParaRPr>
          </a:p>
          <a:p>
            <a:r>
              <a:rPr lang="en-US" sz="1800" dirty="0">
                <a:solidFill>
                  <a:schemeClr val="bg1"/>
                </a:solidFill>
                <a:latin typeface="Times New Roman" panose="02020603050405020304" pitchFamily="18" charset="0"/>
                <a:cs typeface="Times New Roman" panose="02020603050405020304" pitchFamily="18" charset="0"/>
              </a:rPr>
              <a:t>The position of the bite blocks is reversed compared to </a:t>
            </a:r>
            <a:endParaRPr lang="en-US" sz="1800" dirty="0">
              <a:solidFill>
                <a:schemeClr val="bg1"/>
              </a:solidFill>
              <a:latin typeface="Times New Roman" panose="02020603050405020304" pitchFamily="18" charset="0"/>
              <a:cs typeface="Times New Roman" panose="02020603050405020304" pitchFamily="18" charset="0"/>
            </a:endParaRPr>
          </a:p>
          <a:p>
            <a:r>
              <a:rPr lang="en-US" sz="1800" dirty="0">
                <a:solidFill>
                  <a:schemeClr val="bg1"/>
                </a:solidFill>
                <a:latin typeface="Times New Roman" panose="02020603050405020304" pitchFamily="18" charset="0"/>
                <a:cs typeface="Times New Roman" panose="02020603050405020304" pitchFamily="18" charset="0"/>
              </a:rPr>
              <a:t>twin blocks for class II treatment. </a:t>
            </a:r>
            <a:endParaRPr lang="en-US" sz="1800" dirty="0">
              <a:solidFill>
                <a:schemeClr val="bg1"/>
              </a:solidFill>
              <a:latin typeface="Times New Roman" panose="02020603050405020304" pitchFamily="18" charset="0"/>
              <a:cs typeface="Times New Roman" panose="02020603050405020304" pitchFamily="18" charset="0"/>
            </a:endParaRPr>
          </a:p>
          <a:p>
            <a:endParaRPr lang="en-US" sz="1800" dirty="0">
              <a:solidFill>
                <a:schemeClr val="bg1"/>
              </a:solidFill>
              <a:latin typeface="Times New Roman" panose="02020603050405020304" pitchFamily="18" charset="0"/>
              <a:cs typeface="Times New Roman" panose="02020603050405020304" pitchFamily="18" charset="0"/>
            </a:endParaRPr>
          </a:p>
          <a:p>
            <a:r>
              <a:rPr lang="en-US" sz="1800" dirty="0">
                <a:solidFill>
                  <a:schemeClr val="bg1"/>
                </a:solidFill>
                <a:latin typeface="Times New Roman" panose="02020603050405020304" pitchFamily="18" charset="0"/>
                <a:cs typeface="Times New Roman" panose="02020603050405020304" pitchFamily="18" charset="0"/>
              </a:rPr>
              <a:t>The occlusal blocks are placed over the upper deciduous </a:t>
            </a:r>
            <a:endParaRPr lang="en-US" sz="1800" dirty="0">
              <a:solidFill>
                <a:schemeClr val="bg1"/>
              </a:solidFill>
              <a:latin typeface="Times New Roman" panose="02020603050405020304" pitchFamily="18" charset="0"/>
              <a:cs typeface="Times New Roman" panose="02020603050405020304" pitchFamily="18" charset="0"/>
            </a:endParaRPr>
          </a:p>
          <a:p>
            <a:r>
              <a:rPr lang="en-US" sz="1800" dirty="0">
                <a:solidFill>
                  <a:schemeClr val="bg1"/>
                </a:solidFill>
                <a:latin typeface="Times New Roman" panose="02020603050405020304" pitchFamily="18" charset="0"/>
                <a:cs typeface="Times New Roman" panose="02020603050405020304" pitchFamily="18" charset="0"/>
              </a:rPr>
              <a:t>molars and the lower first molars. </a:t>
            </a:r>
            <a:endParaRPr lang="en-US" sz="1800" dirty="0">
              <a:solidFill>
                <a:schemeClr val="bg1"/>
              </a:solidFill>
              <a:effectLst/>
              <a:latin typeface="Times New Roman" panose="02020603050405020304" pitchFamily="18" charset="0"/>
              <a:cs typeface="Times New Roman" panose="02020603050405020304" pitchFamily="18" charset="0"/>
            </a:endParaRPr>
          </a:p>
          <a:p>
            <a:endParaRPr lang="en-IN" sz="1800"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5817576" y="2571750"/>
            <a:ext cx="3287908" cy="2065565"/>
          </a:xfrm>
          <a:prstGeom prst="rect">
            <a:avLst/>
          </a:prstGeom>
        </p:spPr>
      </p:pic>
    </p:spTree>
  </p:cSld>
  <p:clrMapOvr>
    <a:masterClrMapping/>
  </p:clrMapOvr>
  <p:transition>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4" name="TextBox 3"/>
          <p:cNvSpPr txBox="1"/>
          <p:nvPr/>
        </p:nvSpPr>
        <p:spPr>
          <a:xfrm>
            <a:off x="140043" y="114559"/>
            <a:ext cx="5824152" cy="3785652"/>
          </a:xfrm>
          <a:prstGeom prst="rect">
            <a:avLst/>
          </a:prstGeom>
          <a:noFill/>
        </p:spPr>
        <p:txBody>
          <a:bodyPr wrap="square">
            <a:spAutoFit/>
          </a:bodyPr>
          <a:lstStyle/>
          <a:p>
            <a:r>
              <a:rPr lang="en-US" sz="1600" b="1" dirty="0">
                <a:solidFill>
                  <a:schemeClr val="bg1"/>
                </a:solidFill>
                <a:effectLst/>
                <a:latin typeface="Times New Roman" panose="02020603050405020304" pitchFamily="18" charset="0"/>
                <a:cs typeface="Times New Roman" panose="02020603050405020304" pitchFamily="18" charset="0"/>
              </a:rPr>
              <a:t>Construction and management</a:t>
            </a:r>
            <a:endParaRPr lang="en-US" sz="1600" b="1" dirty="0">
              <a:solidFill>
                <a:schemeClr val="bg1"/>
              </a:solidFill>
              <a:effectLst/>
              <a:latin typeface="Times New Roman" panose="02020603050405020304" pitchFamily="18" charset="0"/>
              <a:cs typeface="Times New Roman" panose="02020603050405020304" pitchFamily="18" charset="0"/>
            </a:endParaRPr>
          </a:p>
          <a:p>
            <a:br>
              <a:rPr lang="en-US" sz="1600" dirty="0">
                <a:solidFill>
                  <a:schemeClr val="bg1"/>
                </a:solidFill>
                <a:latin typeface="Times New Roman" panose="02020603050405020304" pitchFamily="18" charset="0"/>
                <a:cs typeface="Times New Roman" panose="02020603050405020304" pitchFamily="18" charset="0"/>
              </a:rPr>
            </a:br>
            <a:r>
              <a:rPr lang="en-US" sz="1600" dirty="0">
                <a:solidFill>
                  <a:schemeClr val="bg1"/>
                </a:solidFill>
              </a:rPr>
              <a:t>A usual wax bite registration in a maximum retrusive position of the mandible is made, leaving sufficient clearance between the posterior teeth for occlusal bite blocks.</a:t>
            </a:r>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A lower outer passive labial bow and clasps  and are incorporated for the purpose of retention in the acrylic plate</a:t>
            </a:r>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Following this, upper and lower bite blocks are fabricated using cold-cure acrylic resin, with clasps on the maxillary and mandibular molars. </a:t>
            </a:r>
            <a:endParaRPr lang="en-US" sz="1600" dirty="0">
              <a:solidFill>
                <a:schemeClr val="bg1"/>
              </a:solidFill>
            </a:endParaRPr>
          </a:p>
          <a:p>
            <a:endParaRPr lang="en-US" sz="1600" dirty="0">
              <a:solidFill>
                <a:schemeClr val="bg1"/>
              </a:solidFill>
            </a:endParaRPr>
          </a:p>
        </p:txBody>
      </p:sp>
      <p:pic>
        <p:nvPicPr>
          <p:cNvPr id="6" name="Picture 5"/>
          <p:cNvPicPr>
            <a:picLocks noChangeAspect="1"/>
          </p:cNvPicPr>
          <p:nvPr/>
        </p:nvPicPr>
        <p:blipFill>
          <a:blip r:embed="rId1"/>
          <a:stretch>
            <a:fillRect/>
          </a:stretch>
        </p:blipFill>
        <p:spPr>
          <a:xfrm>
            <a:off x="6053770" y="1826354"/>
            <a:ext cx="2858283" cy="1490791"/>
          </a:xfrm>
          <a:prstGeom prst="rect">
            <a:avLst/>
          </a:prstGeom>
        </p:spPr>
      </p:pic>
    </p:spTree>
  </p:cSld>
  <p:clrMapOvr>
    <a:masterClrMapping/>
  </p:clrMapOvr>
  <p:transition>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sp>
        <p:nvSpPr>
          <p:cNvPr id="6" name="TextBox 5"/>
          <p:cNvSpPr txBox="1"/>
          <p:nvPr/>
        </p:nvSpPr>
        <p:spPr>
          <a:xfrm>
            <a:off x="163898" y="263426"/>
            <a:ext cx="4943561" cy="4801314"/>
          </a:xfrm>
          <a:prstGeom prst="rect">
            <a:avLst/>
          </a:prstGeom>
          <a:noFill/>
        </p:spPr>
        <p:txBody>
          <a:bodyPr wrap="square">
            <a:spAutoFit/>
          </a:bodyPr>
          <a:lstStyle/>
          <a:p>
            <a:r>
              <a:rPr lang="en-US" sz="1800" dirty="0">
                <a:solidFill>
                  <a:schemeClr val="bg1"/>
                </a:solidFill>
                <a:latin typeface="Times New Roman" panose="02020603050405020304" pitchFamily="18" charset="0"/>
                <a:cs typeface="Times New Roman" panose="02020603050405020304" pitchFamily="18" charset="0"/>
              </a:rPr>
              <a:t>The bite blocks are made to cover the upper primary first molar and the lower second molar, with a reverse direction of the inclined planes at an angle of 70⁰. </a:t>
            </a:r>
            <a:endParaRPr lang="en-US" sz="1800" dirty="0">
              <a:solidFill>
                <a:schemeClr val="bg1"/>
              </a:solidFill>
              <a:latin typeface="Times New Roman" panose="02020603050405020304" pitchFamily="18" charset="0"/>
              <a:cs typeface="Times New Roman" panose="02020603050405020304" pitchFamily="18" charset="0"/>
            </a:endParaRPr>
          </a:p>
          <a:p>
            <a:endParaRPr lang="en-US" sz="1800" dirty="0">
              <a:solidFill>
                <a:schemeClr val="bg1"/>
              </a:solidFill>
              <a:latin typeface="Times New Roman" panose="02020603050405020304" pitchFamily="18" charset="0"/>
              <a:cs typeface="Times New Roman" panose="02020603050405020304" pitchFamily="18" charset="0"/>
            </a:endParaRPr>
          </a:p>
          <a:p>
            <a:r>
              <a:rPr lang="en-US" sz="1800" dirty="0">
                <a:solidFill>
                  <a:schemeClr val="bg1"/>
                </a:solidFill>
                <a:effectLst/>
                <a:latin typeface="Times New Roman" panose="02020603050405020304" pitchFamily="18" charset="0"/>
                <a:cs typeface="Times New Roman" panose="02020603050405020304" pitchFamily="18" charset="0"/>
              </a:rPr>
              <a:t>Cantilever or recurved springs can be placed behind the upper incisors to </a:t>
            </a:r>
            <a:r>
              <a:rPr lang="en-US" sz="1800" dirty="0" err="1">
                <a:solidFill>
                  <a:schemeClr val="bg1"/>
                </a:solidFill>
                <a:effectLst/>
                <a:latin typeface="Times New Roman" panose="02020603050405020304" pitchFamily="18" charset="0"/>
                <a:cs typeface="Times New Roman" panose="02020603050405020304" pitchFamily="18" charset="0"/>
              </a:rPr>
              <a:t>procline</a:t>
            </a:r>
            <a:r>
              <a:rPr lang="en-US" sz="1800" dirty="0">
                <a:solidFill>
                  <a:schemeClr val="bg1"/>
                </a:solidFill>
                <a:effectLst/>
                <a:latin typeface="Times New Roman" panose="02020603050405020304" pitchFamily="18" charset="0"/>
                <a:cs typeface="Times New Roman" panose="02020603050405020304" pitchFamily="18" charset="0"/>
              </a:rPr>
              <a:t> them. </a:t>
            </a:r>
            <a:endParaRPr lang="en-US" sz="1800" dirty="0">
              <a:solidFill>
                <a:schemeClr val="bg1"/>
              </a:solidFill>
              <a:effectLst/>
              <a:latin typeface="Times New Roman" panose="02020603050405020304" pitchFamily="18" charset="0"/>
              <a:cs typeface="Times New Roman" panose="02020603050405020304" pitchFamily="18" charset="0"/>
            </a:endParaRPr>
          </a:p>
          <a:p>
            <a:endParaRPr lang="en-US" sz="1800" dirty="0">
              <a:solidFill>
                <a:schemeClr val="bg1"/>
              </a:solidFill>
              <a:latin typeface="Times New Roman" panose="02020603050405020304" pitchFamily="18" charset="0"/>
              <a:cs typeface="Times New Roman" panose="02020603050405020304" pitchFamily="18" charset="0"/>
            </a:endParaRPr>
          </a:p>
          <a:p>
            <a:r>
              <a:rPr lang="en-US" sz="1800" dirty="0">
                <a:solidFill>
                  <a:schemeClr val="bg1"/>
                </a:solidFill>
                <a:latin typeface="Times New Roman" panose="02020603050405020304" pitchFamily="18" charset="0"/>
                <a:cs typeface="Times New Roman" panose="02020603050405020304" pitchFamily="18" charset="0"/>
              </a:rPr>
              <a:t>Expansion screw is inserted in maxillary appliance for both transverse and anteroposterior expansion</a:t>
            </a:r>
            <a:endParaRPr lang="en-US" sz="1800" dirty="0">
              <a:solidFill>
                <a:schemeClr val="bg1"/>
              </a:solidFill>
              <a:latin typeface="Times New Roman" panose="02020603050405020304" pitchFamily="18" charset="0"/>
              <a:cs typeface="Times New Roman" panose="02020603050405020304" pitchFamily="18" charset="0"/>
            </a:endParaRPr>
          </a:p>
          <a:p>
            <a:endParaRPr lang="en-US" sz="1800" dirty="0">
              <a:solidFill>
                <a:schemeClr val="bg1"/>
              </a:solidFill>
              <a:latin typeface="Times New Roman" panose="02020603050405020304" pitchFamily="18" charset="0"/>
              <a:cs typeface="Times New Roman" panose="02020603050405020304" pitchFamily="18" charset="0"/>
            </a:endParaRPr>
          </a:p>
          <a:p>
            <a:endParaRPr lang="en-US" sz="1800" dirty="0">
              <a:solidFill>
                <a:schemeClr val="bg1"/>
              </a:solidFill>
              <a:latin typeface="Times New Roman" panose="02020603050405020304" pitchFamily="18" charset="0"/>
              <a:cs typeface="Times New Roman" panose="02020603050405020304" pitchFamily="18" charset="0"/>
            </a:endParaRPr>
          </a:p>
          <a:p>
            <a:r>
              <a:rPr lang="en-US" sz="1800" dirty="0">
                <a:solidFill>
                  <a:schemeClr val="bg1"/>
                </a:solidFill>
                <a:latin typeface="Times New Roman" panose="02020603050405020304" pitchFamily="18" charset="0"/>
                <a:cs typeface="Times New Roman" panose="02020603050405020304" pitchFamily="18" charset="0"/>
              </a:rPr>
              <a:t>The appliance is activated every 2 weeks by addition of acrylic resin on the inclines of the bite blocks. </a:t>
            </a:r>
            <a:endParaRPr lang="en-US" sz="1800" dirty="0">
              <a:solidFill>
                <a:schemeClr val="bg1"/>
              </a:solidFill>
              <a:latin typeface="Times New Roman" panose="02020603050405020304" pitchFamily="18" charset="0"/>
              <a:cs typeface="Times New Roman" panose="02020603050405020304" pitchFamily="18" charset="0"/>
            </a:endParaRPr>
          </a:p>
          <a:p>
            <a:endParaRPr lang="en-US" sz="1800" dirty="0">
              <a:solidFill>
                <a:schemeClr val="bg1"/>
              </a:solidFill>
              <a:effectLst/>
              <a:latin typeface="Times New Roman" panose="02020603050405020304" pitchFamily="18" charset="0"/>
              <a:cs typeface="Times New Roman" panose="02020603050405020304" pitchFamily="18" charset="0"/>
            </a:endParaRPr>
          </a:p>
          <a:p>
            <a:r>
              <a:rPr lang="en-US" sz="1800" dirty="0">
                <a:solidFill>
                  <a:schemeClr val="bg1"/>
                </a:solidFill>
                <a:latin typeface="Times New Roman" panose="02020603050405020304" pitchFamily="18" charset="0"/>
                <a:cs typeface="Times New Roman" panose="02020603050405020304" pitchFamily="18" charset="0"/>
              </a:rPr>
              <a:t> </a:t>
            </a:r>
            <a:endParaRPr lang="en-IN" sz="1800"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1"/>
          <a:stretch>
            <a:fillRect/>
          </a:stretch>
        </p:blipFill>
        <p:spPr>
          <a:xfrm>
            <a:off x="5549465" y="153569"/>
            <a:ext cx="3430637" cy="4836362"/>
          </a:xfrm>
          <a:prstGeom prst="rect">
            <a:avLst/>
          </a:prstGeom>
        </p:spPr>
      </p:pic>
    </p:spTree>
  </p:cSld>
  <p:clrMapOvr>
    <a:masterClrMapping/>
  </p:clrMapOvr>
  <p:transition>
    <p:fade thruBlk="1"/>
  </p:transition>
</p:sld>
</file>

<file path=ppt/theme/theme1.xml><?xml version="1.0" encoding="utf-8"?>
<a:theme xmlns:a="http://schemas.openxmlformats.org/drawingml/2006/main" name="Ophelia template">
  <a:themeElements>
    <a:clrScheme name="Custom 347">
      <a:dk1>
        <a:srgbClr val="4D4A56"/>
      </a:dk1>
      <a:lt1>
        <a:srgbClr val="FFFFFF"/>
      </a:lt1>
      <a:dk2>
        <a:srgbClr val="888394"/>
      </a:dk2>
      <a:lt2>
        <a:srgbClr val="E7E7EC"/>
      </a:lt2>
      <a:accent1>
        <a:srgbClr val="ECC1C8"/>
      </a:accent1>
      <a:accent2>
        <a:srgbClr val="E48DA3"/>
      </a:accent2>
      <a:accent3>
        <a:srgbClr val="AEA4CC"/>
      </a:accent3>
      <a:accent4>
        <a:srgbClr val="8F86AC"/>
      </a:accent4>
      <a:accent5>
        <a:srgbClr val="F0DFAE"/>
      </a:accent5>
      <a:accent6>
        <a:srgbClr val="E0B88E"/>
      </a:accent6>
      <a:hlink>
        <a:srgbClr val="4D4A5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29078</Words>
  <Application>WPS Presentation</Application>
  <PresentationFormat>On-screen Show (16:9)</PresentationFormat>
  <Paragraphs>953</Paragraphs>
  <Slides>128</Slides>
  <Notes>65</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128</vt:i4>
      </vt:variant>
    </vt:vector>
  </HeadingPairs>
  <TitlesOfParts>
    <vt:vector size="142" baseType="lpstr">
      <vt:lpstr>Arial</vt:lpstr>
      <vt:lpstr>SimSun</vt:lpstr>
      <vt:lpstr>Wingdings</vt:lpstr>
      <vt:lpstr>Arial</vt:lpstr>
      <vt:lpstr>Playfair Display</vt:lpstr>
      <vt:lpstr>Tinos</vt:lpstr>
      <vt:lpstr>Calibri</vt:lpstr>
      <vt:lpstr>Times New Roman</vt:lpstr>
      <vt:lpstr>HelveticaNeue-Light</vt:lpstr>
      <vt:lpstr>Segoe Print</vt:lpstr>
      <vt:lpstr>Microsoft YaHei</vt:lpstr>
      <vt:lpstr>Arial Unicode MS</vt:lpstr>
      <vt:lpstr>FSBrabo</vt:lpstr>
      <vt:lpstr>Ophelia template</vt:lpstr>
      <vt:lpstr>CLASS III MALOCCLUSION </vt:lpstr>
      <vt:lpstr>CONTENTS</vt:lpstr>
      <vt:lpstr>PowerPoint 演示文稿</vt:lpstr>
      <vt:lpstr>DEFINITION </vt:lpstr>
      <vt:lpstr>Angle’ s  Classification</vt:lpstr>
      <vt:lpstr>Dewey’s modification of Class III</vt:lpstr>
      <vt:lpstr>Tweed’s Classification </vt:lpstr>
      <vt:lpstr>PREVALENCE</vt:lpstr>
      <vt:lpstr>PowerPoint 演示文稿</vt:lpstr>
      <vt:lpstr>PowerPoint 演示文稿</vt:lpstr>
      <vt:lpstr>PowerPoint 演示文稿</vt:lpstr>
      <vt:lpstr>A- Sagittal dimension</vt:lpstr>
      <vt:lpstr>PowerPoint 演示文稿</vt:lpstr>
      <vt:lpstr>PowerPoint 演示文稿</vt:lpstr>
      <vt:lpstr>B-Transverse dimension</vt:lpstr>
      <vt:lpstr>PowerPoint 演示文稿</vt:lpstr>
      <vt:lpstr>C- Vertical dimension</vt:lpstr>
      <vt:lpstr>D- Dental features</vt:lpstr>
      <vt:lpstr>Other common features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lpstr>MANAGEMENT OF CLASS III MALOCCLUSION </vt:lpstr>
      <vt:lpstr>CONTENTS</vt:lpstr>
      <vt:lpstr>PowerPoint 演示文稿</vt:lpstr>
      <vt:lpstr>PowerPoint 演示文稿</vt:lpstr>
      <vt:lpstr>PowerPoint 演示文稿</vt:lpstr>
      <vt:lpstr>PowerPoint 演示文稿</vt:lpstr>
      <vt:lpstr>PowerPoint 演示文稿</vt:lpstr>
      <vt:lpstr>Treatment of simple dentoalveolar  anterior crossbites</vt:lpstr>
      <vt:lpstr>PowerPoint 演示文稿</vt:lpstr>
      <vt:lpstr>PowerPoint 演示文稿</vt:lpstr>
      <vt:lpstr>PowerPoint 演示文稿</vt:lpstr>
      <vt:lpstr>Fixed appliance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CONTENTS</vt:lpstr>
      <vt:lpstr>PowerPoint 演示文稿</vt:lpstr>
      <vt:lpstr> </vt:lpstr>
      <vt:lpstr>PowerPoint 演示文稿</vt:lpstr>
      <vt:lpstr>PowerPoint 演示文稿</vt:lpstr>
      <vt:lpstr>Effects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Indications </vt:lpstr>
      <vt:lpstr>Contraindication  </vt:lpstr>
      <vt:lpstr>PowerPoint 演示文稿</vt:lpstr>
      <vt:lpstr>Introduced by kims in 1987 Widely used in open bite cases</vt:lpstr>
      <vt:lpstr>PowerPoint 演示文稿</vt:lpstr>
      <vt:lpstr>PowerPoint 演示文稿</vt:lpstr>
      <vt:lpstr>PowerPoint 演示文稿</vt:lpstr>
      <vt:lpstr>DISTALIZATION</vt:lpstr>
      <vt:lpstr>PowerPoint 演示文稿</vt:lpstr>
      <vt:lpstr>Mandibular incisor</vt:lpstr>
      <vt:lpstr>Upper 2nd lower 1st bicuspid</vt:lpstr>
      <vt:lpstr>Only lower bicuspids</vt:lpstr>
      <vt:lpstr>Mandibular second molars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hp</dc:creator>
  <cp:lastModifiedBy>Dr.Archit Bahadur</cp:lastModifiedBy>
  <cp:revision>72</cp:revision>
  <dcterms:created xsi:type="dcterms:W3CDTF">2022-09-21T11:00:40Z</dcterms:created>
  <dcterms:modified xsi:type="dcterms:W3CDTF">2022-09-21T11:00:54Z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24B5988F4DF8468389BA071F661EC2D0</vt:lpwstr>
  </property>
  <property fmtid="{D5CDD505-2E9C-101B-9397-08002B2CF9AE}" pid="3" name="KSOProductBuildVer">
    <vt:lpwstr>1033-11.2.0.11130</vt:lpwstr>
  </property>
</Properties>
</file>