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31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75" r:id="rId22"/>
    <p:sldId id="276" r:id="rId23"/>
    <p:sldId id="277" r:id="rId24"/>
    <p:sldId id="278" r:id="rId25"/>
    <p:sldId id="280" r:id="rId26"/>
    <p:sldId id="301" r:id="rId27"/>
    <p:sldId id="281" r:id="rId28"/>
    <p:sldId id="282" r:id="rId29"/>
    <p:sldId id="283" r:id="rId30"/>
    <p:sldId id="288" r:id="rId31"/>
    <p:sldId id="284" r:id="rId32"/>
    <p:sldId id="285" r:id="rId33"/>
    <p:sldId id="286" r:id="rId34"/>
    <p:sldId id="287" r:id="rId35"/>
    <p:sldId id="289" r:id="rId36"/>
    <p:sldId id="290" r:id="rId37"/>
    <p:sldId id="291" r:id="rId38"/>
    <p:sldId id="292" r:id="rId39"/>
    <p:sldId id="294" r:id="rId40"/>
    <p:sldId id="302" r:id="rId41"/>
    <p:sldId id="295" r:id="rId42"/>
    <p:sldId id="296" r:id="rId43"/>
    <p:sldId id="297" r:id="rId44"/>
    <p:sldId id="298" r:id="rId45"/>
    <p:sldId id="299" r:id="rId46"/>
    <p:sldId id="300" r:id="rId47"/>
    <p:sldId id="303" r:id="rId48"/>
    <p:sldId id="304" r:id="rId49"/>
    <p:sldId id="305" r:id="rId50"/>
    <p:sldId id="306" r:id="rId51"/>
    <p:sldId id="307" r:id="rId52"/>
    <p:sldId id="308" r:id="rId53"/>
    <p:sldId id="309" r:id="rId54"/>
    <p:sldId id="310" r:id="rId55"/>
    <p:sldId id="311"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650"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143DE-4DD7-4F3E-AD2D-F7AE63C4B92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1BC0CCB6-861F-4C03-B5B8-CD9ED89CD1FC}">
      <dgm:prSet phldrT="[Text]"/>
      <dgm:spPr/>
      <dgm:t>
        <a:bodyPr/>
        <a:lstStyle/>
        <a:p>
          <a:r>
            <a:rPr lang="en-US" dirty="0" smtClean="0"/>
            <a:t>Acid etching transforms smooth enamel into an irregular surface. Also increases surface free energy.</a:t>
          </a:r>
          <a:endParaRPr lang="en-US" dirty="0"/>
        </a:p>
      </dgm:t>
    </dgm:pt>
    <dgm:pt modelId="{27BEBD4B-5097-4A83-BB02-B22F97FC4E32}" type="parTrans" cxnId="{1024720B-CA85-44E4-950F-0C0612756F37}">
      <dgm:prSet/>
      <dgm:spPr/>
      <dgm:t>
        <a:bodyPr/>
        <a:lstStyle/>
        <a:p>
          <a:endParaRPr lang="en-US"/>
        </a:p>
      </dgm:t>
    </dgm:pt>
    <dgm:pt modelId="{1BC045CC-14E5-43DD-872C-A0B4651B59E4}" type="sibTrans" cxnId="{1024720B-CA85-44E4-950F-0C0612756F37}">
      <dgm:prSet/>
      <dgm:spPr/>
      <dgm:t>
        <a:bodyPr/>
        <a:lstStyle/>
        <a:p>
          <a:endParaRPr lang="en-US"/>
        </a:p>
      </dgm:t>
    </dgm:pt>
    <dgm:pt modelId="{BA64891D-43CF-44CC-B211-C61360FF49F3}">
      <dgm:prSet phldrT="[Text]"/>
      <dgm:spPr/>
      <dgm:t>
        <a:bodyPr/>
        <a:lstStyle/>
        <a:p>
          <a:r>
            <a:rPr lang="en-US" dirty="0" smtClean="0"/>
            <a:t>Application of fluid resin – based material to this irregular etched surface facilitates its penetration by capillary action</a:t>
          </a:r>
          <a:endParaRPr lang="en-US" dirty="0"/>
        </a:p>
      </dgm:t>
    </dgm:pt>
    <dgm:pt modelId="{4B9A130B-4C60-4D4C-B0EF-92C74A4587A2}" type="parTrans" cxnId="{F979634F-4388-48D3-BC1B-F9BC910F838E}">
      <dgm:prSet/>
      <dgm:spPr/>
      <dgm:t>
        <a:bodyPr/>
        <a:lstStyle/>
        <a:p>
          <a:endParaRPr lang="en-US"/>
        </a:p>
      </dgm:t>
    </dgm:pt>
    <dgm:pt modelId="{0A1A899F-954C-4F07-BFFF-E662806822D9}" type="sibTrans" cxnId="{F979634F-4388-48D3-BC1B-F9BC910F838E}">
      <dgm:prSet/>
      <dgm:spPr/>
      <dgm:t>
        <a:bodyPr/>
        <a:lstStyle/>
        <a:p>
          <a:endParaRPr lang="en-US"/>
        </a:p>
      </dgm:t>
    </dgm:pt>
    <dgm:pt modelId="{C10213FA-E92C-4603-AF72-B9219222CAF4}">
      <dgm:prSet phldrT="[Text]"/>
      <dgm:spPr/>
      <dgm:t>
        <a:bodyPr/>
        <a:lstStyle/>
        <a:p>
          <a:r>
            <a:rPr lang="en-US" dirty="0" smtClean="0"/>
            <a:t>Monomers in the material are then polymerized and the material becomes interlocked with the enamel surface</a:t>
          </a:r>
          <a:endParaRPr lang="en-US" dirty="0"/>
        </a:p>
      </dgm:t>
    </dgm:pt>
    <dgm:pt modelId="{FB182C33-CF35-4A5F-B15F-167251334C08}" type="parTrans" cxnId="{1D28BC77-4CC8-4BE6-9E4F-A31D692BF36A}">
      <dgm:prSet/>
      <dgm:spPr/>
      <dgm:t>
        <a:bodyPr/>
        <a:lstStyle/>
        <a:p>
          <a:endParaRPr lang="en-US"/>
        </a:p>
      </dgm:t>
    </dgm:pt>
    <dgm:pt modelId="{E816EF36-3D09-4942-AB8E-9F387530F494}" type="sibTrans" cxnId="{1D28BC77-4CC8-4BE6-9E4F-A31D692BF36A}">
      <dgm:prSet/>
      <dgm:spPr/>
      <dgm:t>
        <a:bodyPr/>
        <a:lstStyle/>
        <a:p>
          <a:endParaRPr lang="en-US"/>
        </a:p>
      </dgm:t>
    </dgm:pt>
    <dgm:pt modelId="{8C95376F-8739-4203-BC4E-4B47F0877B38}" type="pres">
      <dgm:prSet presAssocID="{CE6143DE-4DD7-4F3E-AD2D-F7AE63C4B928}" presName="Name0" presStyleCnt="0">
        <dgm:presLayoutVars>
          <dgm:dir/>
          <dgm:animLvl val="lvl"/>
          <dgm:resizeHandles val="exact"/>
        </dgm:presLayoutVars>
      </dgm:prSet>
      <dgm:spPr/>
      <dgm:t>
        <a:bodyPr/>
        <a:lstStyle/>
        <a:p>
          <a:endParaRPr lang="en-US"/>
        </a:p>
      </dgm:t>
    </dgm:pt>
    <dgm:pt modelId="{3E3DBA64-3CB7-4B7E-BC7F-208376006008}" type="pres">
      <dgm:prSet presAssocID="{C10213FA-E92C-4603-AF72-B9219222CAF4}" presName="boxAndChildren" presStyleCnt="0"/>
      <dgm:spPr/>
    </dgm:pt>
    <dgm:pt modelId="{ED772A0E-5A69-473C-923D-FC1BE54F9A9A}" type="pres">
      <dgm:prSet presAssocID="{C10213FA-E92C-4603-AF72-B9219222CAF4}" presName="parentTextBox" presStyleLbl="node1" presStyleIdx="0" presStyleCnt="3"/>
      <dgm:spPr/>
      <dgm:t>
        <a:bodyPr/>
        <a:lstStyle/>
        <a:p>
          <a:endParaRPr lang="en-US"/>
        </a:p>
      </dgm:t>
    </dgm:pt>
    <dgm:pt modelId="{6BA1521F-DCEB-45D2-B8B5-8FB5F1072B1E}" type="pres">
      <dgm:prSet presAssocID="{0A1A899F-954C-4F07-BFFF-E662806822D9}" presName="sp" presStyleCnt="0"/>
      <dgm:spPr/>
    </dgm:pt>
    <dgm:pt modelId="{EC821E2E-3386-4A61-BF25-F654E00B1841}" type="pres">
      <dgm:prSet presAssocID="{BA64891D-43CF-44CC-B211-C61360FF49F3}" presName="arrowAndChildren" presStyleCnt="0"/>
      <dgm:spPr/>
    </dgm:pt>
    <dgm:pt modelId="{6E349061-6CE8-46AB-9009-BA4B3B020AB6}" type="pres">
      <dgm:prSet presAssocID="{BA64891D-43CF-44CC-B211-C61360FF49F3}" presName="parentTextArrow" presStyleLbl="node1" presStyleIdx="1" presStyleCnt="3"/>
      <dgm:spPr/>
      <dgm:t>
        <a:bodyPr/>
        <a:lstStyle/>
        <a:p>
          <a:endParaRPr lang="en-US"/>
        </a:p>
      </dgm:t>
    </dgm:pt>
    <dgm:pt modelId="{780B4B46-FC7E-4807-8AC0-2E4AE50AF4A5}" type="pres">
      <dgm:prSet presAssocID="{1BC045CC-14E5-43DD-872C-A0B4651B59E4}" presName="sp" presStyleCnt="0"/>
      <dgm:spPr/>
    </dgm:pt>
    <dgm:pt modelId="{CE225DC5-EB5F-4A85-BCB8-32E159333828}" type="pres">
      <dgm:prSet presAssocID="{1BC0CCB6-861F-4C03-B5B8-CD9ED89CD1FC}" presName="arrowAndChildren" presStyleCnt="0"/>
      <dgm:spPr/>
    </dgm:pt>
    <dgm:pt modelId="{32F14A9F-F491-4BD7-A6CA-428A2BF87553}" type="pres">
      <dgm:prSet presAssocID="{1BC0CCB6-861F-4C03-B5B8-CD9ED89CD1FC}" presName="parentTextArrow" presStyleLbl="node1" presStyleIdx="2" presStyleCnt="3"/>
      <dgm:spPr/>
      <dgm:t>
        <a:bodyPr/>
        <a:lstStyle/>
        <a:p>
          <a:endParaRPr lang="en-US"/>
        </a:p>
      </dgm:t>
    </dgm:pt>
  </dgm:ptLst>
  <dgm:cxnLst>
    <dgm:cxn modelId="{F979634F-4388-48D3-BC1B-F9BC910F838E}" srcId="{CE6143DE-4DD7-4F3E-AD2D-F7AE63C4B928}" destId="{BA64891D-43CF-44CC-B211-C61360FF49F3}" srcOrd="1" destOrd="0" parTransId="{4B9A130B-4C60-4D4C-B0EF-92C74A4587A2}" sibTransId="{0A1A899F-954C-4F07-BFFF-E662806822D9}"/>
    <dgm:cxn modelId="{10626990-5B05-4ED2-961F-8BD0B1506F29}" type="presOf" srcId="{1BC0CCB6-861F-4C03-B5B8-CD9ED89CD1FC}" destId="{32F14A9F-F491-4BD7-A6CA-428A2BF87553}" srcOrd="0" destOrd="0" presId="urn:microsoft.com/office/officeart/2005/8/layout/process4"/>
    <dgm:cxn modelId="{EC8FB945-C33D-4010-81BC-8F3D5192669D}" type="presOf" srcId="{C10213FA-E92C-4603-AF72-B9219222CAF4}" destId="{ED772A0E-5A69-473C-923D-FC1BE54F9A9A}" srcOrd="0" destOrd="0" presId="urn:microsoft.com/office/officeart/2005/8/layout/process4"/>
    <dgm:cxn modelId="{3C2D390F-C340-42F6-BC57-AEF461D32046}" type="presOf" srcId="{CE6143DE-4DD7-4F3E-AD2D-F7AE63C4B928}" destId="{8C95376F-8739-4203-BC4E-4B47F0877B38}" srcOrd="0" destOrd="0" presId="urn:microsoft.com/office/officeart/2005/8/layout/process4"/>
    <dgm:cxn modelId="{1024720B-CA85-44E4-950F-0C0612756F37}" srcId="{CE6143DE-4DD7-4F3E-AD2D-F7AE63C4B928}" destId="{1BC0CCB6-861F-4C03-B5B8-CD9ED89CD1FC}" srcOrd="0" destOrd="0" parTransId="{27BEBD4B-5097-4A83-BB02-B22F97FC4E32}" sibTransId="{1BC045CC-14E5-43DD-872C-A0B4651B59E4}"/>
    <dgm:cxn modelId="{1D28BC77-4CC8-4BE6-9E4F-A31D692BF36A}" srcId="{CE6143DE-4DD7-4F3E-AD2D-F7AE63C4B928}" destId="{C10213FA-E92C-4603-AF72-B9219222CAF4}" srcOrd="2" destOrd="0" parTransId="{FB182C33-CF35-4A5F-B15F-167251334C08}" sibTransId="{E816EF36-3D09-4942-AB8E-9F387530F494}"/>
    <dgm:cxn modelId="{1F13CE18-4C0E-4DEE-A025-32F3375A6380}" type="presOf" srcId="{BA64891D-43CF-44CC-B211-C61360FF49F3}" destId="{6E349061-6CE8-46AB-9009-BA4B3B020AB6}" srcOrd="0" destOrd="0" presId="urn:microsoft.com/office/officeart/2005/8/layout/process4"/>
    <dgm:cxn modelId="{D1838C67-B753-44F7-BD7B-658C44FEC80E}" type="presParOf" srcId="{8C95376F-8739-4203-BC4E-4B47F0877B38}" destId="{3E3DBA64-3CB7-4B7E-BC7F-208376006008}" srcOrd="0" destOrd="0" presId="urn:microsoft.com/office/officeart/2005/8/layout/process4"/>
    <dgm:cxn modelId="{F286601A-0AD3-4A36-A585-2F71A5B5D83F}" type="presParOf" srcId="{3E3DBA64-3CB7-4B7E-BC7F-208376006008}" destId="{ED772A0E-5A69-473C-923D-FC1BE54F9A9A}" srcOrd="0" destOrd="0" presId="urn:microsoft.com/office/officeart/2005/8/layout/process4"/>
    <dgm:cxn modelId="{1DC1F97B-0E3B-44F0-B77E-7791C276CD7D}" type="presParOf" srcId="{8C95376F-8739-4203-BC4E-4B47F0877B38}" destId="{6BA1521F-DCEB-45D2-B8B5-8FB5F1072B1E}" srcOrd="1" destOrd="0" presId="urn:microsoft.com/office/officeart/2005/8/layout/process4"/>
    <dgm:cxn modelId="{5DE2FADA-86C7-42F5-9238-E8D8449DF58F}" type="presParOf" srcId="{8C95376F-8739-4203-BC4E-4B47F0877B38}" destId="{EC821E2E-3386-4A61-BF25-F654E00B1841}" srcOrd="2" destOrd="0" presId="urn:microsoft.com/office/officeart/2005/8/layout/process4"/>
    <dgm:cxn modelId="{F9A53EF6-94F5-498C-B0C0-22AB07D3B5B5}" type="presParOf" srcId="{EC821E2E-3386-4A61-BF25-F654E00B1841}" destId="{6E349061-6CE8-46AB-9009-BA4B3B020AB6}" srcOrd="0" destOrd="0" presId="urn:microsoft.com/office/officeart/2005/8/layout/process4"/>
    <dgm:cxn modelId="{6A700585-D6AB-4AF2-A7FA-9308778D20A3}" type="presParOf" srcId="{8C95376F-8739-4203-BC4E-4B47F0877B38}" destId="{780B4B46-FC7E-4807-8AC0-2E4AE50AF4A5}" srcOrd="3" destOrd="0" presId="urn:microsoft.com/office/officeart/2005/8/layout/process4"/>
    <dgm:cxn modelId="{DEE265D7-9303-4AB3-8918-5AB54A879C41}" type="presParOf" srcId="{8C95376F-8739-4203-BC4E-4B47F0877B38}" destId="{CE225DC5-EB5F-4A85-BCB8-32E159333828}" srcOrd="4" destOrd="0" presId="urn:microsoft.com/office/officeart/2005/8/layout/process4"/>
    <dgm:cxn modelId="{88F8F7C7-A549-4547-A9E9-1BD182E88825}" type="presParOf" srcId="{CE225DC5-EB5F-4A85-BCB8-32E159333828}" destId="{32F14A9F-F491-4BD7-A6CA-428A2BF87553}"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6143DE-4DD7-4F3E-AD2D-F7AE63C4B92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BA64891D-43CF-44CC-B211-C61360FF49F3}">
      <dgm:prSet phldrT="[Text]" custT="1"/>
      <dgm:spPr/>
      <dgm:t>
        <a:bodyPr/>
        <a:lstStyle/>
        <a:p>
          <a:pPr marL="0" indent="0">
            <a:lnSpc>
              <a:spcPct val="100000"/>
            </a:lnSpc>
          </a:pPr>
          <a:r>
            <a:rPr lang="en-US" sz="1800" dirty="0" smtClean="0"/>
            <a:t>Application of acid to dentin results in partial or total removal of </a:t>
          </a:r>
          <a:r>
            <a:rPr lang="en-US" sz="1800" dirty="0" smtClean="0"/>
            <a:t>the smear </a:t>
          </a:r>
          <a:r>
            <a:rPr lang="en-US" sz="1800" dirty="0" smtClean="0"/>
            <a:t>layer and demineralization of </a:t>
          </a:r>
          <a:r>
            <a:rPr lang="en-US" sz="1800" dirty="0" smtClean="0"/>
            <a:t>the underlying </a:t>
          </a:r>
          <a:r>
            <a:rPr lang="en-US" sz="1800" dirty="0" smtClean="0"/>
            <a:t>dentin</a:t>
          </a:r>
          <a:endParaRPr lang="en-US" sz="1800" dirty="0"/>
        </a:p>
      </dgm:t>
    </dgm:pt>
    <dgm:pt modelId="{4B9A130B-4C60-4D4C-B0EF-92C74A4587A2}" type="parTrans" cxnId="{F979634F-4388-48D3-BC1B-F9BC910F838E}">
      <dgm:prSet/>
      <dgm:spPr/>
      <dgm:t>
        <a:bodyPr/>
        <a:lstStyle/>
        <a:p>
          <a:endParaRPr lang="en-US"/>
        </a:p>
      </dgm:t>
    </dgm:pt>
    <dgm:pt modelId="{0A1A899F-954C-4F07-BFFF-E662806822D9}" type="sibTrans" cxnId="{F979634F-4388-48D3-BC1B-F9BC910F838E}">
      <dgm:prSet/>
      <dgm:spPr/>
      <dgm:t>
        <a:bodyPr/>
        <a:lstStyle/>
        <a:p>
          <a:endParaRPr lang="en-US"/>
        </a:p>
      </dgm:t>
    </dgm:pt>
    <dgm:pt modelId="{C10213FA-E92C-4603-AF72-B9219222CAF4}">
      <dgm:prSet phldrT="[Text]" custT="1"/>
      <dgm:spPr/>
      <dgm:t>
        <a:bodyPr/>
        <a:lstStyle/>
        <a:p>
          <a:r>
            <a:rPr lang="en-US" sz="1800" dirty="0" smtClean="0"/>
            <a:t>Besides </a:t>
          </a:r>
          <a:r>
            <a:rPr lang="en-US" sz="1800" dirty="0" err="1" smtClean="0"/>
            <a:t>demineralizing</a:t>
          </a:r>
          <a:r>
            <a:rPr lang="en-US" sz="1800" dirty="0" smtClean="0"/>
            <a:t> </a:t>
          </a:r>
          <a:r>
            <a:rPr lang="en-US" sz="1800" dirty="0" err="1" smtClean="0"/>
            <a:t>intertubular</a:t>
          </a:r>
          <a:r>
            <a:rPr lang="en-US" sz="1800" dirty="0" smtClean="0"/>
            <a:t> and </a:t>
          </a:r>
          <a:r>
            <a:rPr lang="en-US" sz="1800" dirty="0" err="1" smtClean="0"/>
            <a:t>peritubular</a:t>
          </a:r>
          <a:r>
            <a:rPr lang="en-US" sz="1800" dirty="0" smtClean="0"/>
            <a:t> dentin, acids open the dentin tubules  and expose a dense filigree of collagen fibers (see thus increasing the </a:t>
          </a:r>
          <a:r>
            <a:rPr lang="en-US" sz="1800" dirty="0" err="1" smtClean="0"/>
            <a:t>microporosity</a:t>
          </a:r>
          <a:r>
            <a:rPr lang="en-US" sz="1800" dirty="0" smtClean="0"/>
            <a:t> of the </a:t>
          </a:r>
          <a:r>
            <a:rPr lang="en-US" sz="1800" dirty="0" err="1" smtClean="0"/>
            <a:t>intertubular</a:t>
          </a:r>
          <a:r>
            <a:rPr lang="en-US" sz="1800" dirty="0" smtClean="0"/>
            <a:t> dentin</a:t>
          </a:r>
          <a:endParaRPr lang="en-US" sz="1800" dirty="0"/>
        </a:p>
      </dgm:t>
    </dgm:pt>
    <dgm:pt modelId="{FB182C33-CF35-4A5F-B15F-167251334C08}" type="parTrans" cxnId="{1D28BC77-4CC8-4BE6-9E4F-A31D692BF36A}">
      <dgm:prSet/>
      <dgm:spPr/>
      <dgm:t>
        <a:bodyPr/>
        <a:lstStyle/>
        <a:p>
          <a:endParaRPr lang="en-US"/>
        </a:p>
      </dgm:t>
    </dgm:pt>
    <dgm:pt modelId="{E816EF36-3D09-4942-AB8E-9F387530F494}" type="sibTrans" cxnId="{1D28BC77-4CC8-4BE6-9E4F-A31D692BF36A}">
      <dgm:prSet/>
      <dgm:spPr/>
      <dgm:t>
        <a:bodyPr/>
        <a:lstStyle/>
        <a:p>
          <a:endParaRPr lang="en-US"/>
        </a:p>
      </dgm:t>
    </dgm:pt>
    <dgm:pt modelId="{8419F3A5-0745-413A-A6C6-E0D8411EF138}">
      <dgm:prSet/>
      <dgm:spPr/>
      <dgm:t>
        <a:bodyPr/>
        <a:lstStyle/>
        <a:p>
          <a:r>
            <a:rPr lang="en-US" dirty="0" smtClean="0"/>
            <a:t>Dentin is </a:t>
          </a:r>
          <a:r>
            <a:rPr lang="en-US" dirty="0" err="1" smtClean="0"/>
            <a:t>demineralized</a:t>
          </a:r>
          <a:r>
            <a:rPr lang="en-US" dirty="0" smtClean="0"/>
            <a:t> up </a:t>
          </a:r>
          <a:r>
            <a:rPr lang="en-US" dirty="0" smtClean="0"/>
            <a:t>to 7.5 um, depending on the type of</a:t>
          </a:r>
        </a:p>
        <a:p>
          <a:r>
            <a:rPr lang="en-US" dirty="0" smtClean="0"/>
            <a:t>acid, application time, and concentration.</a:t>
          </a:r>
          <a:endParaRPr lang="en-US" dirty="0"/>
        </a:p>
      </dgm:t>
    </dgm:pt>
    <dgm:pt modelId="{2E00851B-C6AC-47E5-A96C-3E78A356C94A}" type="parTrans" cxnId="{68732E0C-6B8A-435C-A9C6-5187D6A61BF4}">
      <dgm:prSet/>
      <dgm:spPr/>
      <dgm:t>
        <a:bodyPr/>
        <a:lstStyle/>
        <a:p>
          <a:endParaRPr lang="en-US"/>
        </a:p>
      </dgm:t>
    </dgm:pt>
    <dgm:pt modelId="{40AC4772-0178-48DC-987D-FAFB38AC68A8}" type="sibTrans" cxnId="{68732E0C-6B8A-435C-A9C6-5187D6A61BF4}">
      <dgm:prSet/>
      <dgm:spPr/>
      <dgm:t>
        <a:bodyPr/>
        <a:lstStyle/>
        <a:p>
          <a:endParaRPr lang="en-US"/>
        </a:p>
      </dgm:t>
    </dgm:pt>
    <dgm:pt modelId="{8C95376F-8739-4203-BC4E-4B47F0877B38}" type="pres">
      <dgm:prSet presAssocID="{CE6143DE-4DD7-4F3E-AD2D-F7AE63C4B928}" presName="Name0" presStyleCnt="0">
        <dgm:presLayoutVars>
          <dgm:dir/>
          <dgm:animLvl val="lvl"/>
          <dgm:resizeHandles val="exact"/>
        </dgm:presLayoutVars>
      </dgm:prSet>
      <dgm:spPr/>
      <dgm:t>
        <a:bodyPr/>
        <a:lstStyle/>
        <a:p>
          <a:endParaRPr lang="en-US"/>
        </a:p>
      </dgm:t>
    </dgm:pt>
    <dgm:pt modelId="{8801A976-AEF0-4C1B-BBA0-0D48DD37C89C}" type="pres">
      <dgm:prSet presAssocID="{8419F3A5-0745-413A-A6C6-E0D8411EF138}" presName="boxAndChildren" presStyleCnt="0"/>
      <dgm:spPr/>
    </dgm:pt>
    <dgm:pt modelId="{BE6659C4-F70F-4078-9D63-616D96422F82}" type="pres">
      <dgm:prSet presAssocID="{8419F3A5-0745-413A-A6C6-E0D8411EF138}" presName="parentTextBox" presStyleLbl="node1" presStyleIdx="0" presStyleCnt="3"/>
      <dgm:spPr/>
      <dgm:t>
        <a:bodyPr/>
        <a:lstStyle/>
        <a:p>
          <a:endParaRPr lang="en-US"/>
        </a:p>
      </dgm:t>
    </dgm:pt>
    <dgm:pt modelId="{DA1A7F2D-E4D2-42BD-A19E-9897C9B91578}" type="pres">
      <dgm:prSet presAssocID="{E816EF36-3D09-4942-AB8E-9F387530F494}" presName="sp" presStyleCnt="0"/>
      <dgm:spPr/>
    </dgm:pt>
    <dgm:pt modelId="{AE86C576-8FFD-42BC-AE74-7B4149E502CC}" type="pres">
      <dgm:prSet presAssocID="{C10213FA-E92C-4603-AF72-B9219222CAF4}" presName="arrowAndChildren" presStyleCnt="0"/>
      <dgm:spPr/>
    </dgm:pt>
    <dgm:pt modelId="{382EA9FE-D06C-40EE-9C7D-6C0EABCC93E2}" type="pres">
      <dgm:prSet presAssocID="{C10213FA-E92C-4603-AF72-B9219222CAF4}" presName="parentTextArrow" presStyleLbl="node1" presStyleIdx="1" presStyleCnt="3" custScaleY="152846"/>
      <dgm:spPr/>
      <dgm:t>
        <a:bodyPr/>
        <a:lstStyle/>
        <a:p>
          <a:endParaRPr lang="en-US"/>
        </a:p>
      </dgm:t>
    </dgm:pt>
    <dgm:pt modelId="{6BA1521F-DCEB-45D2-B8B5-8FB5F1072B1E}" type="pres">
      <dgm:prSet presAssocID="{0A1A899F-954C-4F07-BFFF-E662806822D9}" presName="sp" presStyleCnt="0"/>
      <dgm:spPr/>
    </dgm:pt>
    <dgm:pt modelId="{EC821E2E-3386-4A61-BF25-F654E00B1841}" type="pres">
      <dgm:prSet presAssocID="{BA64891D-43CF-44CC-B211-C61360FF49F3}" presName="arrowAndChildren" presStyleCnt="0"/>
      <dgm:spPr/>
    </dgm:pt>
    <dgm:pt modelId="{6E349061-6CE8-46AB-9009-BA4B3B020AB6}" type="pres">
      <dgm:prSet presAssocID="{BA64891D-43CF-44CC-B211-C61360FF49F3}" presName="parentTextArrow" presStyleLbl="node1" presStyleIdx="2" presStyleCnt="3"/>
      <dgm:spPr/>
      <dgm:t>
        <a:bodyPr/>
        <a:lstStyle/>
        <a:p>
          <a:endParaRPr lang="en-US"/>
        </a:p>
      </dgm:t>
    </dgm:pt>
  </dgm:ptLst>
  <dgm:cxnLst>
    <dgm:cxn modelId="{F979634F-4388-48D3-BC1B-F9BC910F838E}" srcId="{CE6143DE-4DD7-4F3E-AD2D-F7AE63C4B928}" destId="{BA64891D-43CF-44CC-B211-C61360FF49F3}" srcOrd="0" destOrd="0" parTransId="{4B9A130B-4C60-4D4C-B0EF-92C74A4587A2}" sibTransId="{0A1A899F-954C-4F07-BFFF-E662806822D9}"/>
    <dgm:cxn modelId="{44CB8520-DB1E-4EEB-B953-13DECF861F70}" type="presOf" srcId="{BA64891D-43CF-44CC-B211-C61360FF49F3}" destId="{6E349061-6CE8-46AB-9009-BA4B3B020AB6}" srcOrd="0" destOrd="0" presId="urn:microsoft.com/office/officeart/2005/8/layout/process4"/>
    <dgm:cxn modelId="{E0449A92-FB1B-4FD9-A098-71974BC03FA6}" type="presOf" srcId="{8419F3A5-0745-413A-A6C6-E0D8411EF138}" destId="{BE6659C4-F70F-4078-9D63-616D96422F82}" srcOrd="0" destOrd="0" presId="urn:microsoft.com/office/officeart/2005/8/layout/process4"/>
    <dgm:cxn modelId="{FB0D7740-D822-42DF-832D-94DE101F0872}" type="presOf" srcId="{CE6143DE-4DD7-4F3E-AD2D-F7AE63C4B928}" destId="{8C95376F-8739-4203-BC4E-4B47F0877B38}" srcOrd="0" destOrd="0" presId="urn:microsoft.com/office/officeart/2005/8/layout/process4"/>
    <dgm:cxn modelId="{1D28BC77-4CC8-4BE6-9E4F-A31D692BF36A}" srcId="{CE6143DE-4DD7-4F3E-AD2D-F7AE63C4B928}" destId="{C10213FA-E92C-4603-AF72-B9219222CAF4}" srcOrd="1" destOrd="0" parTransId="{FB182C33-CF35-4A5F-B15F-167251334C08}" sibTransId="{E816EF36-3D09-4942-AB8E-9F387530F494}"/>
    <dgm:cxn modelId="{68732E0C-6B8A-435C-A9C6-5187D6A61BF4}" srcId="{CE6143DE-4DD7-4F3E-AD2D-F7AE63C4B928}" destId="{8419F3A5-0745-413A-A6C6-E0D8411EF138}" srcOrd="2" destOrd="0" parTransId="{2E00851B-C6AC-47E5-A96C-3E78A356C94A}" sibTransId="{40AC4772-0178-48DC-987D-FAFB38AC68A8}"/>
    <dgm:cxn modelId="{F35C3F31-C7B6-43FF-89DA-9B242AF2B794}" type="presOf" srcId="{C10213FA-E92C-4603-AF72-B9219222CAF4}" destId="{382EA9FE-D06C-40EE-9C7D-6C0EABCC93E2}" srcOrd="0" destOrd="0" presId="urn:microsoft.com/office/officeart/2005/8/layout/process4"/>
    <dgm:cxn modelId="{8CFE10B0-95A0-4FAD-9475-176868D758B0}" type="presParOf" srcId="{8C95376F-8739-4203-BC4E-4B47F0877B38}" destId="{8801A976-AEF0-4C1B-BBA0-0D48DD37C89C}" srcOrd="0" destOrd="0" presId="urn:microsoft.com/office/officeart/2005/8/layout/process4"/>
    <dgm:cxn modelId="{91B74175-6090-4308-A980-46468C616A77}" type="presParOf" srcId="{8801A976-AEF0-4C1B-BBA0-0D48DD37C89C}" destId="{BE6659C4-F70F-4078-9D63-616D96422F82}" srcOrd="0" destOrd="0" presId="urn:microsoft.com/office/officeart/2005/8/layout/process4"/>
    <dgm:cxn modelId="{CA32F5EA-6399-4C9E-9BEB-E42828DB632F}" type="presParOf" srcId="{8C95376F-8739-4203-BC4E-4B47F0877B38}" destId="{DA1A7F2D-E4D2-42BD-A19E-9897C9B91578}" srcOrd="1" destOrd="0" presId="urn:microsoft.com/office/officeart/2005/8/layout/process4"/>
    <dgm:cxn modelId="{DC8AED52-382F-486C-8034-159EBB864037}" type="presParOf" srcId="{8C95376F-8739-4203-BC4E-4B47F0877B38}" destId="{AE86C576-8FFD-42BC-AE74-7B4149E502CC}" srcOrd="2" destOrd="0" presId="urn:microsoft.com/office/officeart/2005/8/layout/process4"/>
    <dgm:cxn modelId="{A6CB0329-F5B8-45BC-A6BB-080132D8EBAC}" type="presParOf" srcId="{AE86C576-8FFD-42BC-AE74-7B4149E502CC}" destId="{382EA9FE-D06C-40EE-9C7D-6C0EABCC93E2}" srcOrd="0" destOrd="0" presId="urn:microsoft.com/office/officeart/2005/8/layout/process4"/>
    <dgm:cxn modelId="{3B7F8629-1573-489E-95A3-7F82062BFBB8}" type="presParOf" srcId="{8C95376F-8739-4203-BC4E-4B47F0877B38}" destId="{6BA1521F-DCEB-45D2-B8B5-8FB5F1072B1E}" srcOrd="3" destOrd="0" presId="urn:microsoft.com/office/officeart/2005/8/layout/process4"/>
    <dgm:cxn modelId="{4DCBFC42-01C5-40BD-B805-FAF75FA94B34}" type="presParOf" srcId="{8C95376F-8739-4203-BC4E-4B47F0877B38}" destId="{EC821E2E-3386-4A61-BF25-F654E00B1841}" srcOrd="4" destOrd="0" presId="urn:microsoft.com/office/officeart/2005/8/layout/process4"/>
    <dgm:cxn modelId="{1F71CBB8-C7A3-4573-9089-DA9FAAE2D6FA}" type="presParOf" srcId="{EC821E2E-3386-4A61-BF25-F654E00B1841}" destId="{6E349061-6CE8-46AB-9009-BA4B3B020AB6}"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6143DE-4DD7-4F3E-AD2D-F7AE63C4B92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BA64891D-43CF-44CC-B211-C61360FF49F3}">
      <dgm:prSet phldrT="[Text]" custT="1"/>
      <dgm:spPr/>
      <dgm:t>
        <a:bodyPr/>
        <a:lstStyle/>
        <a:p>
          <a:pPr>
            <a:lnSpc>
              <a:spcPct val="100000"/>
            </a:lnSpc>
          </a:pPr>
          <a:r>
            <a:rPr lang="en-US" sz="1800" dirty="0" smtClean="0"/>
            <a:t>The primer increases the critical surface tension of dentin</a:t>
          </a:r>
          <a:endParaRPr lang="en-US" sz="1800" dirty="0"/>
        </a:p>
      </dgm:t>
    </dgm:pt>
    <dgm:pt modelId="{4B9A130B-4C60-4D4C-B0EF-92C74A4587A2}" type="parTrans" cxnId="{F979634F-4388-48D3-BC1B-F9BC910F838E}">
      <dgm:prSet/>
      <dgm:spPr/>
      <dgm:t>
        <a:bodyPr/>
        <a:lstStyle/>
        <a:p>
          <a:endParaRPr lang="en-US"/>
        </a:p>
      </dgm:t>
    </dgm:pt>
    <dgm:pt modelId="{0A1A899F-954C-4F07-BFFF-E662806822D9}" type="sibTrans" cxnId="{F979634F-4388-48D3-BC1B-F9BC910F838E}">
      <dgm:prSet/>
      <dgm:spPr/>
      <dgm:t>
        <a:bodyPr/>
        <a:lstStyle/>
        <a:p>
          <a:endParaRPr lang="en-US"/>
        </a:p>
      </dgm:t>
    </dgm:pt>
    <dgm:pt modelId="{C10213FA-E92C-4603-AF72-B9219222CAF4}">
      <dgm:prSet phldrT="[Text]" custT="1"/>
      <dgm:spPr/>
      <dgm:t>
        <a:bodyPr/>
        <a:lstStyle/>
        <a:p>
          <a:r>
            <a:rPr lang="en-US" sz="2000" dirty="0" smtClean="0"/>
            <a:t>Bonding occurs-</a:t>
          </a:r>
        </a:p>
        <a:p>
          <a:r>
            <a:rPr lang="en-US" sz="2000" dirty="0" smtClean="0"/>
            <a:t>1. Primer and bonding agent penetrate the </a:t>
          </a:r>
          <a:r>
            <a:rPr lang="en-US" sz="2000" dirty="0" err="1" smtClean="0"/>
            <a:t>intertubular</a:t>
          </a:r>
          <a:r>
            <a:rPr lang="en-US" sz="2000" dirty="0" smtClean="0"/>
            <a:t> dentin forming a resin dentin </a:t>
          </a:r>
          <a:r>
            <a:rPr lang="en-US" sz="2000" dirty="0" err="1" smtClean="0"/>
            <a:t>interdiffusion</a:t>
          </a:r>
          <a:r>
            <a:rPr lang="en-US" sz="2000" dirty="0" smtClean="0"/>
            <a:t> zone- hybrid </a:t>
          </a:r>
          <a:r>
            <a:rPr lang="en-US" sz="2000" dirty="0" smtClean="0"/>
            <a:t>layer</a:t>
          </a:r>
          <a:endParaRPr lang="en-US" sz="2000" dirty="0" smtClean="0"/>
        </a:p>
        <a:p>
          <a:r>
            <a:rPr lang="en-US" sz="2000" dirty="0" smtClean="0"/>
            <a:t>2. They also penetrate and polymerize in the open dentinal tubules forming resin tags</a:t>
          </a:r>
          <a:r>
            <a:rPr lang="en-US" sz="1100" dirty="0" smtClean="0"/>
            <a:t>.</a:t>
          </a:r>
          <a:endParaRPr lang="en-US" sz="1100" dirty="0"/>
        </a:p>
      </dgm:t>
    </dgm:pt>
    <dgm:pt modelId="{FB182C33-CF35-4A5F-B15F-167251334C08}" type="parTrans" cxnId="{1D28BC77-4CC8-4BE6-9E4F-A31D692BF36A}">
      <dgm:prSet/>
      <dgm:spPr/>
      <dgm:t>
        <a:bodyPr/>
        <a:lstStyle/>
        <a:p>
          <a:endParaRPr lang="en-US"/>
        </a:p>
      </dgm:t>
    </dgm:pt>
    <dgm:pt modelId="{E816EF36-3D09-4942-AB8E-9F387530F494}" type="sibTrans" cxnId="{1D28BC77-4CC8-4BE6-9E4F-A31D692BF36A}">
      <dgm:prSet/>
      <dgm:spPr/>
      <dgm:t>
        <a:bodyPr/>
        <a:lstStyle/>
        <a:p>
          <a:endParaRPr lang="en-US"/>
        </a:p>
      </dgm:t>
    </dgm:pt>
    <dgm:pt modelId="{8C95376F-8739-4203-BC4E-4B47F0877B38}" type="pres">
      <dgm:prSet presAssocID="{CE6143DE-4DD7-4F3E-AD2D-F7AE63C4B928}" presName="Name0" presStyleCnt="0">
        <dgm:presLayoutVars>
          <dgm:dir/>
          <dgm:animLvl val="lvl"/>
          <dgm:resizeHandles val="exact"/>
        </dgm:presLayoutVars>
      </dgm:prSet>
      <dgm:spPr/>
      <dgm:t>
        <a:bodyPr/>
        <a:lstStyle/>
        <a:p>
          <a:endParaRPr lang="en-US"/>
        </a:p>
      </dgm:t>
    </dgm:pt>
    <dgm:pt modelId="{3E3DBA64-3CB7-4B7E-BC7F-208376006008}" type="pres">
      <dgm:prSet presAssocID="{C10213FA-E92C-4603-AF72-B9219222CAF4}" presName="boxAndChildren" presStyleCnt="0"/>
      <dgm:spPr/>
    </dgm:pt>
    <dgm:pt modelId="{ED772A0E-5A69-473C-923D-FC1BE54F9A9A}" type="pres">
      <dgm:prSet presAssocID="{C10213FA-E92C-4603-AF72-B9219222CAF4}" presName="parentTextBox" presStyleLbl="node1" presStyleIdx="0" presStyleCnt="2" custScaleY="292825"/>
      <dgm:spPr/>
      <dgm:t>
        <a:bodyPr/>
        <a:lstStyle/>
        <a:p>
          <a:endParaRPr lang="en-US"/>
        </a:p>
      </dgm:t>
    </dgm:pt>
    <dgm:pt modelId="{6BA1521F-DCEB-45D2-B8B5-8FB5F1072B1E}" type="pres">
      <dgm:prSet presAssocID="{0A1A899F-954C-4F07-BFFF-E662806822D9}" presName="sp" presStyleCnt="0"/>
      <dgm:spPr/>
    </dgm:pt>
    <dgm:pt modelId="{EC821E2E-3386-4A61-BF25-F654E00B1841}" type="pres">
      <dgm:prSet presAssocID="{BA64891D-43CF-44CC-B211-C61360FF49F3}" presName="arrowAndChildren" presStyleCnt="0"/>
      <dgm:spPr/>
    </dgm:pt>
    <dgm:pt modelId="{6E349061-6CE8-46AB-9009-BA4B3B020AB6}" type="pres">
      <dgm:prSet presAssocID="{BA64891D-43CF-44CC-B211-C61360FF49F3}" presName="parentTextArrow" presStyleLbl="node1" presStyleIdx="1" presStyleCnt="2"/>
      <dgm:spPr/>
      <dgm:t>
        <a:bodyPr/>
        <a:lstStyle/>
        <a:p>
          <a:endParaRPr lang="en-US"/>
        </a:p>
      </dgm:t>
    </dgm:pt>
  </dgm:ptLst>
  <dgm:cxnLst>
    <dgm:cxn modelId="{F979634F-4388-48D3-BC1B-F9BC910F838E}" srcId="{CE6143DE-4DD7-4F3E-AD2D-F7AE63C4B928}" destId="{BA64891D-43CF-44CC-B211-C61360FF49F3}" srcOrd="0" destOrd="0" parTransId="{4B9A130B-4C60-4D4C-B0EF-92C74A4587A2}" sibTransId="{0A1A899F-954C-4F07-BFFF-E662806822D9}"/>
    <dgm:cxn modelId="{E4DFDBF4-95CF-4ADD-B283-9EED730EAEC8}" type="presOf" srcId="{CE6143DE-4DD7-4F3E-AD2D-F7AE63C4B928}" destId="{8C95376F-8739-4203-BC4E-4B47F0877B38}" srcOrd="0" destOrd="0" presId="urn:microsoft.com/office/officeart/2005/8/layout/process4"/>
    <dgm:cxn modelId="{321C0C17-818B-44CC-9B72-9B68385A54D1}" type="presOf" srcId="{C10213FA-E92C-4603-AF72-B9219222CAF4}" destId="{ED772A0E-5A69-473C-923D-FC1BE54F9A9A}" srcOrd="0" destOrd="0" presId="urn:microsoft.com/office/officeart/2005/8/layout/process4"/>
    <dgm:cxn modelId="{1D28BC77-4CC8-4BE6-9E4F-A31D692BF36A}" srcId="{CE6143DE-4DD7-4F3E-AD2D-F7AE63C4B928}" destId="{C10213FA-E92C-4603-AF72-B9219222CAF4}" srcOrd="1" destOrd="0" parTransId="{FB182C33-CF35-4A5F-B15F-167251334C08}" sibTransId="{E816EF36-3D09-4942-AB8E-9F387530F494}"/>
    <dgm:cxn modelId="{B167E0E9-D5C6-483B-8B2B-252324EFB56A}" type="presOf" srcId="{BA64891D-43CF-44CC-B211-C61360FF49F3}" destId="{6E349061-6CE8-46AB-9009-BA4B3B020AB6}" srcOrd="0" destOrd="0" presId="urn:microsoft.com/office/officeart/2005/8/layout/process4"/>
    <dgm:cxn modelId="{47B582B6-7168-4846-AFE6-03C6A2326064}" type="presParOf" srcId="{8C95376F-8739-4203-BC4E-4B47F0877B38}" destId="{3E3DBA64-3CB7-4B7E-BC7F-208376006008}" srcOrd="0" destOrd="0" presId="urn:microsoft.com/office/officeart/2005/8/layout/process4"/>
    <dgm:cxn modelId="{36665743-04A9-480E-A437-669D12A06301}" type="presParOf" srcId="{3E3DBA64-3CB7-4B7E-BC7F-208376006008}" destId="{ED772A0E-5A69-473C-923D-FC1BE54F9A9A}" srcOrd="0" destOrd="0" presId="urn:microsoft.com/office/officeart/2005/8/layout/process4"/>
    <dgm:cxn modelId="{3AA1331F-8551-4967-BFE6-4D9BA872F586}" type="presParOf" srcId="{8C95376F-8739-4203-BC4E-4B47F0877B38}" destId="{6BA1521F-DCEB-45D2-B8B5-8FB5F1072B1E}" srcOrd="1" destOrd="0" presId="urn:microsoft.com/office/officeart/2005/8/layout/process4"/>
    <dgm:cxn modelId="{B68D59B9-5B07-4390-9E31-DE143E3ABB25}" type="presParOf" srcId="{8C95376F-8739-4203-BC4E-4B47F0877B38}" destId="{EC821E2E-3386-4A61-BF25-F654E00B1841}" srcOrd="2" destOrd="0" presId="urn:microsoft.com/office/officeart/2005/8/layout/process4"/>
    <dgm:cxn modelId="{CE69D926-65BE-4DC5-AF05-4E859932D52A}" type="presParOf" srcId="{EC821E2E-3386-4A61-BF25-F654E00B1841}" destId="{6E349061-6CE8-46AB-9009-BA4B3B020AB6}"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772A0E-5A69-473C-923D-FC1BE54F9A9A}">
      <dsp:nvSpPr>
        <dsp:cNvPr id="0" name=""/>
        <dsp:cNvSpPr/>
      </dsp:nvSpPr>
      <dsp:spPr>
        <a:xfrm>
          <a:off x="0" y="2956418"/>
          <a:ext cx="6777037" cy="9703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Monomers in the material are then polymerized and the material becomes interlocked with the enamel surface</a:t>
          </a:r>
          <a:endParaRPr lang="en-US" sz="1700" kern="1200" dirty="0"/>
        </a:p>
      </dsp:txBody>
      <dsp:txXfrm>
        <a:off x="0" y="2956418"/>
        <a:ext cx="6777037" cy="970362"/>
      </dsp:txXfrm>
    </dsp:sp>
    <dsp:sp modelId="{6E349061-6CE8-46AB-9009-BA4B3B020AB6}">
      <dsp:nvSpPr>
        <dsp:cNvPr id="0" name=""/>
        <dsp:cNvSpPr/>
      </dsp:nvSpPr>
      <dsp:spPr>
        <a:xfrm rot="10800000">
          <a:off x="0" y="1478556"/>
          <a:ext cx="6777037" cy="149241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Application of fluid resin – based material to this irregular etched surface facilitates its penetration by capillary action</a:t>
          </a:r>
          <a:endParaRPr lang="en-US" sz="1700" kern="1200" dirty="0"/>
        </a:p>
      </dsp:txBody>
      <dsp:txXfrm rot="10800000">
        <a:off x="0" y="1478556"/>
        <a:ext cx="6777037" cy="1492417"/>
      </dsp:txXfrm>
    </dsp:sp>
    <dsp:sp modelId="{32F14A9F-F491-4BD7-A6CA-428A2BF87553}">
      <dsp:nvSpPr>
        <dsp:cNvPr id="0" name=""/>
        <dsp:cNvSpPr/>
      </dsp:nvSpPr>
      <dsp:spPr>
        <a:xfrm rot="10800000">
          <a:off x="0" y="694"/>
          <a:ext cx="6777037" cy="149241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Acid etching transforms smooth enamel into an irregular surface. Also increases surface free energy.</a:t>
          </a:r>
          <a:endParaRPr lang="en-US" sz="1700" kern="1200" dirty="0"/>
        </a:p>
      </dsp:txBody>
      <dsp:txXfrm rot="10800000">
        <a:off x="0" y="694"/>
        <a:ext cx="6777037" cy="149241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6659C4-F70F-4078-9D63-616D96422F82}">
      <dsp:nvSpPr>
        <dsp:cNvPr id="0" name=""/>
        <dsp:cNvSpPr/>
      </dsp:nvSpPr>
      <dsp:spPr>
        <a:xfrm>
          <a:off x="0" y="3570486"/>
          <a:ext cx="7772400" cy="9252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t>Dentin is </a:t>
          </a:r>
          <a:r>
            <a:rPr lang="en-US" sz="1900" kern="1200" dirty="0" err="1" smtClean="0"/>
            <a:t>demineralized</a:t>
          </a:r>
          <a:r>
            <a:rPr lang="en-US" sz="1900" kern="1200" dirty="0" smtClean="0"/>
            <a:t> up </a:t>
          </a:r>
          <a:r>
            <a:rPr lang="en-US" sz="1900" kern="1200" dirty="0" smtClean="0"/>
            <a:t>to 7.5 um, depending on the type of</a:t>
          </a:r>
        </a:p>
        <a:p>
          <a:pPr lvl="0" algn="ctr" defTabSz="844550">
            <a:lnSpc>
              <a:spcPct val="90000"/>
            </a:lnSpc>
            <a:spcBef>
              <a:spcPct val="0"/>
            </a:spcBef>
            <a:spcAft>
              <a:spcPct val="35000"/>
            </a:spcAft>
          </a:pPr>
          <a:r>
            <a:rPr lang="en-US" sz="1900" kern="1200" dirty="0" smtClean="0"/>
            <a:t>acid, application time, and concentration.</a:t>
          </a:r>
          <a:endParaRPr lang="en-US" sz="1900" kern="1200" dirty="0"/>
        </a:p>
      </dsp:txBody>
      <dsp:txXfrm>
        <a:off x="0" y="3570486"/>
        <a:ext cx="7772400" cy="925283"/>
      </dsp:txXfrm>
    </dsp:sp>
    <dsp:sp modelId="{382EA9FE-D06C-40EE-9C7D-6C0EABCC93E2}">
      <dsp:nvSpPr>
        <dsp:cNvPr id="0" name=""/>
        <dsp:cNvSpPr/>
      </dsp:nvSpPr>
      <dsp:spPr>
        <a:xfrm rot="10800000">
          <a:off x="0" y="1409236"/>
          <a:ext cx="7772400" cy="217512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Besides </a:t>
          </a:r>
          <a:r>
            <a:rPr lang="en-US" sz="1800" kern="1200" dirty="0" err="1" smtClean="0"/>
            <a:t>demineralizing</a:t>
          </a:r>
          <a:r>
            <a:rPr lang="en-US" sz="1800" kern="1200" dirty="0" smtClean="0"/>
            <a:t> </a:t>
          </a:r>
          <a:r>
            <a:rPr lang="en-US" sz="1800" kern="1200" dirty="0" err="1" smtClean="0"/>
            <a:t>intertubular</a:t>
          </a:r>
          <a:r>
            <a:rPr lang="en-US" sz="1800" kern="1200" dirty="0" smtClean="0"/>
            <a:t> and </a:t>
          </a:r>
          <a:r>
            <a:rPr lang="en-US" sz="1800" kern="1200" dirty="0" err="1" smtClean="0"/>
            <a:t>peritubular</a:t>
          </a:r>
          <a:r>
            <a:rPr lang="en-US" sz="1800" kern="1200" dirty="0" smtClean="0"/>
            <a:t> dentin, acids open the dentin tubules  and expose a dense filigree of collagen fibers (see thus increasing the </a:t>
          </a:r>
          <a:r>
            <a:rPr lang="en-US" sz="1800" kern="1200" dirty="0" err="1" smtClean="0"/>
            <a:t>microporosity</a:t>
          </a:r>
          <a:r>
            <a:rPr lang="en-US" sz="1800" kern="1200" dirty="0" smtClean="0"/>
            <a:t> of the </a:t>
          </a:r>
          <a:r>
            <a:rPr lang="en-US" sz="1800" kern="1200" dirty="0" err="1" smtClean="0"/>
            <a:t>intertubular</a:t>
          </a:r>
          <a:r>
            <a:rPr lang="en-US" sz="1800" kern="1200" dirty="0" smtClean="0"/>
            <a:t> dentin</a:t>
          </a:r>
          <a:endParaRPr lang="en-US" sz="1800" kern="1200" dirty="0"/>
        </a:p>
      </dsp:txBody>
      <dsp:txXfrm rot="10800000">
        <a:off x="0" y="1409236"/>
        <a:ext cx="7772400" cy="2175129"/>
      </dsp:txXfrm>
    </dsp:sp>
    <dsp:sp modelId="{6E349061-6CE8-46AB-9009-BA4B3B020AB6}">
      <dsp:nvSpPr>
        <dsp:cNvPr id="0" name=""/>
        <dsp:cNvSpPr/>
      </dsp:nvSpPr>
      <dsp:spPr>
        <a:xfrm rot="10800000">
          <a:off x="0" y="30"/>
          <a:ext cx="7772400" cy="142308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100000"/>
            </a:lnSpc>
            <a:spcBef>
              <a:spcPct val="0"/>
            </a:spcBef>
            <a:spcAft>
              <a:spcPct val="35000"/>
            </a:spcAft>
          </a:pPr>
          <a:r>
            <a:rPr lang="en-US" sz="1800" kern="1200" dirty="0" smtClean="0"/>
            <a:t>Application of acid to dentin results in partial or total removal of </a:t>
          </a:r>
          <a:r>
            <a:rPr lang="en-US" sz="1800" kern="1200" dirty="0" smtClean="0"/>
            <a:t>the smear </a:t>
          </a:r>
          <a:r>
            <a:rPr lang="en-US" sz="1800" kern="1200" dirty="0" smtClean="0"/>
            <a:t>layer and demineralization of </a:t>
          </a:r>
          <a:r>
            <a:rPr lang="en-US" sz="1800" kern="1200" dirty="0" smtClean="0"/>
            <a:t>the underlying </a:t>
          </a:r>
          <a:r>
            <a:rPr lang="en-US" sz="1800" kern="1200" dirty="0" smtClean="0"/>
            <a:t>dentin</a:t>
          </a:r>
          <a:endParaRPr lang="en-US" sz="1800" kern="1200" dirty="0"/>
        </a:p>
      </dsp:txBody>
      <dsp:txXfrm rot="10800000">
        <a:off x="0" y="30"/>
        <a:ext cx="7772400" cy="142308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772A0E-5A69-473C-923D-FC1BE54F9A9A}">
      <dsp:nvSpPr>
        <dsp:cNvPr id="0" name=""/>
        <dsp:cNvSpPr/>
      </dsp:nvSpPr>
      <dsp:spPr>
        <a:xfrm>
          <a:off x="0" y="1552513"/>
          <a:ext cx="7772400" cy="29840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Bonding occurs-</a:t>
          </a:r>
        </a:p>
        <a:p>
          <a:pPr lvl="0" algn="ctr" defTabSz="889000">
            <a:lnSpc>
              <a:spcPct val="90000"/>
            </a:lnSpc>
            <a:spcBef>
              <a:spcPct val="0"/>
            </a:spcBef>
            <a:spcAft>
              <a:spcPct val="35000"/>
            </a:spcAft>
          </a:pPr>
          <a:r>
            <a:rPr lang="en-US" sz="2000" kern="1200" dirty="0" smtClean="0"/>
            <a:t>1. Primer and bonding agent penetrate the </a:t>
          </a:r>
          <a:r>
            <a:rPr lang="en-US" sz="2000" kern="1200" dirty="0" err="1" smtClean="0"/>
            <a:t>intertubular</a:t>
          </a:r>
          <a:r>
            <a:rPr lang="en-US" sz="2000" kern="1200" dirty="0" smtClean="0"/>
            <a:t> dentin forming a resin dentin </a:t>
          </a:r>
          <a:r>
            <a:rPr lang="en-US" sz="2000" kern="1200" dirty="0" err="1" smtClean="0"/>
            <a:t>interdiffusion</a:t>
          </a:r>
          <a:r>
            <a:rPr lang="en-US" sz="2000" kern="1200" dirty="0" smtClean="0"/>
            <a:t> zone- hybrid </a:t>
          </a:r>
          <a:r>
            <a:rPr lang="en-US" sz="2000" kern="1200" dirty="0" smtClean="0"/>
            <a:t>layer</a:t>
          </a:r>
          <a:endParaRPr lang="en-US" sz="2000" kern="1200" dirty="0" smtClean="0"/>
        </a:p>
        <a:p>
          <a:pPr lvl="0" algn="ctr" defTabSz="889000">
            <a:lnSpc>
              <a:spcPct val="90000"/>
            </a:lnSpc>
            <a:spcBef>
              <a:spcPct val="0"/>
            </a:spcBef>
            <a:spcAft>
              <a:spcPct val="35000"/>
            </a:spcAft>
          </a:pPr>
          <a:r>
            <a:rPr lang="en-US" sz="2000" kern="1200" dirty="0" smtClean="0"/>
            <a:t>2. They also penetrate and polymerize in the open dentinal tubules forming resin tags</a:t>
          </a:r>
          <a:r>
            <a:rPr lang="en-US" sz="1100" kern="1200" dirty="0" smtClean="0"/>
            <a:t>.</a:t>
          </a:r>
          <a:endParaRPr lang="en-US" sz="1100" kern="1200" dirty="0"/>
        </a:p>
      </dsp:txBody>
      <dsp:txXfrm>
        <a:off x="0" y="1552513"/>
        <a:ext cx="7772400" cy="2984090"/>
      </dsp:txXfrm>
    </dsp:sp>
    <dsp:sp modelId="{6E349061-6CE8-46AB-9009-BA4B3B020AB6}">
      <dsp:nvSpPr>
        <dsp:cNvPr id="0" name=""/>
        <dsp:cNvSpPr/>
      </dsp:nvSpPr>
      <dsp:spPr>
        <a:xfrm rot="10800000">
          <a:off x="0" y="470"/>
          <a:ext cx="7772400" cy="156732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ct val="35000"/>
            </a:spcAft>
          </a:pPr>
          <a:r>
            <a:rPr lang="en-US" sz="1800" kern="1200" dirty="0" smtClean="0"/>
            <a:t>The primer increases the critical surface tension of dentin</a:t>
          </a:r>
          <a:endParaRPr lang="en-US" sz="1800" kern="1200" dirty="0"/>
        </a:p>
      </dsp:txBody>
      <dsp:txXfrm rot="10800000">
        <a:off x="0" y="470"/>
        <a:ext cx="7772400" cy="15673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554CD5A-70BE-4929-88A3-51B347655AD0}" type="datetimeFigureOut">
              <a:rPr lang="en-US" smtClean="0"/>
              <a:pPr/>
              <a:t>5/9/2017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5DB389E-C0FE-4039-9C21-FA80D3746186}"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4CD5A-70BE-4929-88A3-51B347655AD0}"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4CD5A-70BE-4929-88A3-51B347655AD0}"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4CD5A-70BE-4929-88A3-51B347655AD0}"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4CD5A-70BE-4929-88A3-51B347655AD0}"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554CD5A-70BE-4929-88A3-51B347655AD0}" type="datetimeFigureOut">
              <a:rPr lang="en-US" smtClean="0"/>
              <a:pPr/>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B389E-C0FE-4039-9C21-FA80D374618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4CD5A-70BE-4929-88A3-51B347655AD0}" type="datetimeFigureOut">
              <a:rPr lang="en-US" smtClean="0"/>
              <a:pPr/>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54CD5A-70BE-4929-88A3-51B347655AD0}" type="datetimeFigureOut">
              <a:rPr lang="en-US" smtClean="0"/>
              <a:pPr/>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4CD5A-70BE-4929-88A3-51B347655AD0}" type="datetimeFigureOut">
              <a:rPr lang="en-US" smtClean="0"/>
              <a:pPr/>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54CD5A-70BE-4929-88A3-51B347655AD0}" type="datetimeFigureOut">
              <a:rPr lang="en-US" smtClean="0"/>
              <a:pPr/>
              <a:t>5/9/2017</a:t>
            </a:fld>
            <a:endParaRPr lang="en-US"/>
          </a:p>
        </p:txBody>
      </p:sp>
      <p:sp>
        <p:nvSpPr>
          <p:cNvPr id="7" name="Slide Number Placeholder 6"/>
          <p:cNvSpPr>
            <a:spLocks noGrp="1"/>
          </p:cNvSpPr>
          <p:nvPr>
            <p:ph type="sldNum" sz="quarter" idx="12"/>
          </p:nvPr>
        </p:nvSpPr>
        <p:spPr/>
        <p:txBody>
          <a:bodyPr/>
          <a:lstStyle/>
          <a:p>
            <a:fld id="{85DB389E-C0FE-4039-9C21-FA80D374618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4CD5A-70BE-4929-88A3-51B347655AD0}" type="datetimeFigureOut">
              <a:rPr lang="en-US" smtClean="0"/>
              <a:pPr/>
              <a:t>5/9/2017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5DB389E-C0FE-4039-9C21-FA80D37461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554CD5A-70BE-4929-88A3-51B347655AD0}" type="datetimeFigureOut">
              <a:rPr lang="en-US" smtClean="0"/>
              <a:pPr/>
              <a:t>5/9/2017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5DB389E-C0FE-4039-9C21-FA80D37461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29000"/>
            <a:ext cx="7024744" cy="1143000"/>
          </a:xfrm>
        </p:spPr>
        <p:txBody>
          <a:bodyPr>
            <a:noAutofit/>
          </a:bodyPr>
          <a:lstStyle/>
          <a:p>
            <a:pPr algn="ctr"/>
            <a:r>
              <a:rPr lang="en-US" sz="4400" b="1" dirty="0" smtClean="0">
                <a:latin typeface="AR JULIAN" pitchFamily="2" charset="0"/>
              </a:rPr>
              <a:t>FUNDAMENTAL CONCEPTS </a:t>
            </a:r>
            <a:r>
              <a:rPr lang="en-US" sz="4400" b="1" dirty="0" smtClean="0">
                <a:latin typeface="AR JULIAN" pitchFamily="2" charset="0"/>
              </a:rPr>
              <a:t>O</a:t>
            </a:r>
            <a:r>
              <a:rPr lang="en-US" sz="4400" b="1" dirty="0" smtClean="0">
                <a:latin typeface="AR JULIAN" pitchFamily="2" charset="0"/>
              </a:rPr>
              <a:t>F ENAMEL AND DENTIN ADHESION</a:t>
            </a:r>
            <a:r>
              <a:rPr lang="en-US" sz="4400" b="1" dirty="0" smtClean="0"/>
              <a:t/>
            </a:r>
            <a:br>
              <a:rPr lang="en-US" sz="4400" b="1" dirty="0" smtClean="0"/>
            </a:br>
            <a:endParaRPr lang="en-US" sz="4400" b="1"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7483" y="1981200"/>
            <a:ext cx="6777317" cy="3508977"/>
          </a:xfrm>
        </p:spPr>
        <p:txBody>
          <a:bodyPr/>
          <a:lstStyle/>
          <a:p>
            <a:pPr>
              <a:lnSpc>
                <a:spcPct val="150000"/>
              </a:lnSpc>
            </a:pPr>
            <a:r>
              <a:rPr lang="en-US" dirty="0" smtClean="0"/>
              <a:t>Etchant concentration- 37% phosphoric acid.</a:t>
            </a:r>
          </a:p>
          <a:p>
            <a:pPr>
              <a:lnSpc>
                <a:spcPct val="150000"/>
              </a:lnSpc>
            </a:pPr>
            <a:r>
              <a:rPr lang="en-US" dirty="0" smtClean="0"/>
              <a:t>Etch time-  15 seconds. </a:t>
            </a:r>
          </a:p>
          <a:p>
            <a:pPr>
              <a:lnSpc>
                <a:spcPct val="150000"/>
              </a:lnSpc>
            </a:pPr>
            <a:r>
              <a:rPr lang="en-US" dirty="0" smtClean="0"/>
              <a:t>Bond strength- 20 </a:t>
            </a:r>
            <a:r>
              <a:rPr lang="en-US" dirty="0" err="1" smtClean="0"/>
              <a:t>MPa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DENTIN ADHESION-</a:t>
            </a:r>
            <a:endParaRPr lang="en-US" dirty="0"/>
          </a:p>
        </p:txBody>
      </p:sp>
      <p:sp>
        <p:nvSpPr>
          <p:cNvPr id="3" name="Content Placeholder 2"/>
          <p:cNvSpPr>
            <a:spLocks noGrp="1"/>
          </p:cNvSpPr>
          <p:nvPr>
            <p:ph idx="1"/>
          </p:nvPr>
        </p:nvSpPr>
        <p:spPr>
          <a:xfrm>
            <a:off x="914400" y="2323652"/>
            <a:ext cx="7467600" cy="3508977"/>
          </a:xfrm>
        </p:spPr>
        <p:txBody>
          <a:bodyPr>
            <a:normAutofit fontScale="92500" lnSpcReduction="20000"/>
          </a:bodyPr>
          <a:lstStyle/>
          <a:p>
            <a:pPr>
              <a:lnSpc>
                <a:spcPct val="150000"/>
              </a:lnSpc>
            </a:pPr>
            <a:r>
              <a:rPr lang="en-US" dirty="0" smtClean="0"/>
              <a:t>Bonding to enamel is a relatively simple process, without major technical requirements or difficulties.</a:t>
            </a:r>
          </a:p>
          <a:p>
            <a:pPr>
              <a:lnSpc>
                <a:spcPct val="150000"/>
              </a:lnSpc>
            </a:pPr>
            <a:r>
              <a:rPr lang="en-US" dirty="0" smtClean="0"/>
              <a:t>Bonding to dentin, on the other hand, presents a much greater challenge. This is because of:</a:t>
            </a:r>
          </a:p>
          <a:p>
            <a:pPr marL="525780" indent="-457200">
              <a:lnSpc>
                <a:spcPct val="150000"/>
              </a:lnSpc>
              <a:buFont typeface="+mj-lt"/>
              <a:buAutoNum type="arabicPeriod"/>
            </a:pPr>
            <a:r>
              <a:rPr lang="en-US" dirty="0" smtClean="0"/>
              <a:t> Structure of dentin</a:t>
            </a:r>
          </a:p>
          <a:p>
            <a:pPr marL="525780" indent="-457200">
              <a:lnSpc>
                <a:spcPct val="150000"/>
              </a:lnSpc>
              <a:buFont typeface="+mj-lt"/>
              <a:buAutoNum type="arabicPeriod"/>
            </a:pPr>
            <a:r>
              <a:rPr lang="en-US" dirty="0" smtClean="0"/>
              <a:t>Smear layer</a:t>
            </a:r>
          </a:p>
          <a:p>
            <a:pPr marL="525780" indent="-457200">
              <a:lnSpc>
                <a:spcPct val="150000"/>
              </a:lnSpc>
              <a:buFont typeface="+mj-lt"/>
              <a:buAutoNum type="arabicPeriod"/>
            </a:pPr>
            <a:r>
              <a:rPr lang="en-US" dirty="0" smtClean="0"/>
              <a:t>Stresses at the resin- dentin interface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024744" cy="1143000"/>
          </a:xfrm>
        </p:spPr>
        <p:txBody>
          <a:bodyPr>
            <a:normAutofit/>
          </a:bodyPr>
          <a:lstStyle/>
          <a:p>
            <a:r>
              <a:rPr lang="en-US" sz="3200" dirty="0" smtClean="0"/>
              <a:t>Structure Of Dentin</a:t>
            </a:r>
            <a:endParaRPr lang="en-US" sz="3200" dirty="0"/>
          </a:p>
        </p:txBody>
      </p:sp>
      <p:sp>
        <p:nvSpPr>
          <p:cNvPr id="3" name="Content Placeholder 2"/>
          <p:cNvSpPr>
            <a:spLocks noGrp="1"/>
          </p:cNvSpPr>
          <p:nvPr>
            <p:ph idx="1"/>
          </p:nvPr>
        </p:nvSpPr>
        <p:spPr>
          <a:xfrm>
            <a:off x="762000" y="1828800"/>
            <a:ext cx="7543800" cy="4495800"/>
          </a:xfrm>
        </p:spPr>
        <p:txBody>
          <a:bodyPr>
            <a:normAutofit fontScale="85000" lnSpcReduction="20000"/>
          </a:bodyPr>
          <a:lstStyle/>
          <a:p>
            <a:pPr>
              <a:lnSpc>
                <a:spcPct val="150000"/>
              </a:lnSpc>
            </a:pPr>
            <a:r>
              <a:rPr lang="en-US" sz="2500" dirty="0" smtClean="0"/>
              <a:t>Whereas enamel is a highly mineralized tissue composed of more than 90% (by volume) </a:t>
            </a:r>
            <a:r>
              <a:rPr lang="en-US" sz="2500" dirty="0" err="1" smtClean="0"/>
              <a:t>hydroxyapatite</a:t>
            </a:r>
            <a:r>
              <a:rPr lang="en-US" sz="2500" dirty="0" smtClean="0"/>
              <a:t>, dentin contains a substantial proportion of water and organic material, primarily Type I collagen.</a:t>
            </a:r>
          </a:p>
          <a:p>
            <a:pPr>
              <a:lnSpc>
                <a:spcPct val="150000"/>
              </a:lnSpc>
            </a:pPr>
            <a:r>
              <a:rPr lang="en-US" sz="2500" dirty="0" smtClean="0"/>
              <a:t>Dentin is an intrinsically hydrated tissue, penetrated fluid-filled dentinal tubules. There is movement of fluid from the pulp to the </a:t>
            </a:r>
            <a:r>
              <a:rPr lang="en-US" sz="2500" dirty="0" err="1" smtClean="0"/>
              <a:t>dentinenamel</a:t>
            </a:r>
            <a:r>
              <a:rPr lang="en-US" sz="2500" dirty="0" smtClean="0"/>
              <a:t> junction which makes bonding to dentin </a:t>
            </a:r>
            <a:r>
              <a:rPr lang="en-US" sz="2500" dirty="0" err="1" smtClean="0"/>
              <a:t>diificult</a:t>
            </a:r>
            <a:r>
              <a:rPr lang="en-US" sz="2500" dirty="0" smtClean="0"/>
              <a:t> as compared to enamel.</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normAutofit/>
          </a:bodyPr>
          <a:lstStyle/>
          <a:p>
            <a:r>
              <a:rPr lang="en-US" sz="3200" dirty="0" smtClean="0"/>
              <a:t>Smear layer</a:t>
            </a:r>
            <a:endParaRPr lang="en-US" sz="3200" dirty="0"/>
          </a:p>
        </p:txBody>
      </p:sp>
      <p:sp>
        <p:nvSpPr>
          <p:cNvPr id="3" name="Content Placeholder 2"/>
          <p:cNvSpPr>
            <a:spLocks noGrp="1"/>
          </p:cNvSpPr>
          <p:nvPr>
            <p:ph idx="1"/>
          </p:nvPr>
        </p:nvSpPr>
        <p:spPr>
          <a:xfrm>
            <a:off x="762000" y="1828800"/>
            <a:ext cx="7772400" cy="4343400"/>
          </a:xfrm>
        </p:spPr>
        <p:txBody>
          <a:bodyPr>
            <a:normAutofit fontScale="92500" lnSpcReduction="20000"/>
          </a:bodyPr>
          <a:lstStyle/>
          <a:p>
            <a:pPr>
              <a:lnSpc>
                <a:spcPct val="150000"/>
              </a:lnSpc>
            </a:pPr>
            <a:r>
              <a:rPr lang="en-US" dirty="0" smtClean="0"/>
              <a:t>Whenever tooth structure is prepared with a bur or other instrument, residual organic and inorganic components form a "smear layer" of debris on the surface .  </a:t>
            </a:r>
          </a:p>
          <a:p>
            <a:pPr>
              <a:lnSpc>
                <a:spcPct val="150000"/>
              </a:lnSpc>
            </a:pPr>
            <a:r>
              <a:rPr lang="en-US" dirty="0" smtClean="0"/>
              <a:t>Other than debris and bacteria it contains </a:t>
            </a:r>
            <a:r>
              <a:rPr lang="en-US" dirty="0" err="1" smtClean="0"/>
              <a:t>hydroxyapatite</a:t>
            </a:r>
            <a:r>
              <a:rPr lang="en-US" dirty="0" smtClean="0"/>
              <a:t> and altered denatured collagen</a:t>
            </a:r>
          </a:p>
          <a:p>
            <a:pPr>
              <a:lnSpc>
                <a:spcPct val="150000"/>
              </a:lnSpc>
            </a:pPr>
            <a:r>
              <a:rPr lang="en-US" dirty="0" smtClean="0"/>
              <a:t>The smear layer fills the orifices of dentin tubules forming smear plugs, decreases dentin permeability by up to 90% and thus interfere with bonding.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00200"/>
            <a:ext cx="7033708" cy="4232429"/>
          </a:xfrm>
        </p:spPr>
        <p:txBody>
          <a:bodyPr/>
          <a:lstStyle/>
          <a:p>
            <a:pPr>
              <a:lnSpc>
                <a:spcPct val="150000"/>
              </a:lnSpc>
            </a:pPr>
            <a:r>
              <a:rPr lang="en-US" dirty="0" smtClean="0"/>
              <a:t>Thickness of smear layer- 0.5-2 µm.</a:t>
            </a:r>
          </a:p>
          <a:p>
            <a:pPr>
              <a:lnSpc>
                <a:spcPct val="150000"/>
              </a:lnSpc>
            </a:pPr>
            <a:r>
              <a:rPr lang="en-US" dirty="0" smtClean="0"/>
              <a:t>Thickness of smear plug- 1-10 µm</a:t>
            </a:r>
          </a:p>
          <a:p>
            <a:pPr>
              <a:lnSpc>
                <a:spcPct val="150000"/>
              </a:lnSpc>
            </a:pPr>
            <a:r>
              <a:rPr lang="en-US" dirty="0" smtClean="0"/>
              <a:t>Optimal bonding can take place by-</a:t>
            </a:r>
          </a:p>
          <a:p>
            <a:pPr>
              <a:lnSpc>
                <a:spcPct val="150000"/>
              </a:lnSpc>
              <a:buNone/>
            </a:pPr>
            <a:r>
              <a:rPr lang="en-US" dirty="0" smtClean="0"/>
              <a:t>A. Complete removal of smear layer prior to the bonding procedure.</a:t>
            </a:r>
          </a:p>
          <a:p>
            <a:pPr marL="525780" indent="-457200">
              <a:lnSpc>
                <a:spcPct val="150000"/>
              </a:lnSpc>
              <a:buNone/>
            </a:pPr>
            <a:r>
              <a:rPr lang="en-US" dirty="0" smtClean="0"/>
              <a:t>B. Incorporation of the smear layer into the bonding layer itself.</a:t>
            </a:r>
          </a:p>
          <a:p>
            <a:pPr marL="525780" indent="-457200">
              <a:buAutoNum type="alphaUcPeriod" startAt="2"/>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490910" cy="1143000"/>
          </a:xfrm>
        </p:spPr>
        <p:txBody>
          <a:bodyPr>
            <a:normAutofit/>
          </a:bodyPr>
          <a:lstStyle/>
          <a:p>
            <a:r>
              <a:rPr lang="en-US" sz="3200" dirty="0" smtClean="0"/>
              <a:t>Stresses at The Resin Dentin Interface</a:t>
            </a:r>
            <a:endParaRPr lang="en-US" sz="3200" dirty="0"/>
          </a:p>
        </p:txBody>
      </p:sp>
      <p:sp>
        <p:nvSpPr>
          <p:cNvPr id="3" name="Content Placeholder 2"/>
          <p:cNvSpPr>
            <a:spLocks noGrp="1"/>
          </p:cNvSpPr>
          <p:nvPr>
            <p:ph idx="1"/>
          </p:nvPr>
        </p:nvSpPr>
        <p:spPr>
          <a:xfrm>
            <a:off x="1043492" y="1981200"/>
            <a:ext cx="7186108" cy="4114800"/>
          </a:xfrm>
        </p:spPr>
        <p:txBody>
          <a:bodyPr>
            <a:normAutofit fontScale="85000" lnSpcReduction="10000"/>
          </a:bodyPr>
          <a:lstStyle/>
          <a:p>
            <a:pPr>
              <a:lnSpc>
                <a:spcPct val="150000"/>
              </a:lnSpc>
            </a:pPr>
            <a:r>
              <a:rPr lang="en-US" dirty="0" smtClean="0"/>
              <a:t>Composites shrink as they polymerize, creating stresses within the composite mass depending on the configuration of the preparation.</a:t>
            </a:r>
          </a:p>
          <a:p>
            <a:pPr>
              <a:lnSpc>
                <a:spcPct val="150000"/>
              </a:lnSpc>
            </a:pPr>
            <a:r>
              <a:rPr lang="en-US" dirty="0" smtClean="0"/>
              <a:t>The stresses at the resin dentin interface can be determined by the following factors-</a:t>
            </a:r>
          </a:p>
          <a:p>
            <a:pPr marL="525780" indent="-457200">
              <a:lnSpc>
                <a:spcPct val="150000"/>
              </a:lnSpc>
              <a:buAutoNum type="arabicPeriod"/>
            </a:pPr>
            <a:r>
              <a:rPr lang="en-US" dirty="0" smtClean="0"/>
              <a:t>Configuration factor-</a:t>
            </a:r>
          </a:p>
          <a:p>
            <a:pPr marL="236538" indent="0">
              <a:lnSpc>
                <a:spcPct val="150000"/>
              </a:lnSpc>
              <a:buNone/>
            </a:pPr>
            <a:r>
              <a:rPr lang="en-US" dirty="0" smtClean="0"/>
              <a:t>It is the ration between bonded to </a:t>
            </a:r>
            <a:r>
              <a:rPr lang="en-US" dirty="0" err="1" smtClean="0"/>
              <a:t>unbonded</a:t>
            </a:r>
            <a:r>
              <a:rPr lang="en-US" dirty="0" smtClean="0"/>
              <a:t> surfaces of a restoration. It determines the stress relief within a 3- dimensional bonded restoration.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19200"/>
            <a:ext cx="7186108" cy="4953000"/>
          </a:xfrm>
        </p:spPr>
        <p:txBody>
          <a:bodyPr>
            <a:normAutofit fontScale="47500" lnSpcReduction="20000"/>
          </a:bodyPr>
          <a:lstStyle/>
          <a:p>
            <a:pPr>
              <a:lnSpc>
                <a:spcPct val="170000"/>
              </a:lnSpc>
            </a:pPr>
            <a:r>
              <a:rPr lang="en-US" sz="3200" dirty="0" err="1" smtClean="0"/>
              <a:t>Eg</a:t>
            </a:r>
            <a:r>
              <a:rPr lang="en-US" sz="3200" dirty="0" smtClean="0"/>
              <a:t>- When the composite is bonded to one surface only (such as in the case of a direct facial veneer), stresses within the composite are relieved by flow from the </a:t>
            </a:r>
            <a:r>
              <a:rPr lang="en-US" sz="3200" dirty="0" err="1" smtClean="0"/>
              <a:t>unbonded</a:t>
            </a:r>
            <a:r>
              <a:rPr lang="en-US" sz="3200" dirty="0" smtClean="0"/>
              <a:t> surface.</a:t>
            </a:r>
          </a:p>
          <a:p>
            <a:pPr>
              <a:lnSpc>
                <a:spcPct val="170000"/>
              </a:lnSpc>
            </a:pPr>
            <a:r>
              <a:rPr lang="en-US" sz="3200" dirty="0" smtClean="0"/>
              <a:t>But in an </a:t>
            </a:r>
            <a:r>
              <a:rPr lang="en-US" sz="3200" dirty="0" err="1" smtClean="0"/>
              <a:t>occlusal</a:t>
            </a:r>
            <a:r>
              <a:rPr lang="en-US" sz="3200" dirty="0" smtClean="0"/>
              <a:t> preparation, composite is  bonded to five surfaces-</a:t>
            </a:r>
            <a:r>
              <a:rPr lang="en-US" sz="3200" dirty="0" err="1" smtClean="0"/>
              <a:t>mesial</a:t>
            </a:r>
            <a:r>
              <a:rPr lang="en-US" sz="3200" dirty="0" smtClean="0"/>
              <a:t>, distal, facial, lingual, and </a:t>
            </a:r>
            <a:r>
              <a:rPr lang="en-US" sz="3200" dirty="0" err="1" smtClean="0"/>
              <a:t>pulpal</a:t>
            </a:r>
            <a:r>
              <a:rPr lang="en-US" sz="3200" dirty="0" smtClean="0"/>
              <a:t>. The  </a:t>
            </a:r>
            <a:r>
              <a:rPr lang="en-US" sz="3200" dirty="0" err="1" smtClean="0"/>
              <a:t>occlusal</a:t>
            </a:r>
            <a:r>
              <a:rPr lang="en-US" sz="3200" dirty="0" smtClean="0"/>
              <a:t> surface is the only "free" or unrestrained surface.</a:t>
            </a:r>
          </a:p>
          <a:p>
            <a:pPr>
              <a:lnSpc>
                <a:spcPct val="170000"/>
              </a:lnSpc>
            </a:pPr>
            <a:r>
              <a:rPr lang="en-US" sz="3200" dirty="0" smtClean="0"/>
              <a:t> In such a clinical situation, the ratio between the number of bonded  and </a:t>
            </a:r>
            <a:r>
              <a:rPr lang="en-US" sz="3200" dirty="0" err="1" smtClean="0"/>
              <a:t>unbonded</a:t>
            </a:r>
            <a:r>
              <a:rPr lang="en-US" sz="3200" dirty="0" smtClean="0"/>
              <a:t> surfaces is 5, giving the restoration a C-factor of 5. </a:t>
            </a:r>
          </a:p>
          <a:p>
            <a:pPr>
              <a:lnSpc>
                <a:spcPct val="170000"/>
              </a:lnSpc>
            </a:pPr>
            <a:r>
              <a:rPr lang="en-US" sz="3200" dirty="0" smtClean="0"/>
              <a:t>Higher the value of c-factor limited will be the stress relief because stress flow can then occur only from lesser number of free surfaces.</a:t>
            </a:r>
          </a:p>
          <a:p>
            <a:pPr>
              <a:lnSpc>
                <a:spcPct val="170000"/>
              </a:lnSpc>
            </a:pPr>
            <a:r>
              <a:rPr lang="en-US" sz="3200" dirty="0" smtClean="0"/>
              <a:t> These unrelieved stresses in the composite may cause internal bond disruption as well as marginal gaps around restorations that increase </a:t>
            </a:r>
            <a:r>
              <a:rPr lang="en-US" sz="3200" dirty="0" err="1" smtClean="0"/>
              <a:t>microleakage</a:t>
            </a:r>
            <a:r>
              <a:rPr lang="en-US" sz="3200" dirty="0" smtClean="0"/>
              <a:t>.</a:t>
            </a:r>
          </a:p>
          <a:p>
            <a:pPr>
              <a:lnSpc>
                <a:spcPct val="170000"/>
              </a:lnSpc>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219200"/>
            <a:ext cx="7543800" cy="4953000"/>
          </a:xfrm>
        </p:spPr>
        <p:txBody>
          <a:bodyPr>
            <a:normAutofit fontScale="70000" lnSpcReduction="20000"/>
          </a:bodyPr>
          <a:lstStyle/>
          <a:p>
            <a:pPr>
              <a:lnSpc>
                <a:spcPct val="160000"/>
              </a:lnSpc>
              <a:buNone/>
            </a:pPr>
            <a:r>
              <a:rPr lang="en-US" dirty="0" smtClean="0"/>
              <a:t>2. Coefficient of thermal expansion-</a:t>
            </a:r>
          </a:p>
          <a:p>
            <a:pPr>
              <a:lnSpc>
                <a:spcPct val="160000"/>
              </a:lnSpc>
            </a:pPr>
            <a:r>
              <a:rPr lang="en-US" dirty="0" smtClean="0"/>
              <a:t>Each time a restoration is exposed to wide temperature variations in the oral environment (such as drinking coffee and eating ice cream), the restoration undergoes volumetric changes of different magnitude than those of the tooth structure. </a:t>
            </a:r>
          </a:p>
          <a:p>
            <a:pPr>
              <a:lnSpc>
                <a:spcPct val="160000"/>
              </a:lnSpc>
            </a:pPr>
            <a:r>
              <a:rPr lang="en-US" dirty="0" smtClean="0"/>
              <a:t>This occurs because the linear coefficient of thermal expansion of the composite is about four times greater than that of the tooth structure. </a:t>
            </a:r>
          </a:p>
          <a:p>
            <a:pPr>
              <a:lnSpc>
                <a:spcPct val="160000"/>
              </a:lnSpc>
            </a:pPr>
            <a:r>
              <a:rPr lang="en-US" dirty="0" smtClean="0"/>
              <a:t>Accordingly, </a:t>
            </a:r>
            <a:r>
              <a:rPr lang="en-US" dirty="0" err="1" smtClean="0"/>
              <a:t>microleakage</a:t>
            </a:r>
            <a:r>
              <a:rPr lang="en-US" dirty="0" smtClean="0"/>
              <a:t> around dentin margins is potentiated by this discrepancy in linear coefficient of thermal expansion between the restoration and the substrate.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676400"/>
            <a:ext cx="6777317" cy="4156229"/>
          </a:xfrm>
        </p:spPr>
        <p:txBody>
          <a:bodyPr/>
          <a:lstStyle/>
          <a:p>
            <a:pPr>
              <a:lnSpc>
                <a:spcPct val="150000"/>
              </a:lnSpc>
              <a:buNone/>
            </a:pPr>
            <a:r>
              <a:rPr lang="en-US" dirty="0" smtClean="0"/>
              <a:t>3. </a:t>
            </a:r>
            <a:r>
              <a:rPr lang="en-US" dirty="0" err="1" smtClean="0"/>
              <a:t>Occlusal</a:t>
            </a:r>
            <a:r>
              <a:rPr lang="en-US" dirty="0" smtClean="0"/>
              <a:t> loading-</a:t>
            </a:r>
          </a:p>
          <a:p>
            <a:pPr>
              <a:lnSpc>
                <a:spcPct val="150000"/>
              </a:lnSpc>
              <a:buNone/>
            </a:pPr>
            <a:r>
              <a:rPr lang="en-US" dirty="0" smtClean="0"/>
              <a:t>Repeated loading and unloading cycles of restored teeth can cause gaps at the resin dentin interface </a:t>
            </a:r>
            <a:r>
              <a:rPr lang="en-US" dirty="0" err="1" smtClean="0"/>
              <a:t>wich</a:t>
            </a:r>
            <a:r>
              <a:rPr lang="en-US" dirty="0" smtClean="0"/>
              <a:t> affects bonding adversely.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338510" cy="1143000"/>
          </a:xfrm>
        </p:spPr>
        <p:txBody>
          <a:bodyPr>
            <a:normAutofit/>
          </a:bodyPr>
          <a:lstStyle/>
          <a:p>
            <a:r>
              <a:rPr lang="en-US" sz="3200" dirty="0" smtClean="0"/>
              <a:t>CLASSIFICATION OF DENTINAL ADHESIVES</a:t>
            </a:r>
            <a:endParaRPr lang="en-US" sz="3200" dirty="0"/>
          </a:p>
        </p:txBody>
      </p:sp>
      <p:sp>
        <p:nvSpPr>
          <p:cNvPr id="3" name="Content Placeholder 2"/>
          <p:cNvSpPr>
            <a:spLocks noGrp="1"/>
          </p:cNvSpPr>
          <p:nvPr>
            <p:ph idx="1"/>
          </p:nvPr>
        </p:nvSpPr>
        <p:spPr>
          <a:xfrm>
            <a:off x="762000" y="2209800"/>
            <a:ext cx="7620000" cy="3962400"/>
          </a:xfrm>
        </p:spPr>
        <p:txBody>
          <a:bodyPr>
            <a:normAutofit fontScale="70000" lnSpcReduction="20000"/>
          </a:bodyPr>
          <a:lstStyle/>
          <a:p>
            <a:pPr>
              <a:lnSpc>
                <a:spcPct val="170000"/>
              </a:lnSpc>
            </a:pPr>
            <a:r>
              <a:rPr lang="en-US" sz="2600" dirty="0" smtClean="0"/>
              <a:t>Historical strategies-</a:t>
            </a:r>
          </a:p>
          <a:p>
            <a:pPr marL="525780" indent="-457200">
              <a:lnSpc>
                <a:spcPct val="170000"/>
              </a:lnSpc>
              <a:buFont typeface="+mj-lt"/>
              <a:buAutoNum type="arabicPeriod"/>
            </a:pPr>
            <a:r>
              <a:rPr lang="en-US" sz="2600" dirty="0" smtClean="0"/>
              <a:t>First generation (1965)</a:t>
            </a:r>
          </a:p>
          <a:p>
            <a:pPr marL="525780" indent="-457200">
              <a:lnSpc>
                <a:spcPct val="170000"/>
              </a:lnSpc>
              <a:buFont typeface="+mj-lt"/>
              <a:buAutoNum type="arabicPeriod"/>
            </a:pPr>
            <a:r>
              <a:rPr lang="en-US" sz="2600" dirty="0" smtClean="0"/>
              <a:t>Second generation (1978)</a:t>
            </a:r>
          </a:p>
          <a:p>
            <a:pPr marL="525780" indent="-457200">
              <a:lnSpc>
                <a:spcPct val="170000"/>
              </a:lnSpc>
              <a:buFont typeface="+mj-lt"/>
              <a:buAutoNum type="arabicPeriod"/>
            </a:pPr>
            <a:r>
              <a:rPr lang="en-US" sz="2600" dirty="0" smtClean="0"/>
              <a:t>Third generation (1984)</a:t>
            </a:r>
          </a:p>
          <a:p>
            <a:pPr marL="525780" indent="-457200">
              <a:lnSpc>
                <a:spcPct val="170000"/>
              </a:lnSpc>
            </a:pPr>
            <a:r>
              <a:rPr lang="en-US" sz="2600" dirty="0" smtClean="0"/>
              <a:t>Current Strategies-</a:t>
            </a:r>
          </a:p>
          <a:p>
            <a:pPr marL="525780" indent="-457200">
              <a:lnSpc>
                <a:spcPct val="170000"/>
              </a:lnSpc>
              <a:buNone/>
            </a:pPr>
            <a:r>
              <a:rPr lang="en-US" sz="2600" dirty="0" smtClean="0"/>
              <a:t>1. Etch and rinse adhesives</a:t>
            </a:r>
          </a:p>
          <a:p>
            <a:pPr marL="525780" indent="-457200">
              <a:lnSpc>
                <a:spcPct val="170000"/>
              </a:lnSpc>
              <a:buFont typeface="+mj-lt"/>
              <a:buAutoNum type="alphaLcPeriod"/>
            </a:pPr>
            <a:r>
              <a:rPr lang="en-US" sz="2600" dirty="0" smtClean="0"/>
              <a:t>Three step – etch and rinse adhesive (fourth generation)</a:t>
            </a:r>
          </a:p>
          <a:p>
            <a:pPr marL="525780" indent="-457200">
              <a:lnSpc>
                <a:spcPct val="170000"/>
              </a:lnSpc>
              <a:buFont typeface="+mj-lt"/>
              <a:buAutoNum type="alphaLcPeriod"/>
            </a:pPr>
            <a:r>
              <a:rPr lang="en-US" sz="2600" dirty="0" smtClean="0"/>
              <a:t>Two step- etch and rinse adhesive (fifth generation)</a:t>
            </a:r>
          </a:p>
          <a:p>
            <a:pPr marL="525780" indent="-457200">
              <a:buFont typeface="+mj-lt"/>
              <a:buAutoNum type="alphaLcPeriod"/>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ADHESION</a:t>
            </a:r>
            <a:br>
              <a:rPr lang="en-US" dirty="0" smtClean="0"/>
            </a:br>
            <a:endParaRPr lang="en-US" dirty="0"/>
          </a:p>
        </p:txBody>
      </p:sp>
      <p:sp>
        <p:nvSpPr>
          <p:cNvPr id="3" name="Content Placeholder 2"/>
          <p:cNvSpPr>
            <a:spLocks noGrp="1"/>
          </p:cNvSpPr>
          <p:nvPr>
            <p:ph idx="1"/>
          </p:nvPr>
        </p:nvSpPr>
        <p:spPr>
          <a:xfrm>
            <a:off x="1043492" y="1905000"/>
            <a:ext cx="6881308" cy="3927629"/>
          </a:xfrm>
        </p:spPr>
        <p:txBody>
          <a:bodyPr>
            <a:normAutofit/>
          </a:bodyPr>
          <a:lstStyle/>
          <a:p>
            <a:pPr>
              <a:buNone/>
            </a:pPr>
            <a:r>
              <a:rPr lang="en-US" dirty="0" smtClean="0"/>
              <a:t>Definition-</a:t>
            </a:r>
          </a:p>
          <a:p>
            <a:pPr>
              <a:lnSpc>
                <a:spcPct val="150000"/>
              </a:lnSpc>
            </a:pPr>
            <a:r>
              <a:rPr lang="en-US" dirty="0" smtClean="0"/>
              <a:t>The American Society for Testing and Materials (ASTM; specification D 907) defines adhesion as "the state in which two surfaces are held together by interfacial forces which may consist of valence forces or interlocking forces or both.</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219200"/>
            <a:ext cx="7109908" cy="4953000"/>
          </a:xfrm>
        </p:spPr>
        <p:txBody>
          <a:bodyPr>
            <a:normAutofit fontScale="92500" lnSpcReduction="20000"/>
          </a:bodyPr>
          <a:lstStyle/>
          <a:p>
            <a:pPr>
              <a:lnSpc>
                <a:spcPct val="150000"/>
              </a:lnSpc>
              <a:buNone/>
            </a:pPr>
            <a:r>
              <a:rPr lang="en-US" sz="2600" dirty="0" smtClean="0"/>
              <a:t>2. Self-etch adhesives</a:t>
            </a:r>
          </a:p>
          <a:p>
            <a:pPr marL="525780" indent="-457200">
              <a:lnSpc>
                <a:spcPct val="150000"/>
              </a:lnSpc>
              <a:buFont typeface="+mj-lt"/>
              <a:buAutoNum type="alphaLcPeriod"/>
            </a:pPr>
            <a:r>
              <a:rPr lang="en-US" sz="2600" dirty="0" smtClean="0"/>
              <a:t>Two component- self etch adhesive (sixth generation)</a:t>
            </a:r>
          </a:p>
          <a:p>
            <a:pPr marL="525780" indent="-457200">
              <a:lnSpc>
                <a:spcPct val="150000"/>
              </a:lnSpc>
              <a:buFontTx/>
              <a:buChar char="-"/>
            </a:pPr>
            <a:r>
              <a:rPr lang="en-US" sz="2600" dirty="0" smtClean="0"/>
              <a:t>Two step- two component- self etch adhesive</a:t>
            </a:r>
          </a:p>
          <a:p>
            <a:pPr marL="525780" indent="-457200">
              <a:lnSpc>
                <a:spcPct val="150000"/>
              </a:lnSpc>
              <a:buFontTx/>
              <a:buChar char="-"/>
            </a:pPr>
            <a:r>
              <a:rPr lang="en-US" sz="2600" dirty="0" smtClean="0"/>
              <a:t>One step- two component- self eth adhesive</a:t>
            </a:r>
          </a:p>
          <a:p>
            <a:pPr marL="525780" indent="-457200">
              <a:lnSpc>
                <a:spcPct val="150000"/>
              </a:lnSpc>
              <a:buNone/>
            </a:pPr>
            <a:r>
              <a:rPr lang="en-US" sz="2600" dirty="0" smtClean="0"/>
              <a:t>b. Single component- one step – self-etch adhesive (seventh generation)</a:t>
            </a:r>
          </a:p>
          <a:p>
            <a:pPr marL="525780" indent="-457200">
              <a:buFontTx/>
              <a:buChar cha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normAutofit/>
          </a:bodyPr>
          <a:lstStyle/>
          <a:p>
            <a:r>
              <a:rPr lang="en-US" sz="3600" dirty="0" smtClean="0"/>
              <a:t>First generation (1965)-</a:t>
            </a:r>
            <a:endParaRPr lang="en-US" sz="3600" dirty="0"/>
          </a:p>
        </p:txBody>
      </p:sp>
      <p:sp>
        <p:nvSpPr>
          <p:cNvPr id="3" name="Content Placeholder 2"/>
          <p:cNvSpPr>
            <a:spLocks noGrp="1"/>
          </p:cNvSpPr>
          <p:nvPr>
            <p:ph idx="1"/>
          </p:nvPr>
        </p:nvSpPr>
        <p:spPr>
          <a:xfrm>
            <a:off x="762000" y="1828800"/>
            <a:ext cx="7315200" cy="4419600"/>
          </a:xfrm>
        </p:spPr>
        <p:txBody>
          <a:bodyPr>
            <a:normAutofit fontScale="92500"/>
          </a:bodyPr>
          <a:lstStyle/>
          <a:p>
            <a:pPr>
              <a:lnSpc>
                <a:spcPct val="150000"/>
              </a:lnSpc>
            </a:pPr>
            <a:r>
              <a:rPr lang="en-US" dirty="0" smtClean="0"/>
              <a:t>Chemical-  surface-active co- monomer NPG –GMA.</a:t>
            </a:r>
          </a:p>
          <a:p>
            <a:pPr>
              <a:lnSpc>
                <a:spcPct val="150000"/>
              </a:lnSpc>
            </a:pPr>
            <a:r>
              <a:rPr lang="en-US" dirty="0" smtClean="0"/>
              <a:t>Mechanism of action- </a:t>
            </a:r>
            <a:r>
              <a:rPr lang="en-US" dirty="0" err="1" smtClean="0"/>
              <a:t>chelate</a:t>
            </a:r>
            <a:r>
              <a:rPr lang="en-US" dirty="0" smtClean="0"/>
              <a:t> with calcium on the tooth surface to generate water-resistant chemical bonds of resin to dentinal calcium. </a:t>
            </a:r>
          </a:p>
          <a:p>
            <a:pPr>
              <a:lnSpc>
                <a:spcPct val="150000"/>
              </a:lnSpc>
            </a:pPr>
            <a:r>
              <a:rPr lang="en-US" dirty="0" smtClean="0"/>
              <a:t>Brand Name- </a:t>
            </a:r>
            <a:r>
              <a:rPr lang="en-US" dirty="0" err="1" smtClean="0"/>
              <a:t>Cervident</a:t>
            </a:r>
            <a:endParaRPr lang="en-US" dirty="0" smtClean="0"/>
          </a:p>
          <a:p>
            <a:pPr>
              <a:lnSpc>
                <a:spcPct val="150000"/>
              </a:lnSpc>
            </a:pPr>
            <a:r>
              <a:rPr lang="en-US" dirty="0" smtClean="0"/>
              <a:t>Bond strength- 2-3 MPA</a:t>
            </a:r>
          </a:p>
          <a:p>
            <a:pPr>
              <a:lnSpc>
                <a:spcPct val="150000"/>
              </a:lnSpc>
            </a:pPr>
            <a:r>
              <a:rPr lang="en-US" dirty="0" smtClean="0"/>
              <a:t>Clinical  results- Poor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024744" cy="1143000"/>
          </a:xfrm>
        </p:spPr>
        <p:txBody>
          <a:bodyPr>
            <a:normAutofit/>
          </a:bodyPr>
          <a:lstStyle/>
          <a:p>
            <a:r>
              <a:rPr lang="en-US" sz="3600" dirty="0" smtClean="0"/>
              <a:t>Second Generation (1978)-</a:t>
            </a:r>
            <a:endParaRPr lang="en-US" sz="3600" dirty="0"/>
          </a:p>
        </p:txBody>
      </p:sp>
      <p:sp>
        <p:nvSpPr>
          <p:cNvPr id="3" name="Content Placeholder 2"/>
          <p:cNvSpPr>
            <a:spLocks noGrp="1"/>
          </p:cNvSpPr>
          <p:nvPr>
            <p:ph idx="1"/>
          </p:nvPr>
        </p:nvSpPr>
        <p:spPr>
          <a:xfrm>
            <a:off x="762000" y="1905000"/>
            <a:ext cx="7239000" cy="4419600"/>
          </a:xfrm>
        </p:spPr>
        <p:txBody>
          <a:bodyPr>
            <a:normAutofit fontScale="85000" lnSpcReduction="10000"/>
          </a:bodyPr>
          <a:lstStyle/>
          <a:p>
            <a:pPr>
              <a:lnSpc>
                <a:spcPct val="150000"/>
              </a:lnSpc>
            </a:pPr>
            <a:r>
              <a:rPr lang="en-US" dirty="0" smtClean="0"/>
              <a:t>Chemical- phosphate-ester material (phenyl-P and HEMA in ethanol)</a:t>
            </a:r>
          </a:p>
          <a:p>
            <a:pPr>
              <a:lnSpc>
                <a:spcPct val="150000"/>
              </a:lnSpc>
            </a:pPr>
            <a:r>
              <a:rPr lang="en-US" dirty="0" smtClean="0"/>
              <a:t>Mechanism of action- based on the polar interaction between negatively charged phosphate groups in the resin and the positively charged calcium in the smear layer.</a:t>
            </a:r>
          </a:p>
          <a:p>
            <a:pPr>
              <a:lnSpc>
                <a:spcPct val="150000"/>
              </a:lnSpc>
            </a:pPr>
            <a:r>
              <a:rPr lang="en-US" dirty="0" smtClean="0"/>
              <a:t> Brand names- </a:t>
            </a:r>
            <a:r>
              <a:rPr lang="nn-NO" dirty="0" smtClean="0"/>
              <a:t>Clearfil Bond System F (Kuraray, Osaka, Japan), </a:t>
            </a:r>
            <a:r>
              <a:rPr lang="en-US" dirty="0" err="1" smtClean="0"/>
              <a:t>Scotchbond</a:t>
            </a:r>
            <a:r>
              <a:rPr lang="en-US" dirty="0" smtClean="0"/>
              <a:t> (3M ESPE, St. Paul, Minnesota)</a:t>
            </a:r>
          </a:p>
          <a:p>
            <a:pPr>
              <a:lnSpc>
                <a:spcPct val="150000"/>
              </a:lnSpc>
            </a:pPr>
            <a:r>
              <a:rPr lang="en-US" dirty="0" smtClean="0"/>
              <a:t>Bond strength- 1-5 </a:t>
            </a:r>
            <a:r>
              <a:rPr lang="en-US" dirty="0" err="1" smtClean="0"/>
              <a:t>Mpa</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024744" cy="1143000"/>
          </a:xfrm>
        </p:spPr>
        <p:txBody>
          <a:bodyPr>
            <a:normAutofit/>
          </a:bodyPr>
          <a:lstStyle/>
          <a:p>
            <a:r>
              <a:rPr lang="en-US" sz="3600" dirty="0" smtClean="0"/>
              <a:t>Third generation (1984)-</a:t>
            </a:r>
            <a:endParaRPr lang="en-US" sz="3600" dirty="0"/>
          </a:p>
        </p:txBody>
      </p:sp>
      <p:sp>
        <p:nvSpPr>
          <p:cNvPr id="3" name="Content Placeholder 2"/>
          <p:cNvSpPr>
            <a:spLocks noGrp="1"/>
          </p:cNvSpPr>
          <p:nvPr>
            <p:ph idx="1"/>
          </p:nvPr>
        </p:nvSpPr>
        <p:spPr>
          <a:xfrm>
            <a:off x="685800" y="2057400"/>
            <a:ext cx="7696200" cy="3775229"/>
          </a:xfrm>
        </p:spPr>
        <p:txBody>
          <a:bodyPr>
            <a:normAutofit fontScale="85000" lnSpcReduction="20000"/>
          </a:bodyPr>
          <a:lstStyle/>
          <a:p>
            <a:pPr>
              <a:lnSpc>
                <a:spcPct val="160000"/>
              </a:lnSpc>
            </a:pPr>
            <a:r>
              <a:rPr lang="en-US" dirty="0" smtClean="0"/>
              <a:t>Chemical- phosphate-based material contained HEMA and a ten-carbon molecule known as 10-MDP, which includes a long hydrophobic and a short hydrophilic component.</a:t>
            </a:r>
          </a:p>
          <a:p>
            <a:pPr>
              <a:lnSpc>
                <a:spcPct val="160000"/>
              </a:lnSpc>
            </a:pPr>
            <a:r>
              <a:rPr lang="en-US" dirty="0" smtClean="0"/>
              <a:t>Mechanism of action- The concept of phosphoric acid-etching of dentin before application of a phosphate ester-type bonding agent was introduced by </a:t>
            </a:r>
            <a:r>
              <a:rPr lang="en-US" dirty="0" err="1" smtClean="0"/>
              <a:t>Fusayama</a:t>
            </a:r>
            <a:r>
              <a:rPr lang="en-US" dirty="0" smtClean="0"/>
              <a:t> and others in 1979.</a:t>
            </a:r>
          </a:p>
          <a:p>
            <a:pPr>
              <a:lnSpc>
                <a:spcPct val="160000"/>
              </a:lnSpc>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219200"/>
            <a:ext cx="7186108" cy="5029200"/>
          </a:xfrm>
        </p:spPr>
        <p:txBody>
          <a:bodyPr>
            <a:normAutofit lnSpcReduction="10000"/>
          </a:bodyPr>
          <a:lstStyle/>
          <a:p>
            <a:pPr>
              <a:lnSpc>
                <a:spcPct val="150000"/>
              </a:lnSpc>
            </a:pPr>
            <a:r>
              <a:rPr lang="en-US" dirty="0" smtClean="0"/>
              <a:t>But  because of the hydrophobic nature of the bonding resin, acid-etching did not produce a significant improvement in dentin bond strengths, despite the flow of the resin into the open dentinal tubules .</a:t>
            </a:r>
          </a:p>
          <a:p>
            <a:pPr>
              <a:lnSpc>
                <a:spcPct val="150000"/>
              </a:lnSpc>
            </a:pPr>
            <a:r>
              <a:rPr lang="en-US" dirty="0" smtClean="0"/>
              <a:t> Furthermore, </a:t>
            </a:r>
            <a:r>
              <a:rPr lang="en-US" dirty="0" err="1" smtClean="0"/>
              <a:t>pulpal</a:t>
            </a:r>
            <a:r>
              <a:rPr lang="en-US" dirty="0" smtClean="0"/>
              <a:t> inflammatory responses were thought to be triggered by the application of acid on dentin surfaces, providing another reason for not using acid.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066800"/>
            <a:ext cx="7543800" cy="4728177"/>
          </a:xfrm>
        </p:spPr>
        <p:txBody>
          <a:bodyPr>
            <a:normAutofit/>
          </a:bodyPr>
          <a:lstStyle/>
          <a:p>
            <a:pPr>
              <a:lnSpc>
                <a:spcPct val="150000"/>
              </a:lnSpc>
            </a:pPr>
            <a:r>
              <a:rPr lang="en-US" dirty="0" err="1" smtClean="0"/>
              <a:t>Clearfil</a:t>
            </a:r>
            <a:r>
              <a:rPr lang="en-US" dirty="0" smtClean="0"/>
              <a:t> New Bond (</a:t>
            </a:r>
            <a:r>
              <a:rPr lang="en-US" dirty="0" err="1" smtClean="0"/>
              <a:t>Kuraray,japan</a:t>
            </a:r>
            <a:r>
              <a:rPr lang="en-US" dirty="0" smtClean="0"/>
              <a:t>) was the only 3</a:t>
            </a:r>
            <a:r>
              <a:rPr lang="en-US" baseline="30000" dirty="0" smtClean="0"/>
              <a:t>rd</a:t>
            </a:r>
            <a:r>
              <a:rPr lang="en-US" dirty="0" smtClean="0"/>
              <a:t> generation bonding agent to follow the etched dentin philosophy.</a:t>
            </a:r>
          </a:p>
          <a:p>
            <a:pPr>
              <a:lnSpc>
                <a:spcPct val="150000"/>
              </a:lnSpc>
            </a:pPr>
            <a:r>
              <a:rPr lang="en-US" dirty="0" smtClean="0"/>
              <a:t>Most other third-generation materials were designed not to remove the entire smear layer, bur rather to modify it and allow penetration of acidic monomers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590800"/>
            <a:ext cx="7024744" cy="1143000"/>
          </a:xfrm>
        </p:spPr>
        <p:txBody>
          <a:bodyPr>
            <a:normAutofit fontScale="90000"/>
          </a:bodyPr>
          <a:lstStyle/>
          <a:p>
            <a:r>
              <a:rPr lang="en-US" b="1" u="sng" dirty="0" smtClean="0"/>
              <a:t>CURRENT STRATEGIES FOR RESIN DENTIN </a:t>
            </a:r>
            <a:r>
              <a:rPr lang="en-US" b="1" u="sng" dirty="0" smtClean="0"/>
              <a:t>BONDING</a:t>
            </a:r>
            <a:r>
              <a:rPr lang="en-US" b="1" u="sng" dirty="0" smtClean="0"/>
              <a:t/>
            </a:r>
            <a:br>
              <a:rPr lang="en-US" b="1" u="sng" dirty="0" smtClean="0"/>
            </a:b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001000" cy="1143000"/>
          </a:xfrm>
        </p:spPr>
        <p:txBody>
          <a:bodyPr>
            <a:normAutofit/>
          </a:bodyPr>
          <a:lstStyle/>
          <a:p>
            <a:r>
              <a:rPr lang="en-US" sz="2800" b="1" u="sng" dirty="0" smtClean="0"/>
              <a:t/>
            </a:r>
            <a:br>
              <a:rPr lang="en-US" sz="2800" b="1" u="sng" dirty="0" smtClean="0"/>
            </a:br>
            <a:r>
              <a:rPr lang="en-US" sz="3200" b="1" dirty="0" smtClean="0"/>
              <a:t>1. Etch And Rinse Adhesives</a:t>
            </a:r>
            <a:endParaRPr lang="en-US" sz="2800" b="1" dirty="0"/>
          </a:p>
        </p:txBody>
      </p:sp>
      <p:sp>
        <p:nvSpPr>
          <p:cNvPr id="3" name="Content Placeholder 2"/>
          <p:cNvSpPr>
            <a:spLocks noGrp="1"/>
          </p:cNvSpPr>
          <p:nvPr>
            <p:ph idx="1"/>
          </p:nvPr>
        </p:nvSpPr>
        <p:spPr>
          <a:xfrm>
            <a:off x="609600" y="1600200"/>
            <a:ext cx="7848600" cy="4191000"/>
          </a:xfrm>
        </p:spPr>
        <p:txBody>
          <a:bodyPr>
            <a:noAutofit/>
          </a:bodyPr>
          <a:lstStyle/>
          <a:p>
            <a:pPr>
              <a:lnSpc>
                <a:spcPct val="170000"/>
              </a:lnSpc>
            </a:pPr>
            <a:r>
              <a:rPr lang="en-US" sz="1800" dirty="0" smtClean="0"/>
              <a:t>Although the smear layer acts as a “diffusion barrier” that reduces the permeability of dentin, it also can be considered an obstacle that must be removed to permit resin bonding to the underlying dentin </a:t>
            </a:r>
            <a:r>
              <a:rPr lang="en-US" sz="1800" dirty="0" smtClean="0"/>
              <a:t>substrate.</a:t>
            </a:r>
            <a:endParaRPr lang="en-US" sz="1800" dirty="0" smtClean="0"/>
          </a:p>
          <a:p>
            <a:pPr>
              <a:lnSpc>
                <a:spcPct val="170000"/>
              </a:lnSpc>
            </a:pPr>
            <a:r>
              <a:rPr lang="en-US" sz="1800" dirty="0" smtClean="0"/>
              <a:t>Removal </a:t>
            </a:r>
            <a:r>
              <a:rPr lang="en-US" sz="1800" dirty="0" smtClean="0"/>
              <a:t>of the smear layer via acid-etching led to significant improvements in the in vitro bond strengths of resins to dentin</a:t>
            </a:r>
            <a:r>
              <a:rPr lang="en-US" sz="1800" dirty="0" smtClean="0"/>
              <a:t>.</a:t>
            </a:r>
            <a:endParaRPr lang="en-US" sz="1800" baseline="30000" dirty="0" smtClean="0"/>
          </a:p>
          <a:p>
            <a:pPr>
              <a:lnSpc>
                <a:spcPct val="170000"/>
              </a:lnSpc>
            </a:pPr>
            <a:r>
              <a:rPr lang="en-US" sz="1800" dirty="0" smtClean="0"/>
              <a:t> Because the clinical technique involves simultaneous application of an acid to enamel and dentin, this method was originally known as the “total-etch” </a:t>
            </a:r>
            <a:r>
              <a:rPr lang="en-US" sz="1800" dirty="0" smtClean="0"/>
              <a:t>technique, now commonly known as the </a:t>
            </a:r>
            <a:r>
              <a:rPr lang="en-US" sz="1800" dirty="0" smtClean="0"/>
              <a:t> </a:t>
            </a:r>
            <a:r>
              <a:rPr lang="en-US" sz="1800" i="1" dirty="0" smtClean="0"/>
              <a:t>etch-and-rinse </a:t>
            </a:r>
            <a:r>
              <a:rPr lang="en-US" sz="1800" i="1" dirty="0" smtClean="0"/>
              <a:t>technique</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24744" cy="1143000"/>
          </a:xfrm>
        </p:spPr>
        <p:txBody>
          <a:bodyPr/>
          <a:lstStyle/>
          <a:p>
            <a:r>
              <a:rPr lang="en-US" dirty="0" smtClean="0"/>
              <a:t>Mechanism of action</a:t>
            </a:r>
            <a:endParaRPr lang="en-US" dirty="0"/>
          </a:p>
        </p:txBody>
      </p:sp>
      <p:graphicFrame>
        <p:nvGraphicFramePr>
          <p:cNvPr id="4" name="Content Placeholder 3"/>
          <p:cNvGraphicFramePr>
            <a:graphicFrameLocks noGrp="1"/>
          </p:cNvGraphicFramePr>
          <p:nvPr>
            <p:ph idx="1"/>
          </p:nvPr>
        </p:nvGraphicFramePr>
        <p:xfrm>
          <a:off x="685800" y="1828800"/>
          <a:ext cx="7772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3"/>
          <p:cNvGraphicFramePr>
            <a:graphicFrameLocks noGrp="1"/>
          </p:cNvGraphicFramePr>
          <p:nvPr>
            <p:ph idx="1"/>
          </p:nvPr>
        </p:nvGraphicFramePr>
        <p:xfrm>
          <a:off x="762000" y="1295400"/>
          <a:ext cx="7772400" cy="4537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Mechanisms of dental adhesion-</a:t>
            </a:r>
            <a:endParaRPr lang="en-US" dirty="0"/>
          </a:p>
        </p:txBody>
      </p:sp>
      <p:sp>
        <p:nvSpPr>
          <p:cNvPr id="3" name="Content Placeholder 2"/>
          <p:cNvSpPr>
            <a:spLocks noGrp="1"/>
          </p:cNvSpPr>
          <p:nvPr>
            <p:ph idx="1"/>
          </p:nvPr>
        </p:nvSpPr>
        <p:spPr>
          <a:xfrm>
            <a:off x="609600" y="2133600"/>
            <a:ext cx="7924800" cy="4114800"/>
          </a:xfrm>
        </p:spPr>
        <p:txBody>
          <a:bodyPr>
            <a:normAutofit fontScale="77500" lnSpcReduction="20000"/>
          </a:bodyPr>
          <a:lstStyle/>
          <a:p>
            <a:pPr>
              <a:lnSpc>
                <a:spcPct val="150000"/>
              </a:lnSpc>
              <a:buNone/>
            </a:pPr>
            <a:r>
              <a:rPr lang="en-US" dirty="0" smtClean="0"/>
              <a:t>Bonding of resins to tooth structure is a result of four possible mechanisms:</a:t>
            </a:r>
          </a:p>
          <a:p>
            <a:pPr>
              <a:lnSpc>
                <a:spcPct val="150000"/>
              </a:lnSpc>
              <a:buNone/>
            </a:pPr>
            <a:r>
              <a:rPr lang="en-US" dirty="0" smtClean="0"/>
              <a:t>1. Mechanical-penetration of resin and formation of resin tags within the tooth surface.</a:t>
            </a:r>
          </a:p>
          <a:p>
            <a:pPr>
              <a:lnSpc>
                <a:spcPct val="150000"/>
              </a:lnSpc>
              <a:buNone/>
            </a:pPr>
            <a:r>
              <a:rPr lang="en-US" dirty="0" smtClean="0"/>
              <a:t>2. Diffusion-precipitation of substances on the tooth surfaces to which resin monomers can bond mechanically or chemically.</a:t>
            </a:r>
          </a:p>
          <a:p>
            <a:pPr>
              <a:lnSpc>
                <a:spcPct val="150000"/>
              </a:lnSpc>
              <a:buNone/>
            </a:pPr>
            <a:r>
              <a:rPr lang="en-US" dirty="0" smtClean="0"/>
              <a:t>3. Adsorption-chemical bonding to the inorganic component (</a:t>
            </a:r>
            <a:r>
              <a:rPr lang="en-US" dirty="0" err="1" smtClean="0"/>
              <a:t>hydroxyapatite</a:t>
            </a:r>
            <a:r>
              <a:rPr lang="en-US" dirty="0" smtClean="0"/>
              <a:t>) or organic </a:t>
            </a:r>
            <a:r>
              <a:rPr lang="en-US" dirty="0" err="1" smtClean="0"/>
              <a:t>omponents</a:t>
            </a:r>
            <a:r>
              <a:rPr lang="en-US" dirty="0" smtClean="0"/>
              <a:t> (mainly Type I collagen) of tooth structure.</a:t>
            </a:r>
          </a:p>
          <a:p>
            <a:pPr>
              <a:lnSpc>
                <a:spcPct val="150000"/>
              </a:lnSpc>
              <a:buNone/>
            </a:pPr>
            <a:r>
              <a:rPr lang="en-US" dirty="0" smtClean="0"/>
              <a:t>4. A combination of the previous three mechanisms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skaggarwal\Desktop\B9780323083331000046_f004-013-9780323083331.jpg"/>
          <p:cNvPicPr>
            <a:picLocks noGrp="1" noChangeAspect="1" noChangeArrowheads="1"/>
          </p:cNvPicPr>
          <p:nvPr>
            <p:ph idx="1"/>
          </p:nvPr>
        </p:nvPicPr>
        <p:blipFill>
          <a:blip r:embed="rId2" cstate="print"/>
          <a:srcRect/>
          <a:stretch>
            <a:fillRect/>
          </a:stretch>
        </p:blipFill>
        <p:spPr bwMode="auto">
          <a:xfrm>
            <a:off x="1447800" y="990600"/>
            <a:ext cx="6680791" cy="4419600"/>
          </a:xfrm>
          <a:prstGeom prst="rect">
            <a:avLst/>
          </a:prstGeom>
          <a:noFill/>
        </p:spPr>
      </p:pic>
      <p:sp>
        <p:nvSpPr>
          <p:cNvPr id="5" name="TextBox 4"/>
          <p:cNvSpPr txBox="1"/>
          <p:nvPr/>
        </p:nvSpPr>
        <p:spPr>
          <a:xfrm>
            <a:off x="696254" y="5726668"/>
            <a:ext cx="7914346" cy="369332"/>
          </a:xfrm>
          <a:prstGeom prst="rect">
            <a:avLst/>
          </a:prstGeom>
          <a:noFill/>
        </p:spPr>
        <p:txBody>
          <a:bodyPr wrap="none" rtlCol="0">
            <a:spAutoFit/>
          </a:bodyPr>
          <a:lstStyle/>
          <a:p>
            <a:r>
              <a:rPr lang="en-US" b="1" u="sng" dirty="0" smtClean="0"/>
              <a:t>BONDING OF RESIN TO DENTIN USING AN ETCH AND RINSE TECHNIQUE</a:t>
            </a:r>
            <a:endParaRPr lang="en-US" b="1"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smtClean="0"/>
              <a:t>Moist bonding technique-</a:t>
            </a:r>
            <a:endParaRPr lang="en-US" dirty="0"/>
          </a:p>
        </p:txBody>
      </p:sp>
      <p:sp>
        <p:nvSpPr>
          <p:cNvPr id="3" name="Content Placeholder 2"/>
          <p:cNvSpPr>
            <a:spLocks noGrp="1"/>
          </p:cNvSpPr>
          <p:nvPr>
            <p:ph idx="1"/>
          </p:nvPr>
        </p:nvSpPr>
        <p:spPr>
          <a:xfrm>
            <a:off x="1043492" y="1828800"/>
            <a:ext cx="7262308" cy="4419600"/>
          </a:xfrm>
        </p:spPr>
        <p:txBody>
          <a:bodyPr>
            <a:normAutofit fontScale="77500" lnSpcReduction="20000"/>
          </a:bodyPr>
          <a:lstStyle/>
          <a:p>
            <a:pPr>
              <a:lnSpc>
                <a:spcPct val="150000"/>
              </a:lnSpc>
            </a:pPr>
            <a:r>
              <a:rPr lang="en-US" dirty="0" smtClean="0"/>
              <a:t>Complete drying of dentin after completion of acid etching is not recommended. </a:t>
            </a:r>
          </a:p>
          <a:p>
            <a:pPr>
              <a:lnSpc>
                <a:spcPct val="150000"/>
              </a:lnSpc>
            </a:pPr>
            <a:r>
              <a:rPr lang="en-US" dirty="0" smtClean="0"/>
              <a:t>Drying the dentin with air will cause the dentin collagen to collapse</a:t>
            </a:r>
            <a:r>
              <a:rPr lang="en-US" dirty="0" smtClean="0"/>
              <a:t>.</a:t>
            </a:r>
          </a:p>
          <a:p>
            <a:pPr>
              <a:lnSpc>
                <a:spcPct val="150000"/>
              </a:lnSpc>
            </a:pPr>
            <a:r>
              <a:rPr lang="en-US" dirty="0" smtClean="0"/>
              <a:t>The </a:t>
            </a:r>
            <a:r>
              <a:rPr lang="en-US" dirty="0" smtClean="0"/>
              <a:t>etch-and-rinse </a:t>
            </a:r>
            <a:r>
              <a:rPr lang="en-US" dirty="0" smtClean="0"/>
              <a:t>adhesive systems </a:t>
            </a:r>
            <a:r>
              <a:rPr lang="en-US" dirty="0" smtClean="0"/>
              <a:t> have </a:t>
            </a:r>
            <a:r>
              <a:rPr lang="en-US" dirty="0" smtClean="0"/>
              <a:t> </a:t>
            </a:r>
            <a:r>
              <a:rPr lang="en-US" dirty="0" smtClean="0"/>
              <a:t>organic </a:t>
            </a:r>
            <a:r>
              <a:rPr lang="en-US" dirty="0" smtClean="0"/>
              <a:t>solvents acetone or ethanol in the primers or  a</a:t>
            </a:r>
            <a:r>
              <a:rPr lang="en-US" dirty="0" smtClean="0"/>
              <a:t>dhesives that can </a:t>
            </a:r>
            <a:r>
              <a:rPr lang="en-US" dirty="0" smtClean="0"/>
              <a:t>displace water </a:t>
            </a:r>
            <a:r>
              <a:rPr lang="en-US" dirty="0" smtClean="0"/>
              <a:t>from </a:t>
            </a:r>
            <a:r>
              <a:rPr lang="en-US" dirty="0" smtClean="0"/>
              <a:t>the dentin surface and the moist collagen </a:t>
            </a:r>
            <a:r>
              <a:rPr lang="en-US" dirty="0" smtClean="0"/>
              <a:t>network</a:t>
            </a:r>
            <a:r>
              <a:rPr lang="en-US" dirty="0" smtClean="0"/>
              <a:t>, </a:t>
            </a:r>
            <a:r>
              <a:rPr lang="en-US" dirty="0" smtClean="0"/>
              <a:t>thus promoting the </a:t>
            </a:r>
            <a:r>
              <a:rPr lang="en-US" dirty="0" err="1" smtClean="0"/>
              <a:t>inﬁltration</a:t>
            </a:r>
            <a:r>
              <a:rPr lang="en-US" dirty="0" smtClean="0"/>
              <a:t> of resin </a:t>
            </a:r>
            <a:r>
              <a:rPr lang="en-US" dirty="0" smtClean="0"/>
              <a:t>monomers throughout </a:t>
            </a:r>
            <a:r>
              <a:rPr lang="en-US" dirty="0" smtClean="0"/>
              <a:t>the </a:t>
            </a:r>
            <a:r>
              <a:rPr lang="en-US" dirty="0" err="1" smtClean="0"/>
              <a:t>nanospaces</a:t>
            </a:r>
            <a:r>
              <a:rPr lang="en-US" dirty="0" smtClean="0"/>
              <a:t> of the dense collagen web</a:t>
            </a:r>
            <a:r>
              <a:rPr lang="en-US" dirty="0" smtClean="0"/>
              <a:t>.</a:t>
            </a:r>
          </a:p>
          <a:p>
            <a:pPr>
              <a:lnSpc>
                <a:spcPct val="150000"/>
              </a:lnSpc>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295400"/>
            <a:ext cx="7033708" cy="4724400"/>
          </a:xfrm>
        </p:spPr>
        <p:txBody>
          <a:bodyPr>
            <a:normAutofit fontScale="92500" lnSpcReduction="10000"/>
          </a:bodyPr>
          <a:lstStyle/>
          <a:p>
            <a:pPr>
              <a:lnSpc>
                <a:spcPct val="150000"/>
              </a:lnSpc>
            </a:pPr>
            <a:r>
              <a:rPr lang="en-US" dirty="0" smtClean="0"/>
              <a:t>Pooled moisture should not remain on the tooth </a:t>
            </a:r>
            <a:r>
              <a:rPr lang="en-US" dirty="0" smtClean="0"/>
              <a:t>because </a:t>
            </a:r>
            <a:r>
              <a:rPr lang="en-US" dirty="0" smtClean="0"/>
              <a:t>excess water can dilute the primer and render it  </a:t>
            </a:r>
            <a:r>
              <a:rPr lang="en-US" dirty="0" smtClean="0"/>
              <a:t>less effective.</a:t>
            </a:r>
          </a:p>
          <a:p>
            <a:pPr>
              <a:lnSpc>
                <a:spcPct val="150000"/>
              </a:lnSpc>
            </a:pPr>
            <a:r>
              <a:rPr lang="en-US" dirty="0" smtClean="0"/>
              <a:t> A glistening hydrated surface is preferred.</a:t>
            </a:r>
          </a:p>
          <a:p>
            <a:pPr>
              <a:lnSpc>
                <a:spcPct val="150000"/>
              </a:lnSpc>
            </a:pPr>
            <a:r>
              <a:rPr lang="en-US" dirty="0" smtClean="0"/>
              <a:t>The moist bonding technique has been shown </a:t>
            </a:r>
            <a:r>
              <a:rPr lang="en-US" dirty="0" smtClean="0"/>
              <a:t>repeatedly </a:t>
            </a:r>
            <a:r>
              <a:rPr lang="en-US" dirty="0" smtClean="0"/>
              <a:t>to enhance bond strengths of etch-and-rinse </a:t>
            </a:r>
            <a:r>
              <a:rPr lang="en-US" dirty="0" smtClean="0"/>
              <a:t>adhesives </a:t>
            </a:r>
            <a:r>
              <a:rPr lang="en-US" dirty="0" smtClean="0"/>
              <a:t>because water preserves the porosity of collagen </a:t>
            </a:r>
            <a:r>
              <a:rPr lang="en-US" dirty="0" smtClean="0"/>
              <a:t>network </a:t>
            </a:r>
            <a:r>
              <a:rPr lang="en-US" dirty="0" smtClean="0"/>
              <a:t>available for </a:t>
            </a:r>
            <a:r>
              <a:rPr lang="en-US" dirty="0" smtClean="0"/>
              <a:t>monomer.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skaggarwal\Desktop\ed.jpg"/>
          <p:cNvPicPr>
            <a:picLocks noChangeAspect="1" noChangeArrowheads="1"/>
          </p:cNvPicPr>
          <p:nvPr/>
        </p:nvPicPr>
        <p:blipFill>
          <a:blip r:embed="rId2" cstate="print"/>
          <a:srcRect b="10612"/>
          <a:stretch>
            <a:fillRect/>
          </a:stretch>
        </p:blipFill>
        <p:spPr bwMode="auto">
          <a:xfrm>
            <a:off x="1371600" y="1447800"/>
            <a:ext cx="6072554" cy="3200400"/>
          </a:xfrm>
          <a:prstGeom prst="rect">
            <a:avLst/>
          </a:prstGeom>
          <a:noFill/>
        </p:spPr>
      </p:pic>
      <p:sp>
        <p:nvSpPr>
          <p:cNvPr id="5" name="TextBox 4"/>
          <p:cNvSpPr txBox="1"/>
          <p:nvPr/>
        </p:nvSpPr>
        <p:spPr>
          <a:xfrm>
            <a:off x="1640249" y="4857690"/>
            <a:ext cx="5674951" cy="400110"/>
          </a:xfrm>
          <a:prstGeom prst="rect">
            <a:avLst/>
          </a:prstGeom>
          <a:noFill/>
        </p:spPr>
        <p:txBody>
          <a:bodyPr wrap="none" rtlCol="0">
            <a:spAutoFit/>
          </a:bodyPr>
          <a:lstStyle/>
          <a:p>
            <a:r>
              <a:rPr lang="en-US" sz="2000" b="1" u="sng" dirty="0" smtClean="0"/>
              <a:t>COLLAPSE OF ETCHED DENTIN BY AIR DRYING</a:t>
            </a:r>
            <a:endParaRPr lang="en-US" sz="2000" b="1" u="sng"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Three step etch and Rinse Adhesives (fourth generation)</a:t>
            </a:r>
            <a:endParaRPr lang="en-US" sz="3200" dirty="0"/>
          </a:p>
        </p:txBody>
      </p:sp>
      <p:sp>
        <p:nvSpPr>
          <p:cNvPr id="3" name="Content Placeholder 2"/>
          <p:cNvSpPr>
            <a:spLocks noGrp="1"/>
          </p:cNvSpPr>
          <p:nvPr>
            <p:ph idx="1"/>
          </p:nvPr>
        </p:nvSpPr>
        <p:spPr>
          <a:xfrm>
            <a:off x="1043492" y="2323652"/>
            <a:ext cx="7338508" cy="3508977"/>
          </a:xfrm>
        </p:spPr>
        <p:txBody>
          <a:bodyPr>
            <a:normAutofit fontScale="92500" lnSpcReduction="20000"/>
          </a:bodyPr>
          <a:lstStyle/>
          <a:p>
            <a:pPr>
              <a:lnSpc>
                <a:spcPct val="150000"/>
              </a:lnSpc>
            </a:pPr>
            <a:r>
              <a:rPr lang="en-US" dirty="0" smtClean="0"/>
              <a:t>Components: Etchant gel + primer (bottle I)  </a:t>
            </a:r>
            <a:r>
              <a:rPr lang="en-US" dirty="0" smtClean="0"/>
              <a:t>+ </a:t>
            </a:r>
            <a:r>
              <a:rPr lang="en-US" dirty="0" smtClean="0"/>
              <a:t>adhesive </a:t>
            </a:r>
            <a:r>
              <a:rPr lang="en-US" dirty="0" smtClean="0"/>
              <a:t>(bottle II)</a:t>
            </a:r>
            <a:r>
              <a:rPr lang="en-US" dirty="0" smtClean="0"/>
              <a:t> </a:t>
            </a:r>
            <a:endParaRPr lang="en-US" dirty="0" smtClean="0"/>
          </a:p>
          <a:p>
            <a:pPr>
              <a:lnSpc>
                <a:spcPct val="150000"/>
              </a:lnSpc>
            </a:pPr>
            <a:r>
              <a:rPr lang="en-US" dirty="0" smtClean="0"/>
              <a:t>They include three essential components that are  </a:t>
            </a:r>
            <a:r>
              <a:rPr lang="en-US" dirty="0" smtClean="0"/>
              <a:t>applied </a:t>
            </a:r>
            <a:r>
              <a:rPr lang="en-US" dirty="0" smtClean="0"/>
              <a:t>separately and sequentially:  </a:t>
            </a:r>
          </a:p>
          <a:p>
            <a:pPr>
              <a:lnSpc>
                <a:spcPct val="150000"/>
              </a:lnSpc>
              <a:buNone/>
            </a:pPr>
            <a:r>
              <a:rPr lang="en-US" dirty="0" smtClean="0"/>
              <a:t>1</a:t>
            </a:r>
            <a:r>
              <a:rPr lang="en-US" dirty="0" smtClean="0"/>
              <a:t>. Phosphoric acid—etching gel that is rinsed off.  </a:t>
            </a:r>
          </a:p>
          <a:p>
            <a:pPr>
              <a:lnSpc>
                <a:spcPct val="150000"/>
              </a:lnSpc>
              <a:buNone/>
            </a:pPr>
            <a:r>
              <a:rPr lang="en-US" dirty="0" smtClean="0"/>
              <a:t>2. Primer containing reactive hydrophilic </a:t>
            </a:r>
            <a:r>
              <a:rPr lang="en-US" dirty="0" smtClean="0"/>
              <a:t>monomers </a:t>
            </a:r>
            <a:r>
              <a:rPr lang="en-US" dirty="0" smtClean="0"/>
              <a:t>in ethanol, acetone, or water  </a:t>
            </a:r>
          </a:p>
          <a:p>
            <a:pPr>
              <a:lnSpc>
                <a:spcPct val="150000"/>
              </a:lnSpc>
            </a:pP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219200"/>
            <a:ext cx="7338508" cy="4953000"/>
          </a:xfrm>
        </p:spPr>
        <p:txBody>
          <a:bodyPr>
            <a:normAutofit/>
          </a:bodyPr>
          <a:lstStyle/>
          <a:p>
            <a:r>
              <a:rPr lang="en-US" dirty="0" smtClean="0"/>
              <a:t>3. </a:t>
            </a:r>
            <a:r>
              <a:rPr lang="en-US" dirty="0" err="1" smtClean="0"/>
              <a:t>Unﬁlled</a:t>
            </a:r>
            <a:r>
              <a:rPr lang="en-US" dirty="0" smtClean="0"/>
              <a:t> or </a:t>
            </a:r>
            <a:r>
              <a:rPr lang="en-US" dirty="0" err="1" smtClean="0"/>
              <a:t>ﬁlled</a:t>
            </a:r>
            <a:r>
              <a:rPr lang="en-US" dirty="0" smtClean="0"/>
              <a:t> resin bonding agent</a:t>
            </a:r>
            <a:r>
              <a:rPr lang="en-US" dirty="0" smtClean="0"/>
              <a:t>.. </a:t>
            </a:r>
            <a:r>
              <a:rPr lang="en-US" dirty="0" smtClean="0"/>
              <a:t>It  </a:t>
            </a:r>
            <a:r>
              <a:rPr lang="en-US" dirty="0" smtClean="0"/>
              <a:t>contains </a:t>
            </a:r>
            <a:r>
              <a:rPr lang="en-US" dirty="0" smtClean="0"/>
              <a:t>hydrophobic monomers such as </a:t>
            </a:r>
            <a:r>
              <a:rPr lang="en-US" dirty="0" err="1" smtClean="0"/>
              <a:t>BisGMA</a:t>
            </a:r>
            <a:r>
              <a:rPr lang="en-US" dirty="0" smtClean="0"/>
              <a:t>, frequently combined with hydrophilic </a:t>
            </a:r>
            <a:r>
              <a:rPr lang="en-US" dirty="0" smtClean="0"/>
              <a:t>molecules </a:t>
            </a:r>
            <a:r>
              <a:rPr lang="en-US" dirty="0" smtClean="0"/>
              <a:t>such as HEMA.  </a:t>
            </a:r>
            <a:endParaRPr lang="en-US" dirty="0" smtClean="0"/>
          </a:p>
          <a:p>
            <a:pPr>
              <a:buNone/>
            </a:pPr>
            <a:r>
              <a:rPr lang="en-US" b="1" u="sng" dirty="0" smtClean="0"/>
              <a:t>CLINICAL STEPS-</a:t>
            </a:r>
          </a:p>
          <a:p>
            <a:r>
              <a:rPr lang="en-US" dirty="0" smtClean="0"/>
              <a:t>Step I: Application of etchant gel (37% phosphoric  </a:t>
            </a:r>
            <a:r>
              <a:rPr lang="en-US" dirty="0" smtClean="0"/>
              <a:t>acid</a:t>
            </a:r>
            <a:r>
              <a:rPr lang="en-US" dirty="0" smtClean="0"/>
              <a:t>) for 15 seconds on the tooth surface  </a:t>
            </a:r>
          </a:p>
          <a:p>
            <a:r>
              <a:rPr lang="en-US" dirty="0" smtClean="0"/>
              <a:t>Step </a:t>
            </a:r>
            <a:r>
              <a:rPr lang="en-US" dirty="0" smtClean="0"/>
              <a:t>II: Rinse the etchant off thoroughly and blot dry the substrate (moist bonding technique)   </a:t>
            </a:r>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066800"/>
            <a:ext cx="7338508" cy="5181600"/>
          </a:xfrm>
        </p:spPr>
        <p:txBody>
          <a:bodyPr>
            <a:normAutofit fontScale="92500" lnSpcReduction="20000"/>
          </a:bodyPr>
          <a:lstStyle/>
          <a:p>
            <a:pPr>
              <a:lnSpc>
                <a:spcPct val="150000"/>
              </a:lnSpc>
            </a:pPr>
            <a:r>
              <a:rPr lang="en-US" dirty="0" smtClean="0"/>
              <a:t> </a:t>
            </a:r>
            <a:r>
              <a:rPr lang="en-US" dirty="0" smtClean="0"/>
              <a:t>Step III: Application of primer [bottle I) on the </a:t>
            </a:r>
            <a:r>
              <a:rPr lang="en-US" dirty="0" smtClean="0"/>
              <a:t>substrate </a:t>
            </a:r>
            <a:r>
              <a:rPr lang="en-US" dirty="0" smtClean="0"/>
              <a:t> </a:t>
            </a:r>
          </a:p>
          <a:p>
            <a:pPr>
              <a:lnSpc>
                <a:spcPct val="150000"/>
              </a:lnSpc>
            </a:pPr>
            <a:r>
              <a:rPr lang="en-US" dirty="0" smtClean="0"/>
              <a:t>Step </a:t>
            </a:r>
            <a:r>
              <a:rPr lang="en-US" dirty="0" smtClean="0"/>
              <a:t>IV: Application of adhesive (bottle II) on the </a:t>
            </a:r>
            <a:r>
              <a:rPr lang="en-US" dirty="0" smtClean="0"/>
              <a:t>substrate </a:t>
            </a:r>
            <a:r>
              <a:rPr lang="en-US" dirty="0" smtClean="0"/>
              <a:t> </a:t>
            </a:r>
          </a:p>
          <a:p>
            <a:pPr>
              <a:lnSpc>
                <a:spcPct val="150000"/>
              </a:lnSpc>
            </a:pPr>
            <a:r>
              <a:rPr lang="en-US" dirty="0" smtClean="0"/>
              <a:t>Step </a:t>
            </a:r>
            <a:r>
              <a:rPr lang="en-US" dirty="0" smtClean="0"/>
              <a:t>V: Light </a:t>
            </a:r>
            <a:r>
              <a:rPr lang="en-US" dirty="0" smtClean="0"/>
              <a:t>cure</a:t>
            </a:r>
          </a:p>
          <a:p>
            <a:pPr>
              <a:lnSpc>
                <a:spcPct val="150000"/>
              </a:lnSpc>
            </a:pPr>
            <a:r>
              <a:rPr lang="en-US" dirty="0" smtClean="0"/>
              <a:t>Brand names  </a:t>
            </a:r>
          </a:p>
          <a:p>
            <a:pPr>
              <a:lnSpc>
                <a:spcPct val="150000"/>
              </a:lnSpc>
              <a:buNone/>
            </a:pPr>
            <a:r>
              <a:rPr lang="en-US" dirty="0" smtClean="0"/>
              <a:t>   1</a:t>
            </a:r>
            <a:r>
              <a:rPr lang="en-US" dirty="0" smtClean="0"/>
              <a:t>. All-Bond 2 and All-Bond 3 (</a:t>
            </a:r>
            <a:r>
              <a:rPr lang="en-US" dirty="0" err="1" smtClean="0"/>
              <a:t>Bisco</a:t>
            </a:r>
            <a:r>
              <a:rPr lang="en-US" dirty="0" smtClean="0"/>
              <a:t>, Inc, </a:t>
            </a:r>
            <a:r>
              <a:rPr lang="en-US" dirty="0" smtClean="0"/>
              <a:t>Schaumburg</a:t>
            </a:r>
            <a:r>
              <a:rPr lang="en-US" dirty="0" smtClean="0"/>
              <a:t>, IL)  </a:t>
            </a:r>
          </a:p>
          <a:p>
            <a:pPr>
              <a:lnSpc>
                <a:spcPct val="150000"/>
              </a:lnSpc>
              <a:buNone/>
            </a:pPr>
            <a:r>
              <a:rPr lang="en-US" dirty="0" smtClean="0"/>
              <a:t>   2</a:t>
            </a:r>
            <a:r>
              <a:rPr lang="en-US" dirty="0" smtClean="0"/>
              <a:t>. </a:t>
            </a:r>
            <a:r>
              <a:rPr lang="en-US" dirty="0" err="1" smtClean="0"/>
              <a:t>OptiBond</a:t>
            </a:r>
            <a:r>
              <a:rPr lang="en-US" dirty="0" smtClean="0"/>
              <a:t> FL (Kerr Corporation)  </a:t>
            </a:r>
          </a:p>
          <a:p>
            <a:pPr>
              <a:lnSpc>
                <a:spcPct val="150000"/>
              </a:lnSpc>
            </a:pPr>
            <a:r>
              <a:rPr lang="en-US" dirty="0" smtClean="0"/>
              <a:t>Bond strength </a:t>
            </a:r>
            <a:r>
              <a:rPr lang="en-US" dirty="0" smtClean="0"/>
              <a:t>-17-30 </a:t>
            </a:r>
            <a:r>
              <a:rPr lang="en-US" dirty="0" err="1" smtClean="0"/>
              <a:t>MPa</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Two step: Etch and rinse adhesives (</a:t>
            </a:r>
            <a:r>
              <a:rPr lang="en-US" sz="3200" dirty="0" err="1" smtClean="0"/>
              <a:t>ﬁfth</a:t>
            </a:r>
            <a:r>
              <a:rPr lang="en-US" sz="3200" dirty="0" smtClean="0"/>
              <a:t> generation) </a:t>
            </a:r>
            <a:endParaRPr lang="en-US" sz="3200" dirty="0"/>
          </a:p>
        </p:txBody>
      </p:sp>
      <p:sp>
        <p:nvSpPr>
          <p:cNvPr id="3" name="Content Placeholder 2"/>
          <p:cNvSpPr>
            <a:spLocks noGrp="1"/>
          </p:cNvSpPr>
          <p:nvPr>
            <p:ph idx="1"/>
          </p:nvPr>
        </p:nvSpPr>
        <p:spPr>
          <a:xfrm>
            <a:off x="1043492" y="2323652"/>
            <a:ext cx="7490908" cy="4077148"/>
          </a:xfrm>
        </p:spPr>
        <p:txBody>
          <a:bodyPr>
            <a:normAutofit fontScale="77500" lnSpcReduction="20000"/>
          </a:bodyPr>
          <a:lstStyle/>
          <a:p>
            <a:pPr>
              <a:lnSpc>
                <a:spcPct val="160000"/>
              </a:lnSpc>
            </a:pPr>
            <a:r>
              <a:rPr lang="en-US" dirty="0" smtClean="0"/>
              <a:t>Components: Etchant gel + Primer and adhesive  </a:t>
            </a:r>
            <a:r>
              <a:rPr lang="en-US" dirty="0" smtClean="0"/>
              <a:t>present </a:t>
            </a:r>
            <a:r>
              <a:rPr lang="en-US" dirty="0" smtClean="0"/>
              <a:t>in a single bottle  </a:t>
            </a:r>
          </a:p>
          <a:p>
            <a:pPr>
              <a:lnSpc>
                <a:spcPct val="160000"/>
              </a:lnSpc>
            </a:pPr>
            <a:r>
              <a:rPr lang="en-US" dirty="0" smtClean="0"/>
              <a:t>A separate etching step still is required.  </a:t>
            </a:r>
            <a:endParaRPr lang="en-US" dirty="0" smtClean="0"/>
          </a:p>
          <a:p>
            <a:pPr>
              <a:lnSpc>
                <a:spcPct val="160000"/>
              </a:lnSpc>
              <a:buNone/>
            </a:pPr>
            <a:r>
              <a:rPr lang="en-US" b="1" u="sng" dirty="0" smtClean="0"/>
              <a:t>CLINICAL STEPS-</a:t>
            </a:r>
          </a:p>
          <a:p>
            <a:pPr>
              <a:lnSpc>
                <a:spcPct val="160000"/>
              </a:lnSpc>
            </a:pPr>
            <a:r>
              <a:rPr lang="en-US" dirty="0" smtClean="0"/>
              <a:t>Step </a:t>
            </a:r>
            <a:r>
              <a:rPr lang="en-US" dirty="0" smtClean="0"/>
              <a:t>I: Application of etchant gel (37% phosphoric </a:t>
            </a:r>
            <a:r>
              <a:rPr lang="en-US" dirty="0" smtClean="0"/>
              <a:t>acid</a:t>
            </a:r>
            <a:r>
              <a:rPr lang="en-US" dirty="0" smtClean="0"/>
              <a:t>) for 15 seconds on the tooth </a:t>
            </a:r>
            <a:r>
              <a:rPr lang="en-US" dirty="0" smtClean="0"/>
              <a:t>surface.</a:t>
            </a:r>
          </a:p>
          <a:p>
            <a:pPr>
              <a:lnSpc>
                <a:spcPct val="160000"/>
              </a:lnSpc>
            </a:pPr>
            <a:r>
              <a:rPr lang="en-US" dirty="0" smtClean="0"/>
              <a:t> </a:t>
            </a:r>
            <a:r>
              <a:rPr lang="en-US" dirty="0" smtClean="0"/>
              <a:t>Step II: Rinse the etchant off thoroughly and blot dry  </a:t>
            </a:r>
            <a:r>
              <a:rPr lang="en-US" dirty="0" smtClean="0"/>
              <a:t>the </a:t>
            </a:r>
            <a:r>
              <a:rPr lang="en-US" dirty="0" smtClean="0"/>
              <a:t>substrate (moist bonding technique)  </a:t>
            </a:r>
          </a:p>
          <a:p>
            <a:pPr>
              <a:lnSpc>
                <a:spcPct val="160000"/>
              </a:lnSpc>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1" y="1596423"/>
            <a:ext cx="7391400" cy="4423377"/>
          </a:xfrm>
        </p:spPr>
        <p:txBody>
          <a:bodyPr/>
          <a:lstStyle/>
          <a:p>
            <a:pPr>
              <a:lnSpc>
                <a:spcPct val="160000"/>
              </a:lnSpc>
            </a:pPr>
            <a:r>
              <a:rPr lang="en-US" dirty="0" smtClean="0"/>
              <a:t>Step III: Application of primer and adhesive (single  bottle) on the substrate  </a:t>
            </a:r>
          </a:p>
          <a:p>
            <a:pPr>
              <a:lnSpc>
                <a:spcPct val="160000"/>
              </a:lnSpc>
            </a:pPr>
            <a:r>
              <a:rPr lang="en-US" dirty="0" smtClean="0"/>
              <a:t>Step IV: Light </a:t>
            </a:r>
            <a:r>
              <a:rPr lang="en-US" dirty="0" smtClean="0"/>
              <a:t>cure</a:t>
            </a:r>
          </a:p>
          <a:p>
            <a:r>
              <a:rPr lang="en-US" dirty="0" smtClean="0"/>
              <a:t>Brand names  </a:t>
            </a:r>
          </a:p>
          <a:p>
            <a:pPr>
              <a:buNone/>
            </a:pPr>
            <a:r>
              <a:rPr lang="en-US" dirty="0" smtClean="0"/>
              <a:t>1. Prime &amp; Bond NT (DENTSPLY Caulk)  </a:t>
            </a:r>
          </a:p>
          <a:p>
            <a:pPr>
              <a:buNone/>
            </a:pPr>
            <a:r>
              <a:rPr lang="en-US" dirty="0" smtClean="0"/>
              <a:t>2. </a:t>
            </a:r>
            <a:r>
              <a:rPr lang="en-US" dirty="0" err="1" smtClean="0"/>
              <a:t>Adper</a:t>
            </a:r>
            <a:r>
              <a:rPr lang="en-US" dirty="0" smtClean="0"/>
              <a:t> Single Bond 2(3M ESPE]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024744" cy="1143000"/>
          </a:xfrm>
        </p:spPr>
        <p:txBody>
          <a:bodyPr>
            <a:normAutofit/>
          </a:bodyPr>
          <a:lstStyle/>
          <a:p>
            <a:r>
              <a:rPr lang="en-US" sz="3200" b="1" dirty="0" smtClean="0"/>
              <a:t>2. Self etch adhesives</a:t>
            </a:r>
            <a:endParaRPr lang="en-US" sz="3200" b="1" dirty="0"/>
          </a:p>
        </p:txBody>
      </p:sp>
      <p:sp>
        <p:nvSpPr>
          <p:cNvPr id="3" name="Content Placeholder 2"/>
          <p:cNvSpPr>
            <a:spLocks noGrp="1"/>
          </p:cNvSpPr>
          <p:nvPr>
            <p:ph idx="1"/>
          </p:nvPr>
        </p:nvSpPr>
        <p:spPr>
          <a:xfrm>
            <a:off x="762000" y="1905000"/>
            <a:ext cx="7467600" cy="4343400"/>
          </a:xfrm>
        </p:spPr>
        <p:txBody>
          <a:bodyPr>
            <a:normAutofit fontScale="92500" lnSpcReduction="20000"/>
          </a:bodyPr>
          <a:lstStyle/>
          <a:p>
            <a:pPr>
              <a:lnSpc>
                <a:spcPct val="150000"/>
              </a:lnSpc>
            </a:pPr>
            <a:r>
              <a:rPr lang="en-US" dirty="0" smtClean="0"/>
              <a:t>An alternative bonding strategy is the self-etch </a:t>
            </a:r>
            <a:r>
              <a:rPr lang="en-US" dirty="0" smtClean="0"/>
              <a:t>approach </a:t>
            </a:r>
            <a:r>
              <a:rPr lang="en-US" dirty="0" smtClean="0"/>
              <a:t>that involves the omission of a separate </a:t>
            </a:r>
            <a:r>
              <a:rPr lang="en-US" dirty="0" smtClean="0"/>
              <a:t>etching step.</a:t>
            </a:r>
          </a:p>
          <a:p>
            <a:pPr>
              <a:lnSpc>
                <a:spcPct val="150000"/>
              </a:lnSpc>
            </a:pPr>
            <a:r>
              <a:rPr lang="en-US" dirty="0" smtClean="0"/>
              <a:t> </a:t>
            </a:r>
            <a:r>
              <a:rPr lang="en-US" dirty="0" smtClean="0"/>
              <a:t>The elimination of the etching </a:t>
            </a:r>
            <a:r>
              <a:rPr lang="en-US" dirty="0" smtClean="0"/>
              <a:t>procedure </a:t>
            </a:r>
            <a:r>
              <a:rPr lang="en-US" dirty="0" smtClean="0"/>
              <a:t>has the following advantages:  </a:t>
            </a:r>
          </a:p>
          <a:p>
            <a:pPr marL="525780" indent="-457200">
              <a:lnSpc>
                <a:spcPct val="150000"/>
              </a:lnSpc>
              <a:buAutoNum type="arabicPeriod"/>
            </a:pPr>
            <a:r>
              <a:rPr lang="en-US" dirty="0" smtClean="0"/>
              <a:t>Clinician </a:t>
            </a:r>
            <a:r>
              <a:rPr lang="en-US" dirty="0" smtClean="0"/>
              <a:t>friendly procedure as it reduces the  </a:t>
            </a:r>
            <a:r>
              <a:rPr lang="en-US" dirty="0" smtClean="0"/>
              <a:t>number </a:t>
            </a:r>
            <a:r>
              <a:rPr lang="en-US" dirty="0" smtClean="0"/>
              <a:t>of steps during bonding.  </a:t>
            </a:r>
            <a:endParaRPr lang="en-US" dirty="0" smtClean="0"/>
          </a:p>
          <a:p>
            <a:pPr marL="525780" indent="-457200">
              <a:lnSpc>
                <a:spcPct val="150000"/>
              </a:lnSpc>
              <a:buAutoNum type="arabicPeriod"/>
            </a:pPr>
            <a:r>
              <a:rPr lang="en-US" dirty="0" smtClean="0"/>
              <a:t>Less technique sensitive procedure. It overcomes the problem of over dry or over wet.</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Indications for adhesive dentistry-</a:t>
            </a:r>
            <a:endParaRPr lang="en-US" dirty="0"/>
          </a:p>
        </p:txBody>
      </p:sp>
      <p:sp>
        <p:nvSpPr>
          <p:cNvPr id="3" name="Content Placeholder 2"/>
          <p:cNvSpPr>
            <a:spLocks noGrp="1"/>
          </p:cNvSpPr>
          <p:nvPr>
            <p:ph idx="1"/>
          </p:nvPr>
        </p:nvSpPr>
        <p:spPr>
          <a:xfrm>
            <a:off x="838200" y="2209800"/>
            <a:ext cx="7543800" cy="3924748"/>
          </a:xfrm>
        </p:spPr>
        <p:txBody>
          <a:bodyPr>
            <a:noAutofit/>
          </a:bodyPr>
          <a:lstStyle/>
          <a:p>
            <a:pPr>
              <a:lnSpc>
                <a:spcPct val="160000"/>
              </a:lnSpc>
            </a:pPr>
            <a:r>
              <a:rPr lang="en-US" sz="2000" dirty="0" smtClean="0"/>
              <a:t>Adhesive restorative techniques are currently used to:</a:t>
            </a:r>
          </a:p>
          <a:p>
            <a:pPr>
              <a:lnSpc>
                <a:spcPct val="160000"/>
              </a:lnSpc>
              <a:buNone/>
            </a:pPr>
            <a:r>
              <a:rPr lang="en-US" sz="2000" dirty="0" smtClean="0"/>
              <a:t>1. Change the shape and the color of anterior teeth.</a:t>
            </a:r>
          </a:p>
          <a:p>
            <a:pPr>
              <a:lnSpc>
                <a:spcPct val="160000"/>
              </a:lnSpc>
              <a:buNone/>
            </a:pPr>
            <a:r>
              <a:rPr lang="en-US" sz="2000" dirty="0" smtClean="0"/>
              <a:t>2. Restore Classes I, II, III, IV, V, and VI carious or traumatic defects.</a:t>
            </a:r>
          </a:p>
          <a:p>
            <a:pPr>
              <a:lnSpc>
                <a:spcPct val="160000"/>
              </a:lnSpc>
              <a:buNone/>
            </a:pPr>
            <a:r>
              <a:rPr lang="en-US" sz="2000" dirty="0" smtClean="0"/>
              <a:t>3. Restore teeth with amalgam using an adhesive technique.</a:t>
            </a:r>
          </a:p>
          <a:p>
            <a:pPr>
              <a:lnSpc>
                <a:spcPct val="160000"/>
              </a:lnSpc>
              <a:buNone/>
            </a:pPr>
            <a:r>
              <a:rPr lang="en-US" sz="2000" dirty="0" smtClean="0"/>
              <a:t>4. Bond all ceramic restorations.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371600" y="990600"/>
            <a:ext cx="6753225" cy="4529856"/>
          </a:xfrm>
          <a:prstGeom prst="rect">
            <a:avLst/>
          </a:prstGeom>
          <a:noFill/>
          <a:ln w="9525">
            <a:noFill/>
            <a:miter lim="800000"/>
            <a:headEnd/>
            <a:tailEnd/>
          </a:ln>
        </p:spPr>
      </p:pic>
      <p:sp>
        <p:nvSpPr>
          <p:cNvPr id="3" name="TextBox 2"/>
          <p:cNvSpPr txBox="1"/>
          <p:nvPr/>
        </p:nvSpPr>
        <p:spPr>
          <a:xfrm>
            <a:off x="1724349" y="5802868"/>
            <a:ext cx="5514651" cy="369332"/>
          </a:xfrm>
          <a:prstGeom prst="rect">
            <a:avLst/>
          </a:prstGeom>
          <a:noFill/>
        </p:spPr>
        <p:txBody>
          <a:bodyPr wrap="none" rtlCol="0">
            <a:spAutoFit/>
          </a:bodyPr>
          <a:lstStyle/>
          <a:p>
            <a:r>
              <a:rPr lang="en-US" b="1" u="sng" dirty="0" smtClean="0"/>
              <a:t>BONDING TO DENTIN USING A SELF ETCH PRIMER</a:t>
            </a:r>
            <a:endParaRPr lang="en-US" b="1" u="sn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492" y="1219200"/>
            <a:ext cx="7186108" cy="5029200"/>
          </a:xfrm>
        </p:spPr>
        <p:txBody>
          <a:bodyPr>
            <a:normAutofit fontScale="92500"/>
          </a:bodyPr>
          <a:lstStyle/>
          <a:p>
            <a:pPr>
              <a:lnSpc>
                <a:spcPct val="150000"/>
              </a:lnSpc>
            </a:pPr>
            <a:r>
              <a:rPr lang="en-US" dirty="0" smtClean="0"/>
              <a:t>Two types of self-etch adhesives are available:  </a:t>
            </a:r>
          </a:p>
          <a:p>
            <a:pPr marL="525780" indent="-457200">
              <a:lnSpc>
                <a:spcPct val="150000"/>
              </a:lnSpc>
              <a:buAutoNum type="arabicPeriod"/>
            </a:pPr>
            <a:r>
              <a:rPr lang="en-US" dirty="0" smtClean="0"/>
              <a:t>Two </a:t>
            </a:r>
            <a:r>
              <a:rPr lang="en-US" dirty="0" smtClean="0"/>
              <a:t>component——self-etch adhesive (sixth </a:t>
            </a:r>
            <a:r>
              <a:rPr lang="en-US" dirty="0" smtClean="0"/>
              <a:t>generation)- </a:t>
            </a:r>
            <a:r>
              <a:rPr lang="en-US" dirty="0" smtClean="0"/>
              <a:t> </a:t>
            </a:r>
            <a:endParaRPr lang="en-US" dirty="0" smtClean="0"/>
          </a:p>
          <a:p>
            <a:pPr marL="525780" indent="-457200">
              <a:lnSpc>
                <a:spcPct val="150000"/>
              </a:lnSpc>
              <a:buAutoNum type="alphaLcPeriod"/>
            </a:pPr>
            <a:r>
              <a:rPr lang="en-US" dirty="0" smtClean="0"/>
              <a:t>Two step- two component- self etch adhesive</a:t>
            </a:r>
          </a:p>
          <a:p>
            <a:pPr marL="525780" indent="-457200">
              <a:lnSpc>
                <a:spcPct val="150000"/>
              </a:lnSpc>
              <a:buAutoNum type="alphaLcPeriod"/>
            </a:pPr>
            <a:r>
              <a:rPr lang="en-US" dirty="0" smtClean="0"/>
              <a:t>One step – two </a:t>
            </a:r>
            <a:r>
              <a:rPr lang="en-US" dirty="0" err="1" smtClean="0"/>
              <a:t>componenet</a:t>
            </a:r>
            <a:r>
              <a:rPr lang="en-US" dirty="0" smtClean="0"/>
              <a:t>- self etch adhesive</a:t>
            </a:r>
            <a:endParaRPr lang="en-US" dirty="0" smtClean="0"/>
          </a:p>
          <a:p>
            <a:pPr>
              <a:lnSpc>
                <a:spcPct val="150000"/>
              </a:lnSpc>
              <a:buNone/>
            </a:pPr>
            <a:r>
              <a:rPr lang="en-US" dirty="0" smtClean="0"/>
              <a:t>2. Single </a:t>
            </a:r>
            <a:r>
              <a:rPr lang="en-US" dirty="0" smtClean="0"/>
              <a:t>component—one </a:t>
            </a:r>
            <a:r>
              <a:rPr lang="en-US" dirty="0" smtClean="0"/>
              <a:t>step: self-etch adhesive  </a:t>
            </a:r>
            <a:r>
              <a:rPr lang="en-US" dirty="0" smtClean="0"/>
              <a:t>(seventh generation)</a:t>
            </a: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1143000"/>
          </a:xfrm>
        </p:spPr>
        <p:txBody>
          <a:bodyPr>
            <a:normAutofit fontScale="90000"/>
          </a:bodyPr>
          <a:lstStyle/>
          <a:p>
            <a:r>
              <a:rPr lang="en-US" dirty="0" smtClean="0"/>
              <a:t/>
            </a:r>
            <a:br>
              <a:rPr lang="en-US" dirty="0" smtClean="0"/>
            </a:br>
            <a:r>
              <a:rPr lang="en-US" dirty="0" smtClean="0"/>
              <a:t>1. Two component—self-etch adhesives  </a:t>
            </a:r>
            <a:endParaRPr lang="en-US" dirty="0"/>
          </a:p>
        </p:txBody>
      </p:sp>
      <p:sp>
        <p:nvSpPr>
          <p:cNvPr id="3" name="Content Placeholder 2"/>
          <p:cNvSpPr>
            <a:spLocks noGrp="1"/>
          </p:cNvSpPr>
          <p:nvPr>
            <p:ph idx="1"/>
          </p:nvPr>
        </p:nvSpPr>
        <p:spPr>
          <a:xfrm>
            <a:off x="1043492" y="2323652"/>
            <a:ext cx="6957508" cy="3848548"/>
          </a:xfrm>
        </p:spPr>
        <p:txBody>
          <a:bodyPr>
            <a:normAutofit fontScale="77500" lnSpcReduction="20000"/>
          </a:bodyPr>
          <a:lstStyle/>
          <a:p>
            <a:pPr marL="525780" indent="-457200">
              <a:lnSpc>
                <a:spcPct val="150000"/>
              </a:lnSpc>
              <a:buNone/>
            </a:pPr>
            <a:r>
              <a:rPr lang="en-US" b="1" dirty="0" smtClean="0"/>
              <a:t>A. Two step- two component – self etch adhesives:</a:t>
            </a:r>
          </a:p>
          <a:p>
            <a:pPr>
              <a:lnSpc>
                <a:spcPct val="150000"/>
              </a:lnSpc>
            </a:pPr>
            <a:r>
              <a:rPr lang="en-US" dirty="0" smtClean="0"/>
              <a:t>These are also described as </a:t>
            </a:r>
            <a:r>
              <a:rPr lang="en-US" dirty="0" err="1" smtClean="0"/>
              <a:t>nonrinsing</a:t>
            </a:r>
            <a:r>
              <a:rPr lang="en-US" dirty="0" smtClean="0"/>
              <a:t> conditioners  </a:t>
            </a:r>
            <a:r>
              <a:rPr lang="en-US" dirty="0" smtClean="0"/>
              <a:t>or </a:t>
            </a:r>
            <a:r>
              <a:rPr lang="en-US" dirty="0" smtClean="0"/>
              <a:t>self-priming etchants</a:t>
            </a:r>
            <a:r>
              <a:rPr lang="en-US" dirty="0" smtClean="0"/>
              <a:t>.</a:t>
            </a:r>
          </a:p>
          <a:p>
            <a:pPr>
              <a:lnSpc>
                <a:spcPct val="150000"/>
              </a:lnSpc>
            </a:pPr>
            <a:r>
              <a:rPr lang="en-US" dirty="0" smtClean="0"/>
              <a:t>Mechanism of </a:t>
            </a:r>
            <a:r>
              <a:rPr lang="en-US" dirty="0" smtClean="0"/>
              <a:t>action-</a:t>
            </a:r>
            <a:endParaRPr lang="en-US" dirty="0" smtClean="0"/>
          </a:p>
          <a:p>
            <a:pPr>
              <a:lnSpc>
                <a:spcPct val="150000"/>
              </a:lnSpc>
            </a:pPr>
            <a:r>
              <a:rPr lang="en-US" dirty="0" smtClean="0"/>
              <a:t>These acidic primers include a </a:t>
            </a:r>
            <a:r>
              <a:rPr lang="en-US" dirty="0" err="1" smtClean="0"/>
              <a:t>phosphonated</a:t>
            </a:r>
            <a:r>
              <a:rPr lang="en-US" dirty="0" smtClean="0"/>
              <a:t> resin  </a:t>
            </a:r>
            <a:r>
              <a:rPr lang="en-US" dirty="0" smtClean="0"/>
              <a:t>molecule </a:t>
            </a:r>
            <a:r>
              <a:rPr lang="en-US" dirty="0" smtClean="0"/>
              <a:t>that performs two functions simultaneously:  </a:t>
            </a:r>
          </a:p>
          <a:p>
            <a:pPr>
              <a:lnSpc>
                <a:spcPct val="150000"/>
              </a:lnSpc>
              <a:buNone/>
            </a:pPr>
            <a:r>
              <a:rPr lang="en-US" dirty="0" smtClean="0"/>
              <a:t>a. Etching and priming of enamel and dentin  </a:t>
            </a:r>
          </a:p>
          <a:p>
            <a:pPr>
              <a:lnSpc>
                <a:spcPct val="150000"/>
              </a:lnSpc>
              <a:buNone/>
            </a:pPr>
            <a:r>
              <a:rPr lang="en-US" dirty="0" smtClean="0"/>
              <a:t>b. Incorporating smear plugs into the resin tags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914400"/>
            <a:ext cx="7772400" cy="5410200"/>
          </a:xfrm>
        </p:spPr>
        <p:txBody>
          <a:bodyPr>
            <a:normAutofit fontScale="92500" lnSpcReduction="10000"/>
          </a:bodyPr>
          <a:lstStyle/>
          <a:p>
            <a:pPr>
              <a:lnSpc>
                <a:spcPct val="150000"/>
              </a:lnSpc>
              <a:buNone/>
            </a:pPr>
            <a:r>
              <a:rPr lang="en-US" b="1" u="sng" dirty="0" smtClean="0"/>
              <a:t>CLINICAL STEPS-</a:t>
            </a:r>
          </a:p>
          <a:p>
            <a:pPr>
              <a:lnSpc>
                <a:spcPct val="150000"/>
              </a:lnSpc>
              <a:buNone/>
            </a:pPr>
            <a:r>
              <a:rPr lang="en-US" dirty="0" smtClean="0"/>
              <a:t> </a:t>
            </a:r>
            <a:r>
              <a:rPr lang="en-US" dirty="0" smtClean="0"/>
              <a:t>Step I: </a:t>
            </a:r>
            <a:r>
              <a:rPr lang="en-US" dirty="0" smtClean="0"/>
              <a:t>Bottle I -(conditioner </a:t>
            </a:r>
            <a:r>
              <a:rPr lang="en-US" dirty="0" smtClean="0"/>
              <a:t>+ primer) application on  </a:t>
            </a:r>
            <a:r>
              <a:rPr lang="en-US" dirty="0" smtClean="0"/>
              <a:t>the </a:t>
            </a:r>
            <a:r>
              <a:rPr lang="en-US" dirty="0" smtClean="0"/>
              <a:t>tooth </a:t>
            </a:r>
            <a:r>
              <a:rPr lang="en-US" dirty="0" smtClean="0"/>
              <a:t>surface.</a:t>
            </a:r>
            <a:r>
              <a:rPr lang="en-US" dirty="0" smtClean="0"/>
              <a:t> </a:t>
            </a:r>
            <a:r>
              <a:rPr lang="en-US" dirty="0" smtClean="0"/>
              <a:t>Wait </a:t>
            </a:r>
            <a:r>
              <a:rPr lang="en-US" dirty="0" smtClean="0"/>
              <a:t>for 10 seconds and no need to rinse the </a:t>
            </a:r>
            <a:r>
              <a:rPr lang="en-US" dirty="0" smtClean="0"/>
              <a:t>substrate</a:t>
            </a:r>
            <a:endParaRPr lang="en-US" dirty="0" smtClean="0"/>
          </a:p>
          <a:p>
            <a:pPr>
              <a:lnSpc>
                <a:spcPct val="150000"/>
              </a:lnSpc>
              <a:buNone/>
            </a:pPr>
            <a:r>
              <a:rPr lang="en-US" dirty="0" smtClean="0"/>
              <a:t> </a:t>
            </a:r>
            <a:r>
              <a:rPr lang="en-US" dirty="0" smtClean="0"/>
              <a:t>Step II: Bottle II—(adhesive) </a:t>
            </a:r>
            <a:r>
              <a:rPr lang="en-US" dirty="0" smtClean="0"/>
              <a:t>application on </a:t>
            </a:r>
            <a:r>
              <a:rPr lang="en-US" dirty="0" smtClean="0"/>
              <a:t>the </a:t>
            </a:r>
            <a:r>
              <a:rPr lang="en-US" dirty="0" smtClean="0"/>
              <a:t>tooth  </a:t>
            </a:r>
            <a:r>
              <a:rPr lang="en-US" dirty="0" smtClean="0"/>
              <a:t>surface </a:t>
            </a:r>
            <a:r>
              <a:rPr lang="en-US" dirty="0" smtClean="0"/>
              <a:t> </a:t>
            </a:r>
            <a:r>
              <a:rPr lang="en-US" dirty="0" smtClean="0"/>
              <a:t> </a:t>
            </a:r>
          </a:p>
          <a:p>
            <a:pPr>
              <a:lnSpc>
                <a:spcPct val="150000"/>
              </a:lnSpc>
              <a:buNone/>
            </a:pPr>
            <a:r>
              <a:rPr lang="en-US" dirty="0" smtClean="0"/>
              <a:t>Step </a:t>
            </a:r>
            <a:r>
              <a:rPr lang="en-US" dirty="0" smtClean="0"/>
              <a:t>III: Light </a:t>
            </a:r>
            <a:r>
              <a:rPr lang="en-US" dirty="0" smtClean="0"/>
              <a:t>cure</a:t>
            </a:r>
          </a:p>
          <a:p>
            <a:pPr>
              <a:lnSpc>
                <a:spcPct val="150000"/>
              </a:lnSpc>
            </a:pPr>
            <a:r>
              <a:rPr lang="en-US" dirty="0" smtClean="0"/>
              <a:t>Brand </a:t>
            </a:r>
            <a:r>
              <a:rPr lang="en-US" dirty="0" smtClean="0"/>
              <a:t>names-</a:t>
            </a:r>
            <a:endParaRPr lang="en-US" dirty="0" smtClean="0"/>
          </a:p>
          <a:p>
            <a:pPr>
              <a:lnSpc>
                <a:spcPct val="150000"/>
              </a:lnSpc>
              <a:buNone/>
            </a:pPr>
            <a:r>
              <a:rPr lang="en-US" dirty="0" smtClean="0"/>
              <a:t>1. </a:t>
            </a:r>
            <a:r>
              <a:rPr lang="en-US" dirty="0" err="1" smtClean="0"/>
              <a:t>Clearﬁl</a:t>
            </a:r>
            <a:r>
              <a:rPr lang="en-US" dirty="0" smtClean="0"/>
              <a:t> SE Bond (Kuraray, </a:t>
            </a:r>
            <a:r>
              <a:rPr lang="en-US" dirty="0" err="1" smtClean="0"/>
              <a:t>Iapan</a:t>
            </a:r>
            <a:r>
              <a:rPr lang="en-US" dirty="0" smtClean="0"/>
              <a:t>) </a:t>
            </a:r>
            <a:r>
              <a:rPr lang="en-US" dirty="0" smtClean="0"/>
              <a:t> </a:t>
            </a:r>
            <a:r>
              <a:rPr lang="en-US" dirty="0" smtClean="0"/>
              <a:t> </a:t>
            </a:r>
          </a:p>
          <a:p>
            <a:pPr>
              <a:lnSpc>
                <a:spcPct val="150000"/>
              </a:lnSpc>
              <a:buNone/>
            </a:pPr>
            <a:r>
              <a:rPr lang="en-US" dirty="0" smtClean="0"/>
              <a:t>2. </a:t>
            </a:r>
            <a:r>
              <a:rPr lang="en-US" dirty="0" err="1" smtClean="0"/>
              <a:t>AdheSE</a:t>
            </a:r>
            <a:r>
              <a:rPr lang="en-US" dirty="0" smtClean="0"/>
              <a:t> (</a:t>
            </a:r>
            <a:r>
              <a:rPr lang="en-US" dirty="0" err="1" smtClean="0"/>
              <a:t>Ivoclar—Vivadent</a:t>
            </a:r>
            <a:r>
              <a:rPr lang="en-US" dirty="0" smtClean="0"/>
              <a:t>)  </a:t>
            </a:r>
          </a:p>
          <a:p>
            <a:pPr>
              <a:lnSpc>
                <a:spcPct val="150000"/>
              </a:lnSpc>
            </a:pP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14400"/>
            <a:ext cx="7620000" cy="5410200"/>
          </a:xfrm>
        </p:spPr>
        <p:txBody>
          <a:bodyPr>
            <a:normAutofit fontScale="92500" lnSpcReduction="20000"/>
          </a:bodyPr>
          <a:lstStyle/>
          <a:p>
            <a:pPr>
              <a:lnSpc>
                <a:spcPct val="150000"/>
              </a:lnSpc>
              <a:buNone/>
            </a:pPr>
            <a:r>
              <a:rPr lang="en-US" b="1" dirty="0" smtClean="0"/>
              <a:t>B. One step- Two component- self </a:t>
            </a:r>
            <a:r>
              <a:rPr lang="en-US" b="1" dirty="0" err="1" smtClean="0"/>
              <a:t>atch</a:t>
            </a:r>
            <a:r>
              <a:rPr lang="en-US" b="1" dirty="0" smtClean="0"/>
              <a:t> adhesives:</a:t>
            </a:r>
          </a:p>
          <a:p>
            <a:pPr>
              <a:lnSpc>
                <a:spcPct val="150000"/>
              </a:lnSpc>
              <a:buNone/>
            </a:pPr>
            <a:r>
              <a:rPr lang="en-US" dirty="0" smtClean="0"/>
              <a:t>Concept-</a:t>
            </a:r>
          </a:p>
          <a:p>
            <a:pPr>
              <a:lnSpc>
                <a:spcPct val="150000"/>
              </a:lnSpc>
              <a:buNone/>
            </a:pPr>
            <a:r>
              <a:rPr lang="en-US" dirty="0" smtClean="0"/>
              <a:t>They </a:t>
            </a:r>
            <a:r>
              <a:rPr lang="en-US" dirty="0" smtClean="0"/>
              <a:t>comprise of a two bottle system containing the </a:t>
            </a:r>
            <a:r>
              <a:rPr lang="en-US" dirty="0" smtClean="0"/>
              <a:t>conditioner</a:t>
            </a:r>
            <a:r>
              <a:rPr lang="en-US" dirty="0" smtClean="0"/>
              <a:t>, primer and adhesive resin which has to </a:t>
            </a:r>
            <a:r>
              <a:rPr lang="en-US" dirty="0" smtClean="0"/>
              <a:t>be </a:t>
            </a:r>
            <a:r>
              <a:rPr lang="en-US" dirty="0" smtClean="0"/>
              <a:t>mixed before applying to the bonding substrate</a:t>
            </a:r>
            <a:r>
              <a:rPr lang="en-US" dirty="0" smtClean="0"/>
              <a:t>.</a:t>
            </a:r>
          </a:p>
          <a:p>
            <a:pPr>
              <a:lnSpc>
                <a:spcPct val="150000"/>
              </a:lnSpc>
            </a:pPr>
            <a:r>
              <a:rPr lang="en-US" b="1" dirty="0" smtClean="0"/>
              <a:t>CLINICAL STEPS-</a:t>
            </a:r>
            <a:r>
              <a:rPr lang="en-US" dirty="0" smtClean="0"/>
              <a:t> </a:t>
            </a:r>
            <a:r>
              <a:rPr lang="en-US" dirty="0" smtClean="0"/>
              <a:t> </a:t>
            </a:r>
            <a:endParaRPr lang="en-US" dirty="0" smtClean="0"/>
          </a:p>
          <a:p>
            <a:pPr>
              <a:lnSpc>
                <a:spcPct val="150000"/>
              </a:lnSpc>
              <a:buNone/>
            </a:pPr>
            <a:r>
              <a:rPr lang="en-US" dirty="0" smtClean="0"/>
              <a:t> </a:t>
            </a:r>
            <a:r>
              <a:rPr lang="en-US" dirty="0" smtClean="0"/>
              <a:t>Step I: Dispense and mix one drop each from bottle </a:t>
            </a:r>
            <a:r>
              <a:rPr lang="en-US" dirty="0" smtClean="0"/>
              <a:t>I</a:t>
            </a:r>
            <a:r>
              <a:rPr lang="en-US" dirty="0" smtClean="0"/>
              <a:t> </a:t>
            </a:r>
            <a:r>
              <a:rPr lang="en-US" dirty="0" smtClean="0"/>
              <a:t> </a:t>
            </a:r>
            <a:r>
              <a:rPr lang="en-US" dirty="0" smtClean="0"/>
              <a:t>[conditioner + primer) and bottle II—(adhesive)  </a:t>
            </a:r>
          </a:p>
          <a:p>
            <a:pPr>
              <a:lnSpc>
                <a:spcPct val="150000"/>
              </a:lnSpc>
              <a:buNone/>
            </a:pPr>
            <a:r>
              <a:rPr lang="en-US" dirty="0" smtClean="0"/>
              <a:t>Step </a:t>
            </a:r>
            <a:r>
              <a:rPr lang="en-US" dirty="0" smtClean="0"/>
              <a:t>II: Apply on the tooth surface (no need to rinse </a:t>
            </a:r>
            <a:r>
              <a:rPr lang="en-US" dirty="0" smtClean="0"/>
              <a:t>the </a:t>
            </a:r>
            <a:r>
              <a:rPr lang="en-US" dirty="0" smtClean="0"/>
              <a:t>substrate) </a:t>
            </a:r>
          </a:p>
          <a:p>
            <a:pPr>
              <a:lnSpc>
                <a:spcPct val="150000"/>
              </a:lnSpc>
              <a:buNone/>
            </a:pPr>
            <a:r>
              <a:rPr lang="en-US" dirty="0" smtClean="0"/>
              <a:t>Step III: </a:t>
            </a:r>
            <a:r>
              <a:rPr lang="en-US" dirty="0" smtClean="0"/>
              <a:t>Light cure </a:t>
            </a:r>
          </a:p>
          <a:p>
            <a:pPr>
              <a:buNone/>
            </a:pP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Brand names-</a:t>
            </a:r>
          </a:p>
          <a:p>
            <a:pPr marL="525780" indent="-457200">
              <a:buAutoNum type="arabicPeriod"/>
            </a:pPr>
            <a:r>
              <a:rPr lang="en-US" dirty="0" err="1" smtClean="0"/>
              <a:t>XenoIII</a:t>
            </a:r>
            <a:r>
              <a:rPr lang="en-US" dirty="0" smtClean="0"/>
              <a:t> (</a:t>
            </a:r>
            <a:r>
              <a:rPr lang="en-US" dirty="0" err="1" smtClean="0"/>
              <a:t>Dentsply</a:t>
            </a:r>
            <a:r>
              <a:rPr lang="en-US" dirty="0" smtClean="0"/>
              <a:t>)</a:t>
            </a:r>
          </a:p>
          <a:p>
            <a:pPr marL="525780" indent="-457200">
              <a:buAutoNum type="arabicPeriod"/>
            </a:pPr>
            <a:r>
              <a:rPr lang="en-US" dirty="0" smtClean="0"/>
              <a:t>One up Bond (Tokuyama)</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634344" cy="1143000"/>
          </a:xfrm>
        </p:spPr>
        <p:txBody>
          <a:bodyPr>
            <a:noAutofit/>
          </a:bodyPr>
          <a:lstStyle/>
          <a:p>
            <a:r>
              <a:rPr lang="en-US" sz="3200" b="1" dirty="0" smtClean="0"/>
              <a:t>2.</a:t>
            </a:r>
            <a:r>
              <a:rPr lang="en-US" sz="3200" b="1" dirty="0" smtClean="0"/>
              <a:t> One step: Single </a:t>
            </a:r>
            <a:r>
              <a:rPr lang="en-US" sz="3200" b="1" dirty="0" smtClean="0"/>
              <a:t>component-</a:t>
            </a:r>
            <a:br>
              <a:rPr lang="en-US" sz="3200" b="1" dirty="0" smtClean="0"/>
            </a:br>
            <a:r>
              <a:rPr lang="en-US" sz="3200" b="1" dirty="0" smtClean="0"/>
              <a:t>self-etch  (</a:t>
            </a:r>
            <a:r>
              <a:rPr lang="en-US" sz="3200" b="1" dirty="0" smtClean="0"/>
              <a:t>seventh generation) </a:t>
            </a:r>
            <a:endParaRPr lang="en-US" sz="3200" b="1" dirty="0"/>
          </a:p>
        </p:txBody>
      </p:sp>
      <p:sp>
        <p:nvSpPr>
          <p:cNvPr id="3" name="Content Placeholder 2"/>
          <p:cNvSpPr>
            <a:spLocks noGrp="1"/>
          </p:cNvSpPr>
          <p:nvPr>
            <p:ph idx="1"/>
          </p:nvPr>
        </p:nvSpPr>
        <p:spPr/>
        <p:txBody>
          <a:bodyPr>
            <a:normAutofit lnSpcReduction="10000"/>
          </a:bodyPr>
          <a:lstStyle/>
          <a:p>
            <a:pPr>
              <a:buNone/>
            </a:pPr>
            <a:r>
              <a:rPr lang="en-US" dirty="0" smtClean="0"/>
              <a:t>Concept </a:t>
            </a:r>
            <a:r>
              <a:rPr lang="en-US" dirty="0" smtClean="0"/>
              <a:t>–</a:t>
            </a:r>
          </a:p>
          <a:p>
            <a:r>
              <a:rPr lang="en-US" dirty="0" smtClean="0"/>
              <a:t>Continuing </a:t>
            </a:r>
            <a:r>
              <a:rPr lang="en-US" dirty="0" smtClean="0"/>
              <a:t>the trend toward </a:t>
            </a:r>
            <a:r>
              <a:rPr lang="en-US" dirty="0" err="1" smtClean="0"/>
              <a:t>simpliﬁcation</a:t>
            </a:r>
            <a:r>
              <a:rPr lang="en-US" dirty="0" smtClean="0"/>
              <a:t>, </a:t>
            </a:r>
            <a:r>
              <a:rPr lang="en-US" dirty="0" smtClean="0"/>
              <a:t>no-rinse self-etching </a:t>
            </a:r>
            <a:r>
              <a:rPr lang="en-US" dirty="0" smtClean="0"/>
              <a:t>materials that incorporate the </a:t>
            </a:r>
            <a:r>
              <a:rPr lang="en-US" dirty="0" smtClean="0"/>
              <a:t>fundamental </a:t>
            </a:r>
            <a:r>
              <a:rPr lang="en-US" dirty="0" smtClean="0"/>
              <a:t>steps of etching, priming, and bonding into one </a:t>
            </a:r>
            <a:r>
              <a:rPr lang="en-US" dirty="0" smtClean="0"/>
              <a:t>solution </a:t>
            </a:r>
            <a:r>
              <a:rPr lang="en-US" dirty="0" smtClean="0"/>
              <a:t>have been introduced.  </a:t>
            </a:r>
          </a:p>
          <a:p>
            <a:r>
              <a:rPr lang="en-US" dirty="0" smtClean="0"/>
              <a:t>Conditioner + primer + adhesive =</a:t>
            </a:r>
            <a:r>
              <a:rPr lang="en-US" dirty="0" smtClean="0"/>
              <a:t> </a:t>
            </a:r>
            <a:r>
              <a:rPr lang="en-US" dirty="0" smtClean="0"/>
              <a:t>single bottle  </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0" y="1143000"/>
            <a:ext cx="7543800" cy="5105400"/>
          </a:xfrm>
        </p:spPr>
        <p:txBody>
          <a:bodyPr>
            <a:normAutofit/>
          </a:bodyPr>
          <a:lstStyle/>
          <a:p>
            <a:pPr>
              <a:lnSpc>
                <a:spcPct val="150000"/>
              </a:lnSpc>
            </a:pPr>
            <a:r>
              <a:rPr lang="en-US" dirty="0" smtClean="0"/>
              <a:t>Mechanism of </a:t>
            </a:r>
            <a:r>
              <a:rPr lang="en-US" dirty="0" smtClean="0"/>
              <a:t>action- </a:t>
            </a:r>
            <a:r>
              <a:rPr lang="en-US" dirty="0" smtClean="0"/>
              <a:t> </a:t>
            </a:r>
            <a:endParaRPr lang="en-US" dirty="0" smtClean="0"/>
          </a:p>
          <a:p>
            <a:pPr>
              <a:lnSpc>
                <a:spcPct val="150000"/>
              </a:lnSpc>
              <a:buNone/>
            </a:pPr>
            <a:r>
              <a:rPr lang="en-US" dirty="0" smtClean="0"/>
              <a:t> </a:t>
            </a:r>
            <a:r>
              <a:rPr lang="en-US" dirty="0" smtClean="0"/>
              <a:t>   In </a:t>
            </a:r>
            <a:r>
              <a:rPr lang="en-US" dirty="0" smtClean="0"/>
              <a:t>contrast to conventional adhesive systems that </a:t>
            </a:r>
            <a:r>
              <a:rPr lang="en-US" dirty="0" smtClean="0"/>
              <a:t>contain </a:t>
            </a:r>
            <a:r>
              <a:rPr lang="en-US" dirty="0" smtClean="0"/>
              <a:t>an intermediate light-cured, low-viscosity  </a:t>
            </a:r>
            <a:r>
              <a:rPr lang="en-US" dirty="0" smtClean="0"/>
              <a:t>bonding </a:t>
            </a:r>
            <a:r>
              <a:rPr lang="en-US" dirty="0" smtClean="0"/>
              <a:t>resin to join the composite restorative </a:t>
            </a:r>
            <a:r>
              <a:rPr lang="en-US" dirty="0" smtClean="0"/>
              <a:t>material </a:t>
            </a:r>
            <a:r>
              <a:rPr lang="en-US" dirty="0" smtClean="0"/>
              <a:t>to the primed dentin—enamel substrate, these  </a:t>
            </a:r>
            <a:r>
              <a:rPr lang="en-US" dirty="0" smtClean="0"/>
              <a:t>one-step </a:t>
            </a:r>
            <a:r>
              <a:rPr lang="en-US" dirty="0" smtClean="0"/>
              <a:t>self-etch or ‘all-in-one’ adhesives contain  </a:t>
            </a:r>
            <a:r>
              <a:rPr lang="en-US" dirty="0" smtClean="0"/>
              <a:t>uncured </a:t>
            </a:r>
            <a:r>
              <a:rPr lang="en-US" dirty="0" smtClean="0"/>
              <a:t>ionic monomers that contact </a:t>
            </a:r>
            <a:r>
              <a:rPr lang="en-US" dirty="0" smtClean="0"/>
              <a:t>the composite </a:t>
            </a:r>
            <a:r>
              <a:rPr lang="en-US" dirty="0" smtClean="0"/>
              <a:t> </a:t>
            </a:r>
            <a:r>
              <a:rPr lang="en-US" dirty="0" smtClean="0"/>
              <a:t>restorative </a:t>
            </a:r>
            <a:r>
              <a:rPr lang="en-US" dirty="0" smtClean="0"/>
              <a:t>material directly.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smtClean="0"/>
              <a:t>Brand names  </a:t>
            </a:r>
          </a:p>
          <a:p>
            <a:pPr>
              <a:lnSpc>
                <a:spcPct val="150000"/>
              </a:lnSpc>
              <a:buNone/>
            </a:pPr>
            <a:r>
              <a:rPr lang="en-US" dirty="0" smtClean="0"/>
              <a:t>1. </a:t>
            </a:r>
            <a:r>
              <a:rPr lang="en-US" dirty="0" err="1" smtClean="0"/>
              <a:t>AdheSE</a:t>
            </a:r>
            <a:r>
              <a:rPr lang="en-US" dirty="0" smtClean="0"/>
              <a:t> One F (</a:t>
            </a:r>
            <a:r>
              <a:rPr lang="en-US" dirty="0" err="1" smtClean="0"/>
              <a:t>Ivoclar</a:t>
            </a:r>
            <a:r>
              <a:rPr lang="en-US" dirty="0" smtClean="0"/>
              <a:t> </a:t>
            </a:r>
            <a:r>
              <a:rPr lang="en-US" dirty="0" err="1" smtClean="0"/>
              <a:t>Vivadent</a:t>
            </a:r>
            <a:r>
              <a:rPr lang="en-US" dirty="0" smtClean="0"/>
              <a:t>)  </a:t>
            </a:r>
          </a:p>
          <a:p>
            <a:pPr>
              <a:lnSpc>
                <a:spcPct val="150000"/>
              </a:lnSpc>
              <a:buNone/>
            </a:pPr>
            <a:r>
              <a:rPr lang="en-US" dirty="0" smtClean="0"/>
              <a:t>2. </a:t>
            </a:r>
            <a:r>
              <a:rPr lang="en-US" dirty="0" err="1" smtClean="0"/>
              <a:t>Adper</a:t>
            </a:r>
            <a:r>
              <a:rPr lang="en-US" dirty="0" smtClean="0"/>
              <a:t> Easy One (BM ESPE)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024744" cy="1143000"/>
          </a:xfrm>
        </p:spPr>
        <p:txBody>
          <a:bodyPr>
            <a:normAutofit/>
          </a:bodyPr>
          <a:lstStyle/>
          <a:p>
            <a:r>
              <a:rPr lang="en-US" sz="3200" dirty="0" smtClean="0"/>
              <a:t>Biocompatibility of dentin adhesive systems</a:t>
            </a:r>
            <a:endParaRPr lang="en-US" sz="3200" dirty="0"/>
          </a:p>
        </p:txBody>
      </p:sp>
      <p:sp>
        <p:nvSpPr>
          <p:cNvPr id="3" name="Content Placeholder 2"/>
          <p:cNvSpPr>
            <a:spLocks noGrp="1"/>
          </p:cNvSpPr>
          <p:nvPr>
            <p:ph idx="1"/>
          </p:nvPr>
        </p:nvSpPr>
        <p:spPr>
          <a:xfrm>
            <a:off x="762000" y="2057400"/>
            <a:ext cx="7696200" cy="4267200"/>
          </a:xfrm>
        </p:spPr>
        <p:txBody>
          <a:bodyPr>
            <a:normAutofit fontScale="25000" lnSpcReduction="20000"/>
          </a:bodyPr>
          <a:lstStyle/>
          <a:p>
            <a:pPr>
              <a:lnSpc>
                <a:spcPct val="170000"/>
              </a:lnSpc>
            </a:pPr>
            <a:r>
              <a:rPr lang="en-US" sz="6000" dirty="0" smtClean="0"/>
              <a:t>Dentin adhesive systems are well tolerated by </a:t>
            </a:r>
            <a:r>
              <a:rPr lang="en-US" sz="6000" dirty="0" smtClean="0"/>
              <a:t>the pulp—dentin </a:t>
            </a:r>
            <a:r>
              <a:rPr lang="en-US" sz="6000" dirty="0" smtClean="0"/>
              <a:t>complex in the absence of bacterial </a:t>
            </a:r>
            <a:r>
              <a:rPr lang="en-US" sz="6000" dirty="0" smtClean="0"/>
              <a:t>infection.</a:t>
            </a:r>
          </a:p>
          <a:p>
            <a:pPr>
              <a:lnSpc>
                <a:spcPct val="170000"/>
              </a:lnSpc>
            </a:pPr>
            <a:r>
              <a:rPr lang="en-US" sz="6000" dirty="0" smtClean="0"/>
              <a:t>But in  </a:t>
            </a:r>
            <a:r>
              <a:rPr lang="en-US" sz="6000" dirty="0" smtClean="0"/>
              <a:t>some cases</a:t>
            </a:r>
            <a:r>
              <a:rPr lang="en-US" sz="6000" dirty="0" smtClean="0"/>
              <a:t>, adverse </a:t>
            </a:r>
            <a:r>
              <a:rPr lang="en-US" sz="6000" dirty="0" smtClean="0"/>
              <a:t>reactions </a:t>
            </a:r>
            <a:r>
              <a:rPr lang="en-US" sz="6000" dirty="0" smtClean="0"/>
              <a:t>may be </a:t>
            </a:r>
            <a:r>
              <a:rPr lang="en-US" sz="6000" dirty="0" smtClean="0"/>
              <a:t>caused </a:t>
            </a:r>
            <a:r>
              <a:rPr lang="en-US" sz="6000" dirty="0" smtClean="0"/>
              <a:t>by: </a:t>
            </a:r>
            <a:r>
              <a:rPr lang="en-US" sz="6000" dirty="0" smtClean="0"/>
              <a:t> </a:t>
            </a:r>
          </a:p>
          <a:p>
            <a:pPr>
              <a:lnSpc>
                <a:spcPct val="170000"/>
              </a:lnSpc>
              <a:buNone/>
            </a:pPr>
            <a:r>
              <a:rPr lang="en-US" sz="6000" dirty="0" smtClean="0"/>
              <a:t>1. Bacterial invasion of the pulp, either from the  </a:t>
            </a:r>
            <a:r>
              <a:rPr lang="en-US" sz="6000" dirty="0" smtClean="0"/>
              <a:t>tooth </a:t>
            </a:r>
            <a:r>
              <a:rPr lang="en-US" sz="6000" dirty="0" smtClean="0"/>
              <a:t>preparation or from an existing carious  </a:t>
            </a:r>
            <a:r>
              <a:rPr lang="en-US" sz="6000" dirty="0" smtClean="0"/>
              <a:t>lesion or a faulty restoration. </a:t>
            </a:r>
            <a:r>
              <a:rPr lang="en-US" sz="6000" dirty="0" smtClean="0"/>
              <a:t> </a:t>
            </a:r>
          </a:p>
          <a:p>
            <a:pPr>
              <a:lnSpc>
                <a:spcPct val="170000"/>
              </a:lnSpc>
              <a:buNone/>
            </a:pPr>
            <a:r>
              <a:rPr lang="en-US" sz="6000" dirty="0" smtClean="0"/>
              <a:t>3. Pressure gradient caused by excessive </a:t>
            </a:r>
            <a:r>
              <a:rPr lang="en-US" sz="6000" dirty="0" smtClean="0"/>
              <a:t>desiccation </a:t>
            </a:r>
            <a:r>
              <a:rPr lang="en-US" sz="6000" dirty="0" smtClean="0"/>
              <a:t>or by excessive pressure during </a:t>
            </a:r>
            <a:r>
              <a:rPr lang="en-US" sz="6000" dirty="0" smtClean="0"/>
              <a:t>cementation. </a:t>
            </a:r>
            <a:r>
              <a:rPr lang="en-US" sz="6000" dirty="0" smtClean="0"/>
              <a:t> </a:t>
            </a:r>
          </a:p>
          <a:p>
            <a:pPr>
              <a:lnSpc>
                <a:spcPct val="170000"/>
              </a:lnSpc>
              <a:buNone/>
            </a:pPr>
            <a:r>
              <a:rPr lang="en-US" sz="6000" dirty="0" smtClean="0"/>
              <a:t>4. Traumatic injuries.  </a:t>
            </a:r>
          </a:p>
          <a:p>
            <a:pPr>
              <a:lnSpc>
                <a:spcPct val="170000"/>
              </a:lnSpc>
              <a:buNone/>
            </a:pPr>
            <a:r>
              <a:rPr lang="en-US" sz="6000" dirty="0" smtClean="0"/>
              <a:t>5. Iatrogenic tooth preparation—excessive </a:t>
            </a:r>
            <a:r>
              <a:rPr lang="en-US" sz="6000" dirty="0" smtClean="0"/>
              <a:t>pressure</a:t>
            </a:r>
            <a:r>
              <a:rPr lang="en-US" sz="6000" dirty="0" smtClean="0"/>
              <a:t>, heat, or friction</a:t>
            </a:r>
            <a:r>
              <a:rPr lang="en-US" sz="6000" dirty="0" smtClean="0"/>
              <a:t>. </a:t>
            </a:r>
            <a:r>
              <a:rPr lang="en-US" sz="6000" dirty="0" smtClean="0"/>
              <a:t> </a:t>
            </a:r>
          </a:p>
          <a:p>
            <a:pPr>
              <a:lnSpc>
                <a:spcPct val="170000"/>
              </a:lnSpc>
              <a:buNone/>
            </a:pPr>
            <a:r>
              <a:rPr lang="en-US" sz="6000" dirty="0" smtClean="0"/>
              <a:t>6. Stress derived from polymerization </a:t>
            </a:r>
            <a:r>
              <a:rPr lang="en-US" sz="6000" dirty="0" smtClean="0"/>
              <a:t>contraction of </a:t>
            </a:r>
            <a:r>
              <a:rPr lang="en-US" sz="6000" dirty="0" smtClean="0"/>
              <a:t>composites and adhesives</a:t>
            </a:r>
            <a:r>
              <a:rPr lang="en-US" sz="6000" dirty="0" smtClean="0"/>
              <a:t>.</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338508" cy="3886200"/>
          </a:xfrm>
        </p:spPr>
        <p:txBody>
          <a:bodyPr>
            <a:normAutofit fontScale="92500" lnSpcReduction="10000"/>
          </a:bodyPr>
          <a:lstStyle/>
          <a:p>
            <a:pPr>
              <a:lnSpc>
                <a:spcPct val="150000"/>
              </a:lnSpc>
              <a:buNone/>
            </a:pPr>
            <a:r>
              <a:rPr lang="en-US" dirty="0" smtClean="0"/>
              <a:t>5. Seal pits and fissures.</a:t>
            </a:r>
          </a:p>
          <a:p>
            <a:pPr>
              <a:lnSpc>
                <a:spcPct val="150000"/>
              </a:lnSpc>
              <a:buNone/>
            </a:pPr>
            <a:r>
              <a:rPr lang="en-US" dirty="0" smtClean="0"/>
              <a:t>6. Bond orthodontic </a:t>
            </a:r>
            <a:r>
              <a:rPr lang="en-US" dirty="0" err="1" smtClean="0"/>
              <a:t>brcakets</a:t>
            </a:r>
            <a:r>
              <a:rPr lang="en-US" dirty="0" smtClean="0"/>
              <a:t>.</a:t>
            </a:r>
          </a:p>
          <a:p>
            <a:pPr>
              <a:lnSpc>
                <a:spcPct val="150000"/>
              </a:lnSpc>
              <a:buNone/>
            </a:pPr>
            <a:r>
              <a:rPr lang="en-US" dirty="0" smtClean="0"/>
              <a:t>7. Bond periodontal splints. </a:t>
            </a:r>
          </a:p>
          <a:p>
            <a:pPr>
              <a:lnSpc>
                <a:spcPct val="150000"/>
              </a:lnSpc>
              <a:buNone/>
            </a:pPr>
            <a:r>
              <a:rPr lang="en-US" dirty="0" smtClean="0"/>
              <a:t>8. </a:t>
            </a:r>
            <a:r>
              <a:rPr lang="en-US" dirty="0" err="1" smtClean="0"/>
              <a:t>Densensitize</a:t>
            </a:r>
            <a:r>
              <a:rPr lang="en-US" dirty="0" smtClean="0"/>
              <a:t> exposed root </a:t>
            </a:r>
            <a:r>
              <a:rPr lang="en-US" dirty="0" err="1" smtClean="0"/>
              <a:t>surfeces</a:t>
            </a:r>
            <a:r>
              <a:rPr lang="en-US" dirty="0" smtClean="0"/>
              <a:t>.</a:t>
            </a:r>
          </a:p>
          <a:p>
            <a:pPr>
              <a:lnSpc>
                <a:spcPct val="150000"/>
              </a:lnSpc>
              <a:buNone/>
            </a:pPr>
            <a:r>
              <a:rPr lang="en-US" dirty="0" smtClean="0"/>
              <a:t>9. Bond fractured  segments of anterior teeth. </a:t>
            </a:r>
          </a:p>
          <a:p>
            <a:pPr>
              <a:lnSpc>
                <a:spcPct val="150000"/>
              </a:lnSpc>
              <a:buNone/>
            </a:pPr>
            <a:r>
              <a:rPr lang="en-US" dirty="0" smtClean="0"/>
              <a:t>10. Bond prefabricated metal and </a:t>
            </a:r>
            <a:r>
              <a:rPr lang="en-US" dirty="0" err="1" smtClean="0"/>
              <a:t>fibre</a:t>
            </a:r>
            <a:r>
              <a:rPr lang="en-US" dirty="0" smtClean="0"/>
              <a:t> posts.</a:t>
            </a:r>
          </a:p>
          <a:p>
            <a:pPr>
              <a:lnSpc>
                <a:spcPct val="150000"/>
              </a:lnSpc>
              <a:buNone/>
            </a:pPr>
            <a:r>
              <a:rPr lang="en-US" dirty="0" smtClean="0"/>
              <a:t>11. Seal root canals during endodontic therapy.</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normAutofit/>
          </a:bodyPr>
          <a:lstStyle/>
          <a:p>
            <a:r>
              <a:rPr lang="en-US" sz="3600" dirty="0" err="1" smtClean="0"/>
              <a:t>Microleakage</a:t>
            </a:r>
            <a:endParaRPr lang="en-US" sz="3600" dirty="0"/>
          </a:p>
        </p:txBody>
      </p:sp>
      <p:sp>
        <p:nvSpPr>
          <p:cNvPr id="3" name="Content Placeholder 2"/>
          <p:cNvSpPr>
            <a:spLocks noGrp="1"/>
          </p:cNvSpPr>
          <p:nvPr>
            <p:ph idx="1"/>
          </p:nvPr>
        </p:nvSpPr>
        <p:spPr>
          <a:xfrm>
            <a:off x="762000" y="1828800"/>
            <a:ext cx="7772400" cy="4419600"/>
          </a:xfrm>
        </p:spPr>
        <p:txBody>
          <a:bodyPr>
            <a:normAutofit fontScale="85000" lnSpcReduction="10000"/>
          </a:bodyPr>
          <a:lstStyle/>
          <a:p>
            <a:pPr>
              <a:lnSpc>
                <a:spcPct val="160000"/>
              </a:lnSpc>
            </a:pPr>
            <a:r>
              <a:rPr lang="en-US" dirty="0" smtClean="0"/>
              <a:t>It is  </a:t>
            </a:r>
            <a:r>
              <a:rPr lang="en-US" dirty="0" smtClean="0"/>
              <a:t>the passage of bacteria and  </a:t>
            </a:r>
            <a:r>
              <a:rPr lang="en-US" dirty="0" smtClean="0"/>
              <a:t>their </a:t>
            </a:r>
            <a:r>
              <a:rPr lang="en-US" dirty="0" smtClean="0"/>
              <a:t>toxins between restoration margins and tooth </a:t>
            </a:r>
            <a:r>
              <a:rPr lang="en-US" dirty="0" smtClean="0"/>
              <a:t>preparation </a:t>
            </a:r>
            <a:r>
              <a:rPr lang="en-US" dirty="0" smtClean="0"/>
              <a:t>walls.  </a:t>
            </a:r>
          </a:p>
          <a:p>
            <a:pPr>
              <a:lnSpc>
                <a:spcPct val="160000"/>
              </a:lnSpc>
            </a:pPr>
            <a:r>
              <a:rPr lang="en-US" dirty="0" smtClean="0"/>
              <a:t>if a dentin adhesive system does not  </a:t>
            </a:r>
            <a:r>
              <a:rPr lang="en-US" dirty="0" smtClean="0"/>
              <a:t>adhere </a:t>
            </a:r>
            <a:r>
              <a:rPr lang="en-US" dirty="0" smtClean="0"/>
              <a:t>intimately to the dentin substrate, an </a:t>
            </a:r>
            <a:r>
              <a:rPr lang="en-US" dirty="0" smtClean="0"/>
              <a:t>interfacial </a:t>
            </a:r>
            <a:r>
              <a:rPr lang="en-US" dirty="0" smtClean="0"/>
              <a:t>gap eventually develops, and bacteria are able to  </a:t>
            </a:r>
            <a:r>
              <a:rPr lang="en-US" dirty="0" smtClean="0"/>
              <a:t>penetrate </a:t>
            </a:r>
            <a:r>
              <a:rPr lang="en-US" dirty="0" smtClean="0"/>
              <a:t>through this </a:t>
            </a:r>
            <a:r>
              <a:rPr lang="en-US" dirty="0" smtClean="0"/>
              <a:t>gap</a:t>
            </a:r>
          </a:p>
          <a:p>
            <a:pPr>
              <a:lnSpc>
                <a:spcPct val="160000"/>
              </a:lnSpc>
            </a:pPr>
            <a:r>
              <a:rPr lang="en-US" dirty="0" smtClean="0"/>
              <a:t>Clinically, </a:t>
            </a:r>
            <a:r>
              <a:rPr lang="en-US" dirty="0" err="1" smtClean="0"/>
              <a:t>microleakage</a:t>
            </a:r>
            <a:r>
              <a:rPr lang="en-US" dirty="0" smtClean="0"/>
              <a:t> becomes important when one </a:t>
            </a:r>
            <a:r>
              <a:rPr lang="en-US" dirty="0" smtClean="0"/>
              <a:t>considers </a:t>
            </a:r>
            <a:r>
              <a:rPr lang="en-US" dirty="0" smtClean="0"/>
              <a:t>that </a:t>
            </a:r>
            <a:r>
              <a:rPr lang="en-US" dirty="0" err="1" smtClean="0"/>
              <a:t>pulpal</a:t>
            </a:r>
            <a:r>
              <a:rPr lang="en-US" dirty="0" smtClean="0"/>
              <a:t> irritation is more likely caused </a:t>
            </a:r>
            <a:r>
              <a:rPr lang="en-US" dirty="0" smtClean="0"/>
              <a:t>by </a:t>
            </a:r>
            <a:r>
              <a:rPr lang="en-US" dirty="0" smtClean="0"/>
              <a:t>bacteria than by chemical toxicity of restorative </a:t>
            </a:r>
            <a:r>
              <a:rPr lang="en-US" dirty="0" smtClean="0"/>
              <a:t>materials.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Nanoleakage</a:t>
            </a:r>
            <a:endParaRPr lang="en-US" dirty="0"/>
          </a:p>
        </p:txBody>
      </p:sp>
      <p:sp>
        <p:nvSpPr>
          <p:cNvPr id="3" name="Content Placeholder 2"/>
          <p:cNvSpPr>
            <a:spLocks noGrp="1"/>
          </p:cNvSpPr>
          <p:nvPr>
            <p:ph idx="1"/>
          </p:nvPr>
        </p:nvSpPr>
        <p:spPr/>
        <p:txBody>
          <a:bodyPr/>
          <a:lstStyle/>
          <a:p>
            <a:pPr>
              <a:lnSpc>
                <a:spcPct val="150000"/>
              </a:lnSpc>
            </a:pPr>
            <a:r>
              <a:rPr lang="en-US" dirty="0" smtClean="0"/>
              <a:t>The term </a:t>
            </a:r>
            <a:r>
              <a:rPr lang="en-US" dirty="0" err="1" smtClean="0"/>
              <a:t>nanoleakage</a:t>
            </a:r>
            <a:r>
              <a:rPr lang="en-US" dirty="0" smtClean="0"/>
              <a:t> has been used to describe  </a:t>
            </a:r>
            <a:r>
              <a:rPr lang="en-US" dirty="0" smtClean="0"/>
              <a:t>small </a:t>
            </a:r>
            <a:r>
              <a:rPr lang="en-US" dirty="0" smtClean="0"/>
              <a:t>porosities in the hybrid layer or at the </a:t>
            </a:r>
            <a:r>
              <a:rPr lang="en-US" dirty="0" smtClean="0"/>
              <a:t>transition </a:t>
            </a:r>
            <a:r>
              <a:rPr lang="en-US" dirty="0" smtClean="0"/>
              <a:t>between the </a:t>
            </a:r>
            <a:r>
              <a:rPr lang="en-US" dirty="0" smtClean="0"/>
              <a:t>hybrid </a:t>
            </a:r>
            <a:r>
              <a:rPr lang="en-US" dirty="0" smtClean="0"/>
              <a:t>layer and the mineralized  </a:t>
            </a:r>
            <a:r>
              <a:rPr lang="en-US" dirty="0" smtClean="0"/>
              <a:t>dentin.</a:t>
            </a:r>
          </a:p>
          <a:p>
            <a:pPr>
              <a:lnSpc>
                <a:spcPct val="150000"/>
              </a:lnSpc>
            </a:pPr>
            <a:endParaRPr lang="en-US" dirty="0" smtClean="0"/>
          </a:p>
          <a:p>
            <a:pPr>
              <a:lnSpc>
                <a:spcPct val="150000"/>
              </a:lnSpc>
            </a:pP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Amalgam bonding systems</a:t>
            </a:r>
            <a:endParaRPr lang="en-US" dirty="0"/>
          </a:p>
        </p:txBody>
      </p:sp>
      <p:sp>
        <p:nvSpPr>
          <p:cNvPr id="3" name="Content Placeholder 2"/>
          <p:cNvSpPr>
            <a:spLocks noGrp="1"/>
          </p:cNvSpPr>
          <p:nvPr>
            <p:ph idx="1"/>
          </p:nvPr>
        </p:nvSpPr>
        <p:spPr>
          <a:xfrm>
            <a:off x="1043492" y="2323652"/>
            <a:ext cx="7186108" cy="3848548"/>
          </a:xfrm>
        </p:spPr>
        <p:txBody>
          <a:bodyPr/>
          <a:lstStyle/>
          <a:p>
            <a:r>
              <a:rPr lang="en-US" dirty="0" smtClean="0"/>
              <a:t>These were </a:t>
            </a:r>
            <a:r>
              <a:rPr lang="en-US" dirty="0" smtClean="0"/>
              <a:t>introduced to seal  </a:t>
            </a:r>
            <a:r>
              <a:rPr lang="en-US" dirty="0" smtClean="0"/>
              <a:t>underlying </a:t>
            </a:r>
            <a:r>
              <a:rPr lang="en-US" dirty="0" smtClean="0"/>
              <a:t>tooth structure and bond amalgam to  </a:t>
            </a:r>
            <a:r>
              <a:rPr lang="en-US" dirty="0" smtClean="0"/>
              <a:t>enamel </a:t>
            </a:r>
            <a:r>
              <a:rPr lang="en-US" dirty="0" smtClean="0"/>
              <a:t>and dentin.  </a:t>
            </a:r>
          </a:p>
          <a:p>
            <a:r>
              <a:rPr lang="en-US" dirty="0" smtClean="0"/>
              <a:t>Bonding agent </a:t>
            </a:r>
            <a:r>
              <a:rPr lang="en-US" dirty="0" smtClean="0"/>
              <a:t>- 4-methyloxy </a:t>
            </a:r>
            <a:r>
              <a:rPr lang="en-US" dirty="0" smtClean="0"/>
              <a:t>ethyl </a:t>
            </a:r>
            <a:r>
              <a:rPr lang="en-US" dirty="0" err="1" smtClean="0"/>
              <a:t>trimellitic</a:t>
            </a:r>
            <a:r>
              <a:rPr lang="en-US" dirty="0" smtClean="0"/>
              <a:t> anhydride (4-META) </a:t>
            </a:r>
            <a:r>
              <a:rPr lang="en-US" dirty="0" smtClean="0"/>
              <a:t>based </a:t>
            </a:r>
            <a:r>
              <a:rPr lang="en-US" dirty="0" smtClean="0"/>
              <a:t>systems were used frequently as amalgam </a:t>
            </a:r>
            <a:r>
              <a:rPr lang="en-US" dirty="0" smtClean="0"/>
              <a:t>bonding </a:t>
            </a:r>
            <a:r>
              <a:rPr lang="en-US" dirty="0" smtClean="0"/>
              <a:t>agents</a:t>
            </a:r>
            <a:r>
              <a:rPr lang="en-US" dirty="0" smtClean="0"/>
              <a:t>.</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219200"/>
            <a:ext cx="7924800" cy="4800600"/>
          </a:xfrm>
        </p:spPr>
        <p:txBody>
          <a:bodyPr>
            <a:noAutofit/>
          </a:bodyPr>
          <a:lstStyle/>
          <a:p>
            <a:pPr>
              <a:lnSpc>
                <a:spcPct val="170000"/>
              </a:lnSpc>
            </a:pPr>
            <a:r>
              <a:rPr lang="en-US" sz="2000" dirty="0" smtClean="0"/>
              <a:t>Bonding mechanism  </a:t>
            </a:r>
          </a:p>
          <a:p>
            <a:pPr>
              <a:lnSpc>
                <a:spcPct val="170000"/>
              </a:lnSpc>
              <a:buNone/>
            </a:pPr>
            <a:r>
              <a:rPr lang="en-US" sz="2000" dirty="0" smtClean="0"/>
              <a:t>1. Although good bonding to the tooth structure </a:t>
            </a:r>
            <a:r>
              <a:rPr lang="en-US" sz="2000" dirty="0" smtClean="0"/>
              <a:t>occurs</a:t>
            </a:r>
            <a:r>
              <a:rPr lang="en-US" sz="2000" dirty="0" smtClean="0"/>
              <a:t>, micromechanical bonding at the </a:t>
            </a:r>
            <a:r>
              <a:rPr lang="en-US" sz="2000" dirty="0" smtClean="0"/>
              <a:t>interface </a:t>
            </a:r>
            <a:r>
              <a:rPr lang="en-US" sz="2000" dirty="0" smtClean="0"/>
              <a:t>of amalgam and the bonding system is </a:t>
            </a:r>
            <a:r>
              <a:rPr lang="en-US" sz="2000" dirty="0" smtClean="0"/>
              <a:t>poor </a:t>
            </a:r>
            <a:r>
              <a:rPr lang="en-US" sz="2000" dirty="0" smtClean="0"/>
              <a:t> </a:t>
            </a:r>
          </a:p>
          <a:p>
            <a:pPr>
              <a:lnSpc>
                <a:spcPct val="170000"/>
              </a:lnSpc>
              <a:buNone/>
            </a:pPr>
            <a:r>
              <a:rPr lang="en-US" sz="2000" dirty="0" smtClean="0"/>
              <a:t>2. Most </a:t>
            </a:r>
            <a:r>
              <a:rPr lang="en-US" sz="2000" dirty="0" err="1" smtClean="0"/>
              <a:t>debonding</a:t>
            </a:r>
            <a:r>
              <a:rPr lang="en-US" sz="2000" dirty="0" smtClean="0"/>
              <a:t> occurs by fracture along </a:t>
            </a:r>
            <a:r>
              <a:rPr lang="en-US" sz="2000" dirty="0" smtClean="0"/>
              <a:t>this interface</a:t>
            </a:r>
            <a:r>
              <a:rPr lang="en-US" sz="2000" dirty="0" smtClean="0"/>
              <a:t>. As no chemical bonding occurs at this  </a:t>
            </a:r>
            <a:r>
              <a:rPr lang="en-US" sz="2000" dirty="0" smtClean="0"/>
              <a:t>interface</a:t>
            </a:r>
            <a:r>
              <a:rPr lang="en-US" sz="2000" dirty="0" smtClean="0"/>
              <a:t>, it is important to develop </a:t>
            </a:r>
            <a:r>
              <a:rPr lang="en-US" sz="2000" dirty="0" smtClean="0"/>
              <a:t>micromechanical </a:t>
            </a:r>
            <a:r>
              <a:rPr lang="en-US" sz="2000" dirty="0" smtClean="0"/>
              <a:t>bonding.  </a:t>
            </a:r>
          </a:p>
          <a:p>
            <a:endParaRPr lang="en-US" sz="1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66800"/>
            <a:ext cx="7467600" cy="5105400"/>
          </a:xfrm>
        </p:spPr>
        <p:txBody>
          <a:bodyPr>
            <a:normAutofit fontScale="92500"/>
          </a:bodyPr>
          <a:lstStyle/>
          <a:p>
            <a:pPr>
              <a:lnSpc>
                <a:spcPct val="150000"/>
              </a:lnSpc>
              <a:buNone/>
            </a:pPr>
            <a:r>
              <a:rPr lang="en-US" dirty="0" smtClean="0"/>
              <a:t>3. To accomplish this, the bonding system is applied in thicker layers (10-50 um) so  that amalgam being condensed against the  resin adhesive layer forces the fluid components of amalgam to </a:t>
            </a:r>
            <a:r>
              <a:rPr lang="en-US" dirty="0" smtClean="0"/>
              <a:t>squeeze into </a:t>
            </a:r>
            <a:r>
              <a:rPr lang="en-US" dirty="0" smtClean="0"/>
              <a:t>the unset bonding adhesive layer and produce micromechanical laminations of the two materials .</a:t>
            </a:r>
            <a:endParaRPr lang="en-US" dirty="0" smtClean="0"/>
          </a:p>
          <a:p>
            <a:pPr>
              <a:lnSpc>
                <a:spcPct val="150000"/>
              </a:lnSpc>
            </a:pPr>
            <a:r>
              <a:rPr lang="en-US" dirty="0" smtClean="0"/>
              <a:t>Bond strength- </a:t>
            </a:r>
            <a:r>
              <a:rPr lang="en-US" dirty="0" smtClean="0"/>
              <a:t> </a:t>
            </a:r>
          </a:p>
          <a:p>
            <a:pPr indent="6350">
              <a:lnSpc>
                <a:spcPct val="150000"/>
              </a:lnSpc>
              <a:buNone/>
            </a:pPr>
            <a:r>
              <a:rPr lang="en-US" dirty="0" err="1" smtClean="0"/>
              <a:t>Macroshear</a:t>
            </a:r>
            <a:r>
              <a:rPr lang="en-US" dirty="0" smtClean="0"/>
              <a:t> bond strengths for joining amalgam to  </a:t>
            </a:r>
            <a:r>
              <a:rPr lang="en-US" dirty="0" smtClean="0"/>
              <a:t>dentin </a:t>
            </a:r>
            <a:r>
              <a:rPr lang="en-US" dirty="0" smtClean="0"/>
              <a:t>are relatively low (2-6 </a:t>
            </a:r>
            <a:r>
              <a:rPr lang="en-US" dirty="0" err="1" smtClean="0"/>
              <a:t>Mpa</a:t>
            </a:r>
            <a:r>
              <a:rPr lang="en-US" dirty="0" smtClean="0"/>
              <a:t>)</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t>Reliable bonding of resins to enamel and dentin has revolutionized the practice of operative dentistry. Even as the materials continue to become better and easier to use proper attention to the technique and good understanding of the bonding process remains essential for clinical success.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skaggarwal\Desktop\20170509_105445.jpg"/>
          <p:cNvPicPr>
            <a:picLocks noGrp="1" noChangeAspect="1" noChangeArrowheads="1"/>
          </p:cNvPicPr>
          <p:nvPr>
            <p:ph idx="1"/>
          </p:nvPr>
        </p:nvPicPr>
        <p:blipFill>
          <a:blip r:embed="rId2" cstate="print"/>
          <a:srcRect/>
          <a:stretch>
            <a:fillRect/>
          </a:stretch>
        </p:blipFill>
        <p:spPr bwMode="auto">
          <a:xfrm>
            <a:off x="3879022" y="1150237"/>
            <a:ext cx="4350578" cy="49457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143000" y="2667000"/>
            <a:ext cx="2743200" cy="1200329"/>
          </a:xfrm>
          <a:prstGeom prst="rect">
            <a:avLst/>
          </a:prstGeom>
          <a:noFill/>
        </p:spPr>
        <p:txBody>
          <a:bodyPr wrap="square" rtlCol="0">
            <a:spAutoFit/>
          </a:bodyPr>
          <a:lstStyle/>
          <a:p>
            <a:r>
              <a:rPr lang="en-US" sz="2400" b="1" dirty="0" smtClean="0"/>
              <a:t>Key steps in development of good adhesion</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ENAMEL ADHESION: (</a:t>
            </a:r>
            <a:r>
              <a:rPr lang="en-US" sz="3200" dirty="0" err="1" smtClean="0"/>
              <a:t>Buonocore’s</a:t>
            </a:r>
            <a:r>
              <a:rPr lang="en-US" sz="3200" dirty="0" smtClean="0"/>
              <a:t> Acid Etch Technique)</a:t>
            </a:r>
            <a:endParaRPr lang="en-US" sz="3200" dirty="0"/>
          </a:p>
        </p:txBody>
      </p:sp>
      <p:sp>
        <p:nvSpPr>
          <p:cNvPr id="3" name="Content Placeholder 2"/>
          <p:cNvSpPr>
            <a:spLocks noGrp="1"/>
          </p:cNvSpPr>
          <p:nvPr>
            <p:ph idx="1"/>
          </p:nvPr>
        </p:nvSpPr>
        <p:spPr/>
        <p:txBody>
          <a:bodyPr/>
          <a:lstStyle/>
          <a:p>
            <a:pPr>
              <a:lnSpc>
                <a:spcPct val="150000"/>
              </a:lnSpc>
            </a:pPr>
            <a:r>
              <a:rPr lang="en-US" dirty="0" err="1" smtClean="0"/>
              <a:t>Buonocore</a:t>
            </a:r>
            <a:r>
              <a:rPr lang="en-US" dirty="0" smtClean="0"/>
              <a:t> in 1955 suggested the use of acids to etch enamel for sealing the pits and fissures. After being inspired by the use of 85% phosphoric acid to facilitate adhesion of paints to metallic surfaces.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Resin </a:t>
            </a:r>
            <a:r>
              <a:rPr lang="en-US" sz="2200" dirty="0" err="1" smtClean="0"/>
              <a:t>microtag</a:t>
            </a:r>
            <a:r>
              <a:rPr lang="en-US" sz="2200" dirty="0" smtClean="0"/>
              <a:t> mechanism of enamel adhesion</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1042988" y="1905000"/>
          <a:ext cx="6777037" cy="3927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normAutofit/>
          </a:bodyPr>
          <a:lstStyle/>
          <a:p>
            <a:r>
              <a:rPr lang="en-US" sz="3200" dirty="0" smtClean="0"/>
              <a:t>Etch Pattern</a:t>
            </a:r>
            <a:endParaRPr lang="en-US" sz="3200" dirty="0"/>
          </a:p>
        </p:txBody>
      </p:sp>
      <p:sp>
        <p:nvSpPr>
          <p:cNvPr id="3" name="Content Placeholder 2"/>
          <p:cNvSpPr>
            <a:spLocks noGrp="1"/>
          </p:cNvSpPr>
          <p:nvPr>
            <p:ph idx="1"/>
          </p:nvPr>
        </p:nvSpPr>
        <p:spPr>
          <a:xfrm>
            <a:off x="838200" y="1981200"/>
            <a:ext cx="7467600" cy="4267200"/>
          </a:xfrm>
        </p:spPr>
        <p:txBody>
          <a:bodyPr>
            <a:normAutofit fontScale="85000" lnSpcReduction="10000"/>
          </a:bodyPr>
          <a:lstStyle/>
          <a:p>
            <a:pPr>
              <a:lnSpc>
                <a:spcPct val="160000"/>
              </a:lnSpc>
            </a:pPr>
            <a:r>
              <a:rPr lang="en-US" dirty="0" err="1" smtClean="0"/>
              <a:t>Namel</a:t>
            </a:r>
            <a:r>
              <a:rPr lang="en-US" dirty="0" smtClean="0"/>
              <a:t> etching results in 3 different etching patterns-</a:t>
            </a:r>
          </a:p>
          <a:p>
            <a:pPr marL="525780" indent="-457200">
              <a:lnSpc>
                <a:spcPct val="160000"/>
              </a:lnSpc>
              <a:buAutoNum type="arabicPeriod"/>
            </a:pPr>
            <a:r>
              <a:rPr lang="en-US" dirty="0" smtClean="0"/>
              <a:t>Type 1- dissolution of prism cores without dissolution of prism peripheries.</a:t>
            </a:r>
          </a:p>
          <a:p>
            <a:pPr marL="525780" indent="-457200">
              <a:lnSpc>
                <a:spcPct val="160000"/>
              </a:lnSpc>
              <a:buFont typeface="+mj-lt"/>
              <a:buAutoNum type="arabicPeriod"/>
            </a:pPr>
            <a:r>
              <a:rPr lang="en-US" dirty="0" smtClean="0"/>
              <a:t> Type 2-   Opposite of type 1.</a:t>
            </a:r>
          </a:p>
          <a:p>
            <a:pPr marL="525780" indent="-457200">
              <a:lnSpc>
                <a:spcPct val="160000"/>
              </a:lnSpc>
              <a:buNone/>
            </a:pPr>
            <a:r>
              <a:rPr lang="en-US" dirty="0" smtClean="0"/>
              <a:t>                      Only </a:t>
            </a:r>
            <a:r>
              <a:rPr lang="en-US" dirty="0" err="1" smtClean="0"/>
              <a:t>peipheral</a:t>
            </a:r>
            <a:r>
              <a:rPr lang="en-US" dirty="0" smtClean="0"/>
              <a:t> enamel is involved. </a:t>
            </a:r>
          </a:p>
          <a:p>
            <a:pPr marL="525780" indent="-457200">
              <a:lnSpc>
                <a:spcPct val="160000"/>
              </a:lnSpc>
              <a:buNone/>
            </a:pPr>
            <a:r>
              <a:rPr lang="en-US" dirty="0" smtClean="0"/>
              <a:t>                      Core is left intact</a:t>
            </a:r>
          </a:p>
          <a:p>
            <a:pPr marL="525780" indent="-457200">
              <a:lnSpc>
                <a:spcPct val="160000"/>
              </a:lnSpc>
              <a:buNone/>
            </a:pPr>
            <a:r>
              <a:rPr lang="en-US" dirty="0" smtClean="0"/>
              <a:t>3.    Type 3- less distinct than other two patterns. Includes areas not related to prism morphology.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506</TotalTime>
  <Words>2016</Words>
  <Application>Microsoft Office PowerPoint</Application>
  <PresentationFormat>On-screen Show (4:3)</PresentationFormat>
  <Paragraphs>229</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Theme1</vt:lpstr>
      <vt:lpstr>FUNDAMENTAL CONCEPTS OF ENAMEL AND DENTIN ADHESION </vt:lpstr>
      <vt:lpstr>ADHESION </vt:lpstr>
      <vt:lpstr>Mechanisms of dental adhesion-</vt:lpstr>
      <vt:lpstr>Indications for adhesive dentistry-</vt:lpstr>
      <vt:lpstr>Slide 5</vt:lpstr>
      <vt:lpstr>Slide 6</vt:lpstr>
      <vt:lpstr>ENAMEL ADHESION: (Buonocore’s Acid Etch Technique)</vt:lpstr>
      <vt:lpstr>Resin microtag mechanism of enamel adhesion </vt:lpstr>
      <vt:lpstr>Etch Pattern</vt:lpstr>
      <vt:lpstr>Slide 10</vt:lpstr>
      <vt:lpstr>DENTIN ADHESION-</vt:lpstr>
      <vt:lpstr>Structure Of Dentin</vt:lpstr>
      <vt:lpstr>Smear layer</vt:lpstr>
      <vt:lpstr>Slide 14</vt:lpstr>
      <vt:lpstr>Stresses at The Resin Dentin Interface</vt:lpstr>
      <vt:lpstr>Slide 16</vt:lpstr>
      <vt:lpstr>Slide 17</vt:lpstr>
      <vt:lpstr>Slide 18</vt:lpstr>
      <vt:lpstr>CLASSIFICATION OF DENTINAL ADHESIVES</vt:lpstr>
      <vt:lpstr>Slide 20</vt:lpstr>
      <vt:lpstr>First generation (1965)-</vt:lpstr>
      <vt:lpstr>Second Generation (1978)-</vt:lpstr>
      <vt:lpstr>Third generation (1984)-</vt:lpstr>
      <vt:lpstr>Slide 24</vt:lpstr>
      <vt:lpstr>Slide 25</vt:lpstr>
      <vt:lpstr>CURRENT STRATEGIES FOR RESIN DENTIN BONDING </vt:lpstr>
      <vt:lpstr> 1. Etch And Rinse Adhesives</vt:lpstr>
      <vt:lpstr>Mechanism of action</vt:lpstr>
      <vt:lpstr>Slide 29</vt:lpstr>
      <vt:lpstr>Slide 30</vt:lpstr>
      <vt:lpstr>Moist bonding technique-</vt:lpstr>
      <vt:lpstr>Slide 32</vt:lpstr>
      <vt:lpstr>Slide 33</vt:lpstr>
      <vt:lpstr>Three step etch and Rinse Adhesives (fourth generation)</vt:lpstr>
      <vt:lpstr>Slide 35</vt:lpstr>
      <vt:lpstr>Slide 36</vt:lpstr>
      <vt:lpstr>Two step: Etch and rinse adhesives (ﬁfth generation) </vt:lpstr>
      <vt:lpstr>Slide 38</vt:lpstr>
      <vt:lpstr>2. Self etch adhesives</vt:lpstr>
      <vt:lpstr>Slide 40</vt:lpstr>
      <vt:lpstr>Slide 41</vt:lpstr>
      <vt:lpstr> 1. Two component—self-etch adhesives  </vt:lpstr>
      <vt:lpstr>Slide 43</vt:lpstr>
      <vt:lpstr>Slide 44</vt:lpstr>
      <vt:lpstr>Slide 45</vt:lpstr>
      <vt:lpstr>2. One step: Single component- self-etch  (seventh generation) </vt:lpstr>
      <vt:lpstr>Slide 47</vt:lpstr>
      <vt:lpstr>Slide 48</vt:lpstr>
      <vt:lpstr>Biocompatibility of dentin adhesive systems</vt:lpstr>
      <vt:lpstr>Microleakage</vt:lpstr>
      <vt:lpstr>Nanoleakage</vt:lpstr>
      <vt:lpstr>Amalgam bonding systems</vt:lpstr>
      <vt:lpstr>Slide 53</vt:lpstr>
      <vt:lpstr>Slide 54</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skaggarwal</dc:creator>
  <cp:lastModifiedBy>skaggarwal</cp:lastModifiedBy>
  <cp:revision>42</cp:revision>
  <dcterms:created xsi:type="dcterms:W3CDTF">2017-05-09T03:49:55Z</dcterms:created>
  <dcterms:modified xsi:type="dcterms:W3CDTF">2017-05-09T15:48:25Z</dcterms:modified>
</cp:coreProperties>
</file>