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74"/>
  </p:notesMasterIdLst>
  <p:handoutMasterIdLst>
    <p:handoutMasterId r:id="rId75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85" r:id="rId23"/>
    <p:sldId id="284" r:id="rId24"/>
    <p:sldId id="283" r:id="rId25"/>
    <p:sldId id="308" r:id="rId26"/>
    <p:sldId id="278" r:id="rId27"/>
    <p:sldId id="309" r:id="rId28"/>
    <p:sldId id="310" r:id="rId29"/>
    <p:sldId id="282" r:id="rId30"/>
    <p:sldId id="311" r:id="rId31"/>
    <p:sldId id="312" r:id="rId32"/>
    <p:sldId id="313" r:id="rId33"/>
    <p:sldId id="315" r:id="rId34"/>
    <p:sldId id="281" r:id="rId35"/>
    <p:sldId id="316" r:id="rId36"/>
    <p:sldId id="319" r:id="rId37"/>
    <p:sldId id="320" r:id="rId38"/>
    <p:sldId id="321" r:id="rId39"/>
    <p:sldId id="322" r:id="rId40"/>
    <p:sldId id="323" r:id="rId41"/>
    <p:sldId id="280" r:id="rId42"/>
    <p:sldId id="279" r:id="rId43"/>
    <p:sldId id="276" r:id="rId44"/>
    <p:sldId id="275" r:id="rId45"/>
    <p:sldId id="274" r:id="rId46"/>
    <p:sldId id="324" r:id="rId47"/>
    <p:sldId id="288" r:id="rId48"/>
    <p:sldId id="289" r:id="rId49"/>
    <p:sldId id="286" r:id="rId50"/>
    <p:sldId id="287" r:id="rId51"/>
    <p:sldId id="295" r:id="rId52"/>
    <p:sldId id="293" r:id="rId53"/>
    <p:sldId id="305" r:id="rId54"/>
    <p:sldId id="292" r:id="rId55"/>
    <p:sldId id="325" r:id="rId56"/>
    <p:sldId id="290" r:id="rId57"/>
    <p:sldId id="291" r:id="rId58"/>
    <p:sldId id="326" r:id="rId59"/>
    <p:sldId id="296" r:id="rId60"/>
    <p:sldId id="297" r:id="rId61"/>
    <p:sldId id="327" r:id="rId62"/>
    <p:sldId id="298" r:id="rId63"/>
    <p:sldId id="328" r:id="rId64"/>
    <p:sldId id="300" r:id="rId65"/>
    <p:sldId id="329" r:id="rId66"/>
    <p:sldId id="301" r:id="rId67"/>
    <p:sldId id="302" r:id="rId68"/>
    <p:sldId id="330" r:id="rId69"/>
    <p:sldId id="303" r:id="rId70"/>
    <p:sldId id="304" r:id="rId71"/>
    <p:sldId id="306" r:id="rId72"/>
    <p:sldId id="331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A37"/>
    <a:srgbClr val="E84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9" autoAdjust="0"/>
    <p:restoredTop sz="94660"/>
  </p:normalViewPr>
  <p:slideViewPr>
    <p:cSldViewPr>
      <p:cViewPr varScale="1">
        <p:scale>
          <a:sx n="47" d="100"/>
          <a:sy n="47" d="100"/>
        </p:scale>
        <p:origin x="125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98FCC-B8F6-42C9-9C9B-F1DCEBC17167}" type="datetimeFigureOut">
              <a:rPr lang="en-US" smtClean="0"/>
              <a:pPr/>
              <a:t>22/04/2020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554CA-F876-482D-80AC-69A925A7404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63309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655B8-D58C-46A0-8680-AEBB9403704B}" type="datetimeFigureOut">
              <a:rPr lang="en-US" smtClean="0"/>
              <a:pPr/>
              <a:t>22/04/2020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070C2-D34D-4D46-94DC-A220AF55771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1101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70C2-D34D-4D46-94DC-A220AF55771C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066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70C2-D34D-4D46-94DC-A220AF55771C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856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70C2-D34D-4D46-94DC-A220AF55771C}" type="slidenum">
              <a:rPr lang="en-IN" smtClean="0"/>
              <a:pPr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441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1" y="295275"/>
            <a:ext cx="8382000" cy="7048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1" y="1057275"/>
            <a:ext cx="8382000" cy="4572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49" y="122239"/>
            <a:ext cx="2152651" cy="5653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1" y="122239"/>
            <a:ext cx="6305551" cy="5653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05351" y="2943225"/>
            <a:ext cx="3657600" cy="7048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05351" y="3905250"/>
            <a:ext cx="3657600" cy="51435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552575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552575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38101"/>
            <a:ext cx="2171700" cy="5629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" y="38101"/>
            <a:ext cx="6362700" cy="5629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606676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606676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5197475"/>
            <a:ext cx="7239000" cy="704850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883276"/>
            <a:ext cx="7239000" cy="4413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5001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1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726" y="152400"/>
            <a:ext cx="211455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152400"/>
            <a:ext cx="6191251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22238"/>
            <a:ext cx="8610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05000"/>
            <a:ext cx="7315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" y="381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1552575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152400"/>
            <a:ext cx="8458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5240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2688" y="5357826"/>
            <a:ext cx="3252782" cy="1500198"/>
          </a:xfrm>
        </p:spPr>
        <p:txBody>
          <a:bodyPr>
            <a:normAutofit/>
          </a:bodyPr>
          <a:lstStyle/>
          <a:p>
            <a:pPr algn="ctr"/>
            <a:endParaRPr lang="en-IN" dirty="0">
              <a:solidFill>
                <a:schemeClr val="accent5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1470" y="857232"/>
            <a:ext cx="903805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SURGICAL </a:t>
            </a:r>
          </a:p>
          <a:p>
            <a:pPr algn="ctr"/>
            <a:r>
              <a:rPr lang="en-US" sz="8800" b="1" i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ENDODONTICS</a:t>
            </a:r>
            <a:endParaRPr lang="en-IN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Patient’s who recently had radiation</a:t>
            </a:r>
          </a:p>
          <a:p>
            <a:pPr>
              <a:buNone/>
            </a:pPr>
            <a:r>
              <a:rPr lang="en-US" sz="2800" dirty="0" smtClean="0"/>
              <a:t>treatment of jaw are contraindicated for</a:t>
            </a:r>
          </a:p>
          <a:p>
            <a:pPr>
              <a:buNone/>
            </a:pPr>
            <a:r>
              <a:rPr lang="en-US" sz="2800" dirty="0" smtClean="0"/>
              <a:t>surgery because radiation reduces blood</a:t>
            </a:r>
          </a:p>
          <a:p>
            <a:pPr>
              <a:buNone/>
            </a:pPr>
            <a:r>
              <a:rPr lang="en-US" sz="2800" dirty="0" smtClean="0"/>
              <a:t>circulation to the bone leading to</a:t>
            </a:r>
          </a:p>
          <a:p>
            <a:pPr>
              <a:buNone/>
            </a:pPr>
            <a:r>
              <a:rPr lang="en-US" sz="2800" dirty="0" err="1" smtClean="0"/>
              <a:t>osteoradionecrosis</a:t>
            </a:r>
            <a:r>
              <a:rPr lang="en-US" sz="2800" dirty="0" smtClean="0"/>
              <a:t>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B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Relative Contraindications</a:t>
            </a:r>
            <a:r>
              <a:rPr lang="en-US" sz="2800" dirty="0" smtClean="0"/>
              <a:t>:</a:t>
            </a:r>
          </a:p>
          <a:p>
            <a:pPr marL="971550" lvl="1" indent="-571500">
              <a:buFont typeface="+mj-lt"/>
              <a:buAutoNum type="alphaLcParenR"/>
            </a:pPr>
            <a:r>
              <a:rPr lang="en-US" sz="2400" dirty="0" smtClean="0"/>
              <a:t> Patients on </a:t>
            </a:r>
            <a:r>
              <a:rPr lang="en-US" sz="2400" dirty="0" err="1" smtClean="0"/>
              <a:t>Anticoagulent</a:t>
            </a:r>
            <a:r>
              <a:rPr lang="en-US" sz="2400" dirty="0" smtClean="0"/>
              <a:t> therapy</a:t>
            </a:r>
          </a:p>
          <a:p>
            <a:pPr marL="971550" lvl="1" indent="-571500">
              <a:buFont typeface="+mj-lt"/>
              <a:buAutoNum type="alphaLcParenR"/>
            </a:pPr>
            <a:r>
              <a:rPr lang="en-US" sz="2400" dirty="0" smtClean="0"/>
              <a:t>First trimester of pregnancy</a:t>
            </a:r>
          </a:p>
          <a:p>
            <a:pPr marL="971550" lvl="1" indent="-571500">
              <a:buFont typeface="+mj-lt"/>
              <a:buAutoNum type="alphaLcParenR"/>
            </a:pPr>
            <a:r>
              <a:rPr lang="en-US" sz="2400" dirty="0" smtClean="0"/>
              <a:t>Anatomic consideration</a:t>
            </a:r>
          </a:p>
          <a:p>
            <a:pPr marL="971550" lvl="1" indent="-571500">
              <a:buNone/>
            </a:pPr>
            <a:r>
              <a:rPr lang="en-US" sz="2400" dirty="0" smtClean="0"/>
              <a:t>	These </a:t>
            </a:r>
            <a:r>
              <a:rPr lang="en-IN" sz="2400" dirty="0" smtClean="0"/>
              <a:t>factors should be considered before surgery. A good illumination and high magnification has greatly reduced there concern.</a:t>
            </a:r>
          </a:p>
          <a:p>
            <a:pPr marL="971550" lvl="1" indent="-571500">
              <a:buNone/>
            </a:pPr>
            <a:r>
              <a:rPr lang="en-US" sz="2400" dirty="0" smtClean="0"/>
              <a:t>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Conditions: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Proximity to neurovascular bundles.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err="1" smtClean="0"/>
              <a:t>Eg</a:t>
            </a:r>
            <a:r>
              <a:rPr lang="en-US" sz="2400" dirty="0" smtClean="0"/>
              <a:t>: In </a:t>
            </a:r>
            <a:r>
              <a:rPr lang="en-US" sz="2400" dirty="0" err="1" smtClean="0"/>
              <a:t>mandibular</a:t>
            </a:r>
            <a:r>
              <a:rPr lang="en-US" sz="2400" dirty="0" smtClean="0"/>
              <a:t> premolar and first molar      	region presence of mental foramen.</a:t>
            </a:r>
          </a:p>
          <a:p>
            <a:pPr>
              <a:buNone/>
            </a:pPr>
            <a:r>
              <a:rPr lang="en-US" sz="2400" dirty="0" smtClean="0"/>
              <a:t>		In </a:t>
            </a:r>
            <a:r>
              <a:rPr lang="en-US" sz="2400" dirty="0" err="1" smtClean="0"/>
              <a:t>mandibular</a:t>
            </a:r>
            <a:r>
              <a:rPr lang="en-US" sz="2400" dirty="0" smtClean="0"/>
              <a:t> second molar region 	</a:t>
            </a:r>
            <a:r>
              <a:rPr lang="en-US" sz="2400" dirty="0" err="1" smtClean="0"/>
              <a:t>mandibular</a:t>
            </a:r>
            <a:r>
              <a:rPr lang="en-US" sz="2400" dirty="0" smtClean="0"/>
              <a:t> canal is present.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Proximity to maxillary sinus.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Greater palatine nerve and vessels.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None/>
            </a:pPr>
            <a:r>
              <a:rPr lang="en-US" dirty="0" smtClean="0"/>
              <a:t>d)</a:t>
            </a:r>
            <a:r>
              <a:rPr lang="en-US" sz="2800" dirty="0" smtClean="0"/>
              <a:t> Short root length in which removal of root</a:t>
            </a:r>
          </a:p>
          <a:p>
            <a:pPr marL="571500" indent="-571500">
              <a:buNone/>
            </a:pPr>
            <a:r>
              <a:rPr lang="en-US" sz="2800" dirty="0" smtClean="0"/>
              <a:t>     apex further comprises the prognosis.</a:t>
            </a:r>
          </a:p>
          <a:p>
            <a:pPr marL="571500" indent="-571500">
              <a:buNone/>
            </a:pPr>
            <a:endParaRPr lang="en-US" sz="2800" dirty="0" smtClean="0"/>
          </a:p>
          <a:p>
            <a:pPr marL="571500" indent="-571500">
              <a:buNone/>
            </a:pPr>
            <a:r>
              <a:rPr lang="en-US" sz="2800" dirty="0" smtClean="0"/>
              <a:t>Miscellaneous: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Non restorable teeth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Vertical fracture tooth.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chemeClr val="accent5">
                    <a:lumMod val="10000"/>
                  </a:schemeClr>
                </a:solidFill>
              </a:rPr>
              <a:t>CLASSIFICATION</a:t>
            </a:r>
            <a:endParaRPr lang="en-IN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219976" cy="5334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To establish drainage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Incision and drainage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Trephination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dirty="0" err="1" smtClean="0"/>
              <a:t>Radicular</a:t>
            </a:r>
            <a:r>
              <a:rPr lang="en-US" dirty="0" smtClean="0"/>
              <a:t> Surgery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Apical curettage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/>
              <a:t>Apicoectomy</a:t>
            </a:r>
            <a:endParaRPr lang="en-US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en-US" dirty="0" smtClean="0"/>
              <a:t> Corrective </a:t>
            </a:r>
            <a:r>
              <a:rPr lang="en-US" dirty="0" err="1" smtClean="0"/>
              <a:t>Endosurgery</a:t>
            </a: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Correction of perforation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Correction  of </a:t>
            </a:r>
            <a:r>
              <a:rPr lang="en-US" dirty="0" err="1" smtClean="0"/>
              <a:t>resorption</a:t>
            </a: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endParaRPr lang="en-US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en-US" dirty="0" smtClean="0"/>
              <a:t>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214422"/>
            <a:ext cx="7886704" cy="5124456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	c) Correction of fracture instruments</a:t>
            </a:r>
          </a:p>
          <a:p>
            <a:pPr marL="514350" indent="-514350">
              <a:buNone/>
            </a:pPr>
            <a:r>
              <a:rPr lang="en-US" dirty="0" smtClean="0"/>
              <a:t>	d) </a:t>
            </a:r>
            <a:r>
              <a:rPr lang="en-US" dirty="0" err="1" smtClean="0"/>
              <a:t>Pulpoperiodontal</a:t>
            </a:r>
            <a:r>
              <a:rPr lang="en-US" dirty="0" smtClean="0"/>
              <a:t> problem correction</a:t>
            </a:r>
          </a:p>
          <a:p>
            <a:pPr marL="514350" indent="-514350">
              <a:buNone/>
            </a:pPr>
            <a:r>
              <a:rPr lang="en-US" dirty="0" smtClean="0"/>
              <a:t>	e) </a:t>
            </a:r>
            <a:r>
              <a:rPr lang="en-US" dirty="0" err="1" smtClean="0"/>
              <a:t>Reimplantation</a:t>
            </a:r>
            <a:endParaRPr lang="en-US" dirty="0" smtClean="0"/>
          </a:p>
          <a:p>
            <a:pPr marL="514350" indent="-51435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71479"/>
            <a:ext cx="9143999" cy="500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u="sng" dirty="0" smtClean="0">
                <a:solidFill>
                  <a:schemeClr val="tx1">
                    <a:lumMod val="50000"/>
                  </a:schemeClr>
                </a:solidFill>
              </a:rPr>
              <a:t>BASIC  PRINCIPLES  FOR  DOING ENDOSURGERY</a:t>
            </a:r>
            <a:endParaRPr lang="en-IN" sz="4000" b="1" i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857364"/>
            <a:ext cx="7310462" cy="39338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Determines severity of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Evaluate host defense mechanism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Treat infection surgically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Support patient medically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Prescribe correct antibiotics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Evaluate patient  frequently</a:t>
            </a:r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chemeClr val="accent5">
                    <a:lumMod val="10000"/>
                  </a:schemeClr>
                </a:solidFill>
              </a:rPr>
              <a:t>TENETS OF HALSTED</a:t>
            </a:r>
            <a:endParaRPr lang="en-IN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928670"/>
            <a:ext cx="7096148" cy="492922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Gently handle tissue during surgery.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Sharp incision on healthy tissue.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Follow asepsis throughout the surgery.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Do </a:t>
            </a:r>
            <a:r>
              <a:rPr lang="en-US" sz="2800" dirty="0" err="1" smtClean="0"/>
              <a:t>haemostasis</a:t>
            </a:r>
            <a:r>
              <a:rPr lang="en-US" sz="2800" dirty="0" smtClean="0"/>
              <a:t> preoperative and postoperative.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Proper suturing using fine non-irritating suture material.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Avoid dead space.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Avoid wound tension.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Rest.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391554" cy="2254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u="sng" dirty="0" smtClean="0">
                <a:solidFill>
                  <a:schemeClr val="accent5">
                    <a:lumMod val="10000"/>
                  </a:schemeClr>
                </a:solidFill>
              </a:rPr>
              <a:t>PATIENT EVALUATION AND MEDICATION</a:t>
            </a:r>
            <a:endParaRPr lang="en-IN" sz="4000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500174"/>
            <a:ext cx="7381900" cy="464347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Preoperative consultation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/>
              <a:t>Necessary inform consent that patient give to clinician after complete explanation of procedures.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Preoperative medication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/>
              <a:t>An appropriate antibiotic and anti inflammatory drug and analgesic should be prescribed before and after surgery.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/>
              <a:t>Oral rinse should be prescribed before and after surgery.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sz="2400" dirty="0" smtClean="0"/>
              <a:t>In case of anxious patients some sedatives should be given before surgery.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i="1" u="sng" dirty="0" smtClean="0">
                <a:solidFill>
                  <a:schemeClr val="accent5">
                    <a:lumMod val="10000"/>
                  </a:schemeClr>
                </a:solidFill>
              </a:rPr>
              <a:t>PRESURGICAL INVESTIGATIONS</a:t>
            </a:r>
            <a:endParaRPr lang="en-IN" sz="4000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928670"/>
            <a:ext cx="7858180" cy="492922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RBC count.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/>
              <a:t>Haemoglobin</a:t>
            </a:r>
            <a:r>
              <a:rPr lang="en-US" sz="2400" dirty="0" smtClean="0"/>
              <a:t> %.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Total Leukocyte Count.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Differential Leukocyte Count.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Erythrocyte Sedimentation Rate.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/>
              <a:t>Prothrombin</a:t>
            </a:r>
            <a:r>
              <a:rPr lang="en-US" sz="2400" dirty="0" smtClean="0"/>
              <a:t> Time.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Bleeding Time.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Clotting Time.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Platelet Count.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Blood Glucose Level.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ELISA Test For HIV.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/>
              <a:t>Bilirubin</a:t>
            </a:r>
            <a:r>
              <a:rPr lang="en-US" sz="2400" dirty="0" smtClean="0"/>
              <a:t> Test For Jaundice.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19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chemeClr val="accent5">
                    <a:lumMod val="10000"/>
                  </a:schemeClr>
                </a:solidFill>
              </a:rPr>
              <a:t>DEFINITIONS</a:t>
            </a:r>
            <a:endParaRPr lang="en-IN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Surgical procedure related to problem of the </a:t>
            </a:r>
            <a:r>
              <a:rPr lang="en-US" sz="2400" dirty="0" err="1" smtClean="0">
                <a:solidFill>
                  <a:schemeClr val="tx2"/>
                </a:solidFill>
              </a:rPr>
              <a:t>pulpless</a:t>
            </a:r>
            <a:r>
              <a:rPr lang="en-US" sz="2400" dirty="0" smtClean="0">
                <a:solidFill>
                  <a:schemeClr val="tx2"/>
                </a:solidFill>
              </a:rPr>
              <a:t> or </a:t>
            </a:r>
            <a:r>
              <a:rPr lang="en-US" sz="2400" dirty="0" err="1" smtClean="0">
                <a:solidFill>
                  <a:schemeClr val="tx2"/>
                </a:solidFill>
              </a:rPr>
              <a:t>periodontically</a:t>
            </a:r>
            <a:r>
              <a:rPr lang="en-US" sz="2400" dirty="0" smtClean="0">
                <a:solidFill>
                  <a:schemeClr val="tx2"/>
                </a:solidFill>
              </a:rPr>
              <a:t> involved </a:t>
            </a:r>
            <a:r>
              <a:rPr lang="en-US" sz="2400" dirty="0" err="1" smtClean="0">
                <a:solidFill>
                  <a:schemeClr val="tx2"/>
                </a:solidFill>
              </a:rPr>
              <a:t>tooth,requiring</a:t>
            </a:r>
            <a:r>
              <a:rPr lang="en-US" sz="2400" dirty="0" smtClean="0">
                <a:solidFill>
                  <a:schemeClr val="tx2"/>
                </a:solidFill>
              </a:rPr>
              <a:t> root amputation and endodontic therapy.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                                                (</a:t>
            </a:r>
            <a:r>
              <a:rPr lang="en-US" sz="2400" dirty="0" err="1" smtClean="0">
                <a:solidFill>
                  <a:schemeClr val="tx2"/>
                </a:solidFill>
              </a:rPr>
              <a:t>John.I.Ingle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</a:p>
          <a:p>
            <a:pPr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Removal of tissues other than the contents of the root canal space to retain a tooth with </a:t>
            </a:r>
            <a:r>
              <a:rPr lang="en-US" sz="2400" dirty="0" err="1" smtClean="0">
                <a:solidFill>
                  <a:schemeClr val="tx2"/>
                </a:solidFill>
              </a:rPr>
              <a:t>pulpal</a:t>
            </a:r>
            <a:r>
              <a:rPr lang="en-US" sz="2400" dirty="0" smtClean="0">
                <a:solidFill>
                  <a:schemeClr val="tx2"/>
                </a:solidFill>
              </a:rPr>
              <a:t> and / or </a:t>
            </a:r>
            <a:r>
              <a:rPr lang="en-US" sz="2400" dirty="0" err="1" smtClean="0">
                <a:solidFill>
                  <a:schemeClr val="tx2"/>
                </a:solidFill>
              </a:rPr>
              <a:t>periapical</a:t>
            </a:r>
            <a:r>
              <a:rPr lang="en-US" sz="2400" dirty="0" smtClean="0">
                <a:solidFill>
                  <a:schemeClr val="tx2"/>
                </a:solidFill>
              </a:rPr>
              <a:t> involvement.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                                                   (Franklin </a:t>
            </a:r>
            <a:r>
              <a:rPr lang="en-US" sz="2400" dirty="0" err="1" smtClean="0">
                <a:solidFill>
                  <a:schemeClr val="tx2"/>
                </a:solidFill>
              </a:rPr>
              <a:t>Weine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endParaRPr lang="en-IN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chemeClr val="accent4">
                    <a:lumMod val="50000"/>
                  </a:schemeClr>
                </a:solidFill>
              </a:rPr>
              <a:t>SURGICAL INSTRUMENTS</a:t>
            </a:r>
            <a:endParaRPr lang="en-IN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857232"/>
            <a:ext cx="7310462" cy="486253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Examination instruments.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Incision Blades.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Elevation instruments.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Tissue retraction instruments.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Curettage instruments.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/>
              <a:t>Osteotomy</a:t>
            </a:r>
            <a:r>
              <a:rPr lang="en-US" sz="2800" dirty="0" smtClean="0"/>
              <a:t> instrument.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Inspection instruments.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/>
              <a:t>Retrofill</a:t>
            </a:r>
            <a:r>
              <a:rPr lang="en-US" sz="2800" dirty="0" smtClean="0"/>
              <a:t> carriers.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/>
              <a:t>Retrofill</a:t>
            </a:r>
            <a:r>
              <a:rPr lang="en-US" sz="2800" dirty="0" smtClean="0"/>
              <a:t> </a:t>
            </a:r>
            <a:r>
              <a:rPr lang="en-US" sz="2800" dirty="0" err="1" smtClean="0"/>
              <a:t>pluggers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Miscellaneous instruments.</a:t>
            </a: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11) Artery forceps.</a:t>
            </a:r>
          </a:p>
          <a:p>
            <a:pPr>
              <a:buNone/>
            </a:pPr>
            <a:r>
              <a:rPr lang="en-US" sz="2800" dirty="0" smtClean="0"/>
              <a:t>12) Tissue holding forceps.</a:t>
            </a:r>
          </a:p>
          <a:p>
            <a:pPr>
              <a:buNone/>
            </a:pPr>
            <a:r>
              <a:rPr lang="en-US" sz="2800" dirty="0" smtClean="0"/>
              <a:t>13) Suturing instruments: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Needles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Needle holder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Scissors</a:t>
            </a:r>
          </a:p>
          <a:p>
            <a:pPr>
              <a:buNone/>
            </a:pPr>
            <a:r>
              <a:rPr lang="en-US" sz="2800" dirty="0" smtClean="0"/>
              <a:t>14) Suction tips.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chemeClr val="accent5">
                    <a:lumMod val="10000"/>
                  </a:schemeClr>
                </a:solidFill>
              </a:rPr>
              <a:t>EXAMINATION INSTRUMENTS</a:t>
            </a:r>
            <a:endParaRPr lang="en-IN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MICROEXPLORER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Specifically designed for microsurgery.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Has 2mm tip bent at 90 degrees on one end and 130 degrees on other end.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Short tip makes it easy to maneuver inside small bony crypt.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Useful for exploring the site of </a:t>
            </a:r>
            <a:r>
              <a:rPr lang="en-US" sz="2400" dirty="0" err="1" smtClean="0"/>
              <a:t>microleakage</a:t>
            </a:r>
            <a:r>
              <a:rPr lang="en-US" sz="2400" dirty="0" smtClean="0"/>
              <a:t> on </a:t>
            </a:r>
            <a:r>
              <a:rPr lang="en-US" sz="2400" dirty="0" err="1" smtClean="0"/>
              <a:t>resected</a:t>
            </a:r>
            <a:r>
              <a:rPr lang="en-US" sz="2400" dirty="0" smtClean="0"/>
              <a:t> root surface.</a:t>
            </a:r>
          </a:p>
          <a:p>
            <a:pPr lvl="1">
              <a:buNone/>
            </a:pP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2148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24</a:t>
            </a:fld>
            <a:endParaRPr kumimoji="0"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142984"/>
            <a:ext cx="4214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chemeClr val="accent5">
                    <a:lumMod val="10000"/>
                  </a:schemeClr>
                </a:solidFill>
              </a:rPr>
              <a:t>ELEVATION INSTRUMENTS</a:t>
            </a:r>
            <a:endParaRPr lang="en-IN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28670"/>
            <a:ext cx="7315200" cy="486253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Soft tissue elevators designed to elevate the </a:t>
            </a:r>
            <a:r>
              <a:rPr lang="en-US" sz="2800" dirty="0" err="1" smtClean="0"/>
              <a:t>gingiva</a:t>
            </a:r>
            <a:r>
              <a:rPr lang="en-US" sz="2800" dirty="0" smtClean="0"/>
              <a:t> and tissue from underlying cortical bone with minimum trauma to tissue.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One end of instrument has </a:t>
            </a:r>
            <a:r>
              <a:rPr lang="en-US" sz="2800" dirty="0" err="1" smtClean="0"/>
              <a:t>thin,sharp</a:t>
            </a:r>
            <a:r>
              <a:rPr lang="en-US" sz="2800" dirty="0" smtClean="0"/>
              <a:t> triangular beak, and the other end has sharp rounded beak that varies in size. Unlike </a:t>
            </a:r>
            <a:r>
              <a:rPr lang="en-US" sz="2800" dirty="0" err="1" smtClean="0"/>
              <a:t>periosteal</a:t>
            </a:r>
            <a:r>
              <a:rPr lang="en-US" sz="2800" dirty="0" smtClean="0"/>
              <a:t> elevator new design incorporates thin sharp edges and points that allow the soft tissue to be elevated from the bone. 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29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823898"/>
            <a:ext cx="8686800" cy="533400"/>
          </a:xfrm>
        </p:spPr>
        <p:txBody>
          <a:bodyPr/>
          <a:lstStyle/>
          <a:p>
            <a:pPr algn="ctr"/>
            <a:r>
              <a:rPr lang="en-US" b="1" i="1" u="sng" dirty="0" smtClean="0">
                <a:solidFill>
                  <a:schemeClr val="accent5">
                    <a:lumMod val="10000"/>
                  </a:schemeClr>
                </a:solidFill>
              </a:rPr>
              <a:t>RATIONALE</a:t>
            </a:r>
            <a:endParaRPr lang="en-IN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671786"/>
            <a:ext cx="7315200" cy="4114800"/>
          </a:xfrm>
        </p:spPr>
        <p:txBody>
          <a:bodyPr/>
          <a:lstStyle/>
          <a:p>
            <a:r>
              <a:rPr lang="en-US" sz="2400" dirty="0" smtClean="0"/>
              <a:t>Rationale for  surgical endodontic treatment of a tooth is to attain a bacterial tight seal of root </a:t>
            </a:r>
            <a:r>
              <a:rPr lang="en-US" sz="2400" dirty="0" err="1" smtClean="0"/>
              <a:t>cannal</a:t>
            </a:r>
            <a:r>
              <a:rPr lang="en-US" sz="2400" dirty="0" smtClean="0"/>
              <a:t> by means of a filling placed in a retrograde fashion in the root canal.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30</a:t>
            </a:fld>
            <a:endParaRPr kumimoji="0"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chemeClr val="accent5">
                    <a:lumMod val="10000"/>
                  </a:schemeClr>
                </a:solidFill>
              </a:rPr>
              <a:t>RETROFILLING CARRIERS</a:t>
            </a:r>
            <a:endParaRPr lang="en-IN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0.5mm diameter ball on one end and a 1mm wide blade on other.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Flat surface is designed to carry </a:t>
            </a:r>
            <a:r>
              <a:rPr lang="en-US" sz="2800" dirty="0" err="1" smtClean="0"/>
              <a:t>retrofilling</a:t>
            </a:r>
            <a:r>
              <a:rPr lang="en-US" sz="2800" dirty="0" smtClean="0"/>
              <a:t> material to </a:t>
            </a:r>
            <a:r>
              <a:rPr lang="en-US" sz="2800" dirty="0" err="1" smtClean="0"/>
              <a:t>retropreparation</a:t>
            </a:r>
            <a:r>
              <a:rPr lang="en-US" sz="2800" dirty="0" smtClean="0"/>
              <a:t>, ball end is designed for packing the material into the preparation.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31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32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33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34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35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36</a:t>
            </a:fld>
            <a:endParaRPr kumimoji="0"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37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462993" cy="3683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u="sng" dirty="0" smtClean="0">
                <a:solidFill>
                  <a:schemeClr val="accent5">
                    <a:lumMod val="10000"/>
                  </a:schemeClr>
                </a:solidFill>
              </a:rPr>
              <a:t>PRINCIPLES OF PERIRADICULAR SURGERY</a:t>
            </a:r>
            <a:endParaRPr lang="en-IN" sz="3600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428736"/>
            <a:ext cx="7381900" cy="43624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Need profound local anesthesia and </a:t>
            </a:r>
            <a:r>
              <a:rPr lang="en-US" sz="2400" dirty="0" err="1" smtClean="0"/>
              <a:t>hemostasis</a:t>
            </a:r>
            <a:endParaRPr lang="en-US" sz="24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Surgical access, both visual and operative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Management of soft tissues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Management of hard tissues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Access to root structure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err="1" smtClean="0"/>
              <a:t>Periradicular</a:t>
            </a:r>
            <a:r>
              <a:rPr lang="en-US" sz="2400" dirty="0" smtClean="0"/>
              <a:t> curettage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Root-end resection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Root-end preparation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Root-end restoration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Soft-tissue repositioning and suturing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Post surgical care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38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accent5">
                    <a:lumMod val="10000"/>
                  </a:schemeClr>
                </a:solidFill>
              </a:rPr>
              <a:t>LOCAL ANESTHESIA</a:t>
            </a:r>
            <a:endParaRPr lang="en-IN" b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00108"/>
            <a:ext cx="7310462" cy="4791092"/>
          </a:xfrm>
        </p:spPr>
        <p:txBody>
          <a:bodyPr/>
          <a:lstStyle/>
          <a:p>
            <a:pPr>
              <a:buNone/>
            </a:pPr>
            <a:r>
              <a:rPr lang="en-US" sz="3600" i="1" u="sng" dirty="0" smtClean="0"/>
              <a:t>OBJECTIVES:</a:t>
            </a:r>
          </a:p>
          <a:p>
            <a:pPr>
              <a:buNone/>
            </a:pPr>
            <a:endParaRPr lang="en-US" sz="3600" i="1" u="sng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To obtain profound and prolong anesthesia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To provide good </a:t>
            </a:r>
            <a:r>
              <a:rPr lang="en-US" sz="2400" dirty="0" err="1" smtClean="0"/>
              <a:t>haemostasis</a:t>
            </a:r>
            <a:r>
              <a:rPr lang="en-US" sz="2400" dirty="0" smtClean="0"/>
              <a:t> both during and after surgical procedure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39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chemeClr val="accent5">
                    <a:lumMod val="10000"/>
                  </a:schemeClr>
                </a:solidFill>
              </a:rPr>
              <a:t>OBJECTIVES</a:t>
            </a:r>
            <a:endParaRPr lang="en-IN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§"/>
            </a:pPr>
            <a:r>
              <a:rPr lang="en-US" sz="2400" dirty="0" smtClean="0"/>
              <a:t>When an </a:t>
            </a:r>
            <a:r>
              <a:rPr lang="en-US" sz="2400" dirty="0" err="1" smtClean="0"/>
              <a:t>orthograde</a:t>
            </a:r>
            <a:r>
              <a:rPr lang="en-US" sz="2400" dirty="0" smtClean="0"/>
              <a:t> root </a:t>
            </a:r>
            <a:r>
              <a:rPr lang="en-US" sz="2400" dirty="0" err="1" smtClean="0"/>
              <a:t>cannal</a:t>
            </a:r>
            <a:r>
              <a:rPr lang="en-US" sz="2400" dirty="0" smtClean="0"/>
              <a:t> filling is expected to be ineffective or fail usually because of complication during conventional treatment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400" dirty="0" smtClean="0"/>
              <a:t>When conventional treatment has failed</a:t>
            </a:r>
          </a:p>
          <a:p>
            <a:pPr marL="514350" indent="-514350">
              <a:buNone/>
            </a:pPr>
            <a:r>
              <a:rPr lang="en-US" sz="2400" dirty="0" smtClean="0"/>
              <a:t>      due to presence of apical pathology refractory to conservative treatment may contain bacteria capable of </a:t>
            </a:r>
            <a:r>
              <a:rPr lang="en-US" sz="2400" dirty="0" err="1" smtClean="0"/>
              <a:t>substaining</a:t>
            </a:r>
            <a:r>
              <a:rPr lang="en-US" sz="2400" dirty="0" smtClean="0"/>
              <a:t> a </a:t>
            </a:r>
            <a:r>
              <a:rPr lang="en-US" sz="2400" dirty="0" err="1" smtClean="0"/>
              <a:t>periapical</a:t>
            </a:r>
            <a:r>
              <a:rPr lang="en-US" sz="2400" dirty="0" smtClean="0"/>
              <a:t> disease process independent of root </a:t>
            </a:r>
            <a:r>
              <a:rPr lang="en-US" sz="2400" dirty="0" err="1" smtClean="0"/>
              <a:t>cannal</a:t>
            </a:r>
            <a:endParaRPr lang="en-US" sz="2400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en-US" sz="2400" dirty="0" smtClean="0"/>
              <a:t>Root inspection for knowing etiology of endodontic </a:t>
            </a:r>
            <a:r>
              <a:rPr lang="en-US" sz="2400" dirty="0" err="1" smtClean="0"/>
              <a:t>failure,fracture,accessory</a:t>
            </a:r>
            <a:r>
              <a:rPr lang="en-US" sz="2400" dirty="0" smtClean="0"/>
              <a:t> </a:t>
            </a:r>
            <a:r>
              <a:rPr lang="en-US" sz="2400" dirty="0" err="1" smtClean="0"/>
              <a:t>cannals,etc</a:t>
            </a:r>
            <a:r>
              <a:rPr lang="en-US" sz="2400" dirty="0" smtClean="0"/>
              <a:t>.</a:t>
            </a:r>
          </a:p>
          <a:p>
            <a:pPr marL="514350" indent="-514350">
              <a:buNone/>
            </a:pP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00108"/>
            <a:ext cx="7315200" cy="47910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2800" u="sng" dirty="0" smtClean="0"/>
              <a:t>SELECTION OF ANESTHETIC AGENT: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Local anesthetics with </a:t>
            </a:r>
            <a:r>
              <a:rPr lang="en-US" sz="2400" dirty="0" err="1" smtClean="0"/>
              <a:t>vasopressors</a:t>
            </a:r>
            <a:r>
              <a:rPr lang="en-US" sz="2400" dirty="0" smtClean="0"/>
              <a:t> are the main choice in surgical endodontic procedures to obtain profound anesthesia and optimal </a:t>
            </a:r>
            <a:r>
              <a:rPr lang="en-US" sz="2400" dirty="0" err="1" smtClean="0"/>
              <a:t>hemostasis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err="1" smtClean="0"/>
              <a:t>Lidocaine</a:t>
            </a:r>
            <a:r>
              <a:rPr lang="en-US" sz="2400" dirty="0" smtClean="0"/>
              <a:t> with </a:t>
            </a:r>
            <a:r>
              <a:rPr lang="en-US" sz="2400" dirty="0" err="1" smtClean="0"/>
              <a:t>vasopressor</a:t>
            </a:r>
            <a:r>
              <a:rPr lang="en-US" sz="2400" dirty="0" smtClean="0"/>
              <a:t> adrenalin is the local anesthesia of choice for surgical procedures.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smtClean="0"/>
              <a:t>If amide is contraindicated, then ester agent, i.e. procaine, </a:t>
            </a:r>
            <a:r>
              <a:rPr lang="en-US" sz="2400" dirty="0" err="1" smtClean="0"/>
              <a:t>propoxicaine</a:t>
            </a:r>
            <a:r>
              <a:rPr lang="en-US" sz="2400" dirty="0" smtClean="0"/>
              <a:t> with </a:t>
            </a:r>
            <a:r>
              <a:rPr lang="en-US" sz="2400" dirty="0" err="1" smtClean="0"/>
              <a:t>levonprdeffrin</a:t>
            </a:r>
            <a:r>
              <a:rPr lang="en-US" sz="2400" dirty="0" smtClean="0"/>
              <a:t> is indicated.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 err="1" smtClean="0"/>
              <a:t>Submucosal</a:t>
            </a:r>
            <a:r>
              <a:rPr lang="en-US" sz="2400" dirty="0" smtClean="0"/>
              <a:t> infiltration for </a:t>
            </a:r>
            <a:r>
              <a:rPr lang="en-US" sz="2400" dirty="0" err="1" smtClean="0"/>
              <a:t>hemostasis</a:t>
            </a:r>
            <a:r>
              <a:rPr lang="en-US" sz="2400" dirty="0" smtClean="0"/>
              <a:t> should be given with 30 gauge needle with the bevel towards bone and penetration just superficial to </a:t>
            </a:r>
            <a:r>
              <a:rPr lang="en-US" sz="2400" dirty="0" err="1" smtClean="0"/>
              <a:t>periosteum</a:t>
            </a:r>
            <a:r>
              <a:rPr lang="en-US" sz="2400" dirty="0" smtClean="0"/>
              <a:t> at the level of root apices.</a:t>
            </a:r>
          </a:p>
          <a:p>
            <a:pPr marL="514350" indent="-514350">
              <a:buNone/>
            </a:pPr>
            <a:r>
              <a:rPr lang="en-US" sz="2000" dirty="0" smtClean="0"/>
              <a:t>       0.25-0.5ml should be injected slowly at a place.</a:t>
            </a:r>
            <a:endParaRPr lang="en-IN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40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315200" cy="5334000"/>
          </a:xfrm>
        </p:spPr>
        <p:txBody>
          <a:bodyPr/>
          <a:lstStyle/>
          <a:p>
            <a:pPr algn="ctr">
              <a:buNone/>
            </a:pPr>
            <a:r>
              <a:rPr lang="en-US" sz="2800" u="sng" dirty="0" smtClean="0"/>
              <a:t>SELECTION OF VASOCONSTRICTOR:</a:t>
            </a:r>
          </a:p>
          <a:p>
            <a:pPr>
              <a:buNone/>
            </a:pPr>
            <a:r>
              <a:rPr lang="en-US" sz="2800" dirty="0" smtClean="0"/>
              <a:t>Purpose: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Influences duration of anesthesia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Haemorrhage</a:t>
            </a:r>
            <a:r>
              <a:rPr lang="en-US" sz="2400" dirty="0" smtClean="0"/>
              <a:t> control at the surgical site</a:t>
            </a:r>
          </a:p>
          <a:p>
            <a:pPr lvl="1">
              <a:buNone/>
            </a:pPr>
            <a:r>
              <a:rPr lang="en-US" u="sng" dirty="0" smtClean="0"/>
              <a:t>DOSAGE OF ADRENALINE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Varies according to surgical use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concentration:</a:t>
            </a:r>
          </a:p>
          <a:p>
            <a:pPr lvl="1">
              <a:buNone/>
            </a:pPr>
            <a:r>
              <a:rPr lang="en-US" sz="2400" dirty="0" smtClean="0"/>
              <a:t>		1:50,000   1:1,00,000  1:2,00,000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High concentration preferred as it produces long lasting effect </a:t>
            </a:r>
          </a:p>
          <a:p>
            <a:pPr lvl="1">
              <a:buNone/>
            </a:pP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41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u="sng" dirty="0" smtClean="0"/>
              <a:t>INJECTION SITE AND TECHNIQUE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For nerve block 2% </a:t>
            </a:r>
            <a:r>
              <a:rPr lang="en-US" dirty="0" err="1" smtClean="0"/>
              <a:t>lidocaine</a:t>
            </a:r>
            <a:r>
              <a:rPr lang="en-US" dirty="0" smtClean="0"/>
              <a:t> with 1:100000 or 1:200000 adrenaline is used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Local infiltration with 1:50,000 , 2%lignocaine HCL 15min before injection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Rate 1-2ml/min</a:t>
            </a:r>
          </a:p>
          <a:p>
            <a:pPr lvl="1">
              <a:buNone/>
            </a:pPr>
            <a:endParaRPr lang="en-US" u="sng" dirty="0" smtClean="0"/>
          </a:p>
          <a:p>
            <a:pPr lvl="1">
              <a:buFont typeface="Arial" pitchFamily="34" charset="0"/>
              <a:buChar char="•"/>
            </a:pPr>
            <a:endParaRPr lang="en-US" u="sng" dirty="0" smtClean="0"/>
          </a:p>
          <a:p>
            <a:pPr lvl="1">
              <a:buNone/>
            </a:pPr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42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714404"/>
            <a:ext cx="10429948" cy="792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43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462993" cy="1204898"/>
          </a:xfrm>
        </p:spPr>
        <p:txBody>
          <a:bodyPr/>
          <a:lstStyle/>
          <a:p>
            <a:pPr algn="ctr"/>
            <a:r>
              <a:rPr lang="en-US" b="1" i="1" u="sng" dirty="0" smtClean="0">
                <a:solidFill>
                  <a:schemeClr val="tx1">
                    <a:lumMod val="50000"/>
                  </a:schemeClr>
                </a:solidFill>
              </a:rPr>
              <a:t>HEMOSTASIS CLASSIFICATION</a:t>
            </a:r>
            <a:endParaRPr lang="en-IN" b="1" i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500174"/>
            <a:ext cx="7315200" cy="5357826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Mechanical</a:t>
            </a:r>
            <a:r>
              <a:rPr lang="en-US" dirty="0" smtClean="0"/>
              <a:t> </a:t>
            </a:r>
            <a:r>
              <a:rPr lang="en-US" sz="2800" dirty="0" smtClean="0"/>
              <a:t>agents(</a:t>
            </a:r>
            <a:r>
              <a:rPr lang="en-US" sz="2800" dirty="0" err="1" smtClean="0"/>
              <a:t>nonresorbable</a:t>
            </a:r>
            <a:r>
              <a:rPr lang="en-US" sz="2800" dirty="0" smtClean="0"/>
              <a:t>)</a:t>
            </a:r>
          </a:p>
          <a:p>
            <a:pPr lvl="1"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/>
              <a:t>Bone wax</a:t>
            </a:r>
            <a:endParaRPr lang="en-US" sz="2800" dirty="0" smtClean="0"/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2800" dirty="0" smtClean="0"/>
              <a:t>Chemical agents</a:t>
            </a:r>
          </a:p>
          <a:p>
            <a:pPr lvl="1"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/>
              <a:t>vasoconstrictors</a:t>
            </a:r>
          </a:p>
          <a:p>
            <a:pPr lvl="1"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/>
              <a:t>Ferric </a:t>
            </a:r>
            <a:r>
              <a:rPr lang="en-US" sz="2400" dirty="0" err="1" smtClean="0"/>
              <a:t>sulphate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Biologic agents</a:t>
            </a:r>
          </a:p>
          <a:p>
            <a:pPr lvl="1"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/>
              <a:t>Thrombin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Absorbable </a:t>
            </a:r>
            <a:r>
              <a:rPr lang="en-US" sz="2800" dirty="0" err="1" smtClean="0"/>
              <a:t>hemostatic</a:t>
            </a:r>
            <a:r>
              <a:rPr lang="en-US" sz="2800" dirty="0" smtClean="0"/>
              <a:t> agent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/>
              <a:t>mechanical agents</a:t>
            </a:r>
          </a:p>
          <a:p>
            <a:pPr marL="1371600" lvl="2" indent="-514350">
              <a:buFont typeface="+mj-lt"/>
              <a:buAutoNum type="romanLcPeriod"/>
            </a:pPr>
            <a:r>
              <a:rPr lang="en-US" dirty="0" smtClean="0"/>
              <a:t>Calcium sulfate</a:t>
            </a:r>
          </a:p>
          <a:p>
            <a:pPr marL="971550" lvl="1" indent="-514350">
              <a:buNone/>
            </a:pPr>
            <a:r>
              <a:rPr lang="en-US" sz="2400" dirty="0" smtClean="0"/>
              <a:t>		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	</a:t>
            </a:r>
          </a:p>
          <a:p>
            <a:pPr lvl="1"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 marL="1371600" lvl="2" indent="-457200">
              <a:buClr>
                <a:srgbClr val="C00000"/>
              </a:buClr>
              <a:buNone/>
            </a:pPr>
            <a:endParaRPr lang="en-US" dirty="0" smtClean="0"/>
          </a:p>
          <a:p>
            <a:pPr marL="1371600" lvl="2" indent="-457200">
              <a:buNone/>
            </a:pPr>
            <a:endParaRPr lang="en-US" dirty="0" smtClean="0"/>
          </a:p>
          <a:p>
            <a:pPr marL="1371600" lvl="2" indent="-457200">
              <a:buNone/>
            </a:pPr>
            <a:endParaRPr lang="en-US" dirty="0" smtClean="0"/>
          </a:p>
          <a:p>
            <a:endParaRPr lang="en-US" dirty="0" smtClean="0"/>
          </a:p>
          <a:p>
            <a:pPr lvl="2"/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44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Intrinsic action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US" dirty="0" smtClean="0"/>
              <a:t>Gelatin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US" dirty="0" smtClean="0"/>
              <a:t>Absorbable collagen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US" dirty="0" err="1" smtClean="0"/>
              <a:t>Microfibrillar</a:t>
            </a:r>
            <a:r>
              <a:rPr lang="en-US" dirty="0" smtClean="0"/>
              <a:t> collagen </a:t>
            </a:r>
            <a:r>
              <a:rPr lang="en-US" dirty="0" err="1" smtClean="0"/>
              <a:t>hemostasis</a:t>
            </a:r>
            <a:endParaRPr lang="en-US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en-US" sz="2800" dirty="0" smtClean="0"/>
              <a:t>Extrinsic action agents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US" dirty="0" err="1" smtClean="0"/>
              <a:t>Surgicel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45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462993" cy="2254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solidFill>
                  <a:schemeClr val="tx1">
                    <a:lumMod val="50000"/>
                  </a:schemeClr>
                </a:solidFill>
              </a:rPr>
              <a:t>CLASSIFICATION OF SURGICAL FLAPS</a:t>
            </a:r>
            <a:endParaRPr lang="en-IN" b="1" i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28662" y="1571612"/>
            <a:ext cx="3857652" cy="4643470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>
                <a:solidFill>
                  <a:srgbClr val="C00000"/>
                </a:solidFill>
              </a:rPr>
              <a:t>Full </a:t>
            </a:r>
            <a:r>
              <a:rPr lang="en-US" sz="2400" u="sng" dirty="0" err="1" smtClean="0">
                <a:solidFill>
                  <a:srgbClr val="C00000"/>
                </a:solidFill>
              </a:rPr>
              <a:t>mucoperiosteal</a:t>
            </a:r>
            <a:r>
              <a:rPr lang="en-US" sz="2400" u="sng" dirty="0" smtClean="0">
                <a:solidFill>
                  <a:srgbClr val="C00000"/>
                </a:solidFill>
              </a:rPr>
              <a:t> flap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Triangular 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Rectangular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Horizontal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Trapezoidal</a:t>
            </a:r>
          </a:p>
          <a:p>
            <a:endParaRPr lang="en-I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00562" y="1571612"/>
            <a:ext cx="4286280" cy="4219588"/>
          </a:xfrm>
        </p:spPr>
        <p:txBody>
          <a:bodyPr/>
          <a:lstStyle/>
          <a:p>
            <a:pPr>
              <a:buNone/>
            </a:pPr>
            <a:r>
              <a:rPr lang="en-US" sz="2400" u="sng" dirty="0" smtClean="0">
                <a:solidFill>
                  <a:srgbClr val="C00000"/>
                </a:solidFill>
              </a:rPr>
              <a:t>Limited </a:t>
            </a:r>
            <a:r>
              <a:rPr lang="en-US" sz="2400" u="sng" dirty="0" err="1" smtClean="0">
                <a:solidFill>
                  <a:srgbClr val="C00000"/>
                </a:solidFill>
              </a:rPr>
              <a:t>mucoperiosteal</a:t>
            </a:r>
            <a:r>
              <a:rPr lang="en-US" sz="2400" u="sng" dirty="0" smtClean="0">
                <a:solidFill>
                  <a:srgbClr val="C00000"/>
                </a:solidFill>
              </a:rPr>
              <a:t> flap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Semi-lunar/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submarginal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curved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Submarginal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scalloped rectangular(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Luebke-Ochsenbein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I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46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391554" cy="825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u="sng" dirty="0" smtClean="0">
                <a:solidFill>
                  <a:schemeClr val="accent5">
                    <a:lumMod val="10000"/>
                  </a:schemeClr>
                </a:solidFill>
              </a:rPr>
              <a:t>PRINCIPLES AND GUIDELINES FOR FLAP DESIGN</a:t>
            </a:r>
            <a:endParaRPr lang="en-IN" sz="4000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714488"/>
            <a:ext cx="7381900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In designing the flap the surgeon must take</a:t>
            </a:r>
          </a:p>
          <a:p>
            <a:pPr>
              <a:buNone/>
            </a:pPr>
            <a:r>
              <a:rPr lang="en-US" sz="2400" dirty="0" smtClean="0"/>
              <a:t>into consideration various anatomic</a:t>
            </a:r>
          </a:p>
          <a:p>
            <a:pPr>
              <a:buNone/>
            </a:pPr>
            <a:r>
              <a:rPr lang="en-US" sz="2400" dirty="0" err="1" smtClean="0"/>
              <a:t>feature,such</a:t>
            </a:r>
            <a:r>
              <a:rPr lang="en-US" sz="2400" dirty="0" smtClean="0"/>
              <a:t> as </a:t>
            </a:r>
            <a:r>
              <a:rPr lang="en-US" sz="2400" dirty="0" err="1" smtClean="0"/>
              <a:t>frenum</a:t>
            </a:r>
            <a:r>
              <a:rPr lang="en-US" sz="2400" dirty="0" smtClean="0"/>
              <a:t> </a:t>
            </a:r>
            <a:r>
              <a:rPr lang="en-US" sz="2400" dirty="0" err="1" smtClean="0"/>
              <a:t>muscle,the</a:t>
            </a:r>
            <a:r>
              <a:rPr lang="en-US" sz="2400" dirty="0" smtClean="0"/>
              <a:t> width of</a:t>
            </a:r>
          </a:p>
          <a:p>
            <a:pPr>
              <a:buNone/>
            </a:pPr>
            <a:r>
              <a:rPr lang="en-US" sz="2400" dirty="0" smtClean="0"/>
              <a:t>Attached </a:t>
            </a:r>
            <a:r>
              <a:rPr lang="en-US" sz="2400" dirty="0" err="1" smtClean="0"/>
              <a:t>gingiva,bony</a:t>
            </a:r>
            <a:r>
              <a:rPr lang="en-US" sz="2400" dirty="0" smtClean="0"/>
              <a:t> </a:t>
            </a:r>
            <a:r>
              <a:rPr lang="en-US" sz="2400" dirty="0" err="1" smtClean="0"/>
              <a:t>eminence,crown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margins,supraperiosteal</a:t>
            </a:r>
            <a:r>
              <a:rPr lang="en-US" sz="2400" dirty="0" smtClean="0"/>
              <a:t> blood vessels of attached</a:t>
            </a:r>
          </a:p>
          <a:p>
            <a:pPr>
              <a:buNone/>
            </a:pPr>
            <a:r>
              <a:rPr lang="en-US" sz="2400" dirty="0" err="1" smtClean="0"/>
              <a:t>gingiva</a:t>
            </a:r>
            <a:r>
              <a:rPr lang="en-US" sz="2400" dirty="0" smtClean="0"/>
              <a:t> which extend from alveolar mucosa and run</a:t>
            </a:r>
          </a:p>
          <a:p>
            <a:pPr>
              <a:buNone/>
            </a:pPr>
            <a:r>
              <a:rPr lang="en-US" sz="2400" dirty="0" smtClean="0"/>
              <a:t>parallel to long axis of tooth lying in the reticular layer</a:t>
            </a:r>
          </a:p>
          <a:p>
            <a:pPr>
              <a:buNone/>
            </a:pPr>
            <a:r>
              <a:rPr lang="en-US" sz="2400" dirty="0" smtClean="0"/>
              <a:t>superficial to the </a:t>
            </a:r>
            <a:r>
              <a:rPr lang="en-US" sz="2400" dirty="0" err="1" smtClean="0"/>
              <a:t>periosteum</a:t>
            </a:r>
            <a:r>
              <a:rPr lang="en-US" sz="2400" dirty="0" smtClean="0"/>
              <a:t>.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47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0"/>
            <a:ext cx="7310462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/>
              <a:t>Avoid incision across major muscle attachment.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Incision should be placed directly above healthy bone.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Avoid incision in the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</a:rPr>
              <a:t>mucogingival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 junction.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Avoid incision over root eminence as </a:t>
            </a:r>
            <a:r>
              <a:rPr lang="en-US" sz="2400" dirty="0" err="1" smtClean="0"/>
              <a:t>gingiva</a:t>
            </a:r>
            <a:r>
              <a:rPr lang="en-US" sz="2400" dirty="0" smtClean="0"/>
              <a:t> over it is thin and frail.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Incision shouldn’t extend beyond depth of vestibular </a:t>
            </a:r>
            <a:r>
              <a:rPr lang="en-US" sz="2400" dirty="0" err="1" smtClean="0"/>
              <a:t>sulcus</a:t>
            </a:r>
            <a:r>
              <a:rPr lang="en-US" sz="2400" dirty="0" smtClean="0"/>
              <a:t>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Avoid horizontal and severely angled vertical incision:</a:t>
            </a:r>
          </a:p>
          <a:p>
            <a:pPr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Gingival blood supply occurs from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</a:rPr>
              <a:t>supraperiosteal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 vessels which follow vertical course parallel to long axis of tooth.</a:t>
            </a:r>
          </a:p>
          <a:p>
            <a:pPr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Gingival fibers over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</a:rPr>
              <a:t>crestal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</a:rPr>
              <a:t>radicular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 bone are parallel to long axis of tooth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IN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48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An incision made in the attached </a:t>
            </a:r>
            <a:r>
              <a:rPr lang="en-US" sz="2400" dirty="0" err="1" smtClean="0"/>
              <a:t>gingiva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   With this technique </a:t>
            </a:r>
            <a:r>
              <a:rPr lang="en-US" sz="2400" dirty="0" err="1" smtClean="0"/>
              <a:t>atleast</a:t>
            </a:r>
            <a:r>
              <a:rPr lang="en-US" sz="2400" dirty="0" smtClean="0"/>
              <a:t> 2mm of attached </a:t>
            </a:r>
            <a:r>
              <a:rPr lang="en-US" sz="2400" dirty="0" err="1" smtClean="0"/>
              <a:t>gingiva</a:t>
            </a:r>
            <a:r>
              <a:rPr lang="en-US" sz="2400" dirty="0" smtClean="0"/>
              <a:t> must be retained to prevent </a:t>
            </a:r>
            <a:r>
              <a:rPr lang="en-US" sz="2400" dirty="0" err="1" smtClean="0"/>
              <a:t>mucogingival</a:t>
            </a:r>
            <a:r>
              <a:rPr lang="en-US" sz="2400" dirty="0" smtClean="0"/>
              <a:t> degeneration.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The junction of horizontal </a:t>
            </a:r>
            <a:r>
              <a:rPr lang="en-US" sz="2400" dirty="0" err="1" smtClean="0"/>
              <a:t>sulcular</a:t>
            </a:r>
            <a:r>
              <a:rPr lang="en-US" sz="2400" dirty="0" smtClean="0"/>
              <a:t> and vertical incision should either include or exclude the involved </a:t>
            </a:r>
            <a:r>
              <a:rPr lang="en-US" sz="2400" dirty="0" err="1" smtClean="0"/>
              <a:t>interdental</a:t>
            </a:r>
            <a:r>
              <a:rPr lang="en-US" sz="2400" dirty="0" smtClean="0"/>
              <a:t> papilla.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Incision should be placed and flaps repositioned over solid bone.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49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chemeClr val="accent5">
                    <a:lumMod val="10000"/>
                  </a:schemeClr>
                </a:solidFill>
              </a:rPr>
              <a:t>INDICATIONS</a:t>
            </a:r>
            <a:endParaRPr lang="en-IN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524000"/>
            <a:ext cx="7239024" cy="511971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Ineffective conventional treatment.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Long post in Root Canal.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Procedural Error: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Instrument fragmentation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Non-negotiable </a:t>
            </a:r>
            <a:r>
              <a:rPr lang="en-US" sz="2400" dirty="0" err="1" smtClean="0"/>
              <a:t>ledging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Root perforation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Symptomatic overfilling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External Root </a:t>
            </a:r>
            <a:r>
              <a:rPr lang="en-US" sz="2800" dirty="0" err="1" smtClean="0"/>
              <a:t>Resorption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Root Fracture</a:t>
            </a:r>
          </a:p>
          <a:p>
            <a:pPr marL="514350" indent="-514350">
              <a:buNone/>
            </a:pPr>
            <a:r>
              <a:rPr lang="en-US" sz="2800" dirty="0" smtClean="0"/>
              <a:t>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58200" cy="715963"/>
          </a:xfrm>
        </p:spPr>
        <p:txBody>
          <a:bodyPr>
            <a:normAutofit/>
          </a:bodyPr>
          <a:lstStyle/>
          <a:p>
            <a:r>
              <a:rPr lang="en-US" sz="3600" b="1" i="1" u="sng" dirty="0" smtClean="0">
                <a:solidFill>
                  <a:schemeClr val="accent5">
                    <a:lumMod val="10000"/>
                  </a:schemeClr>
                </a:solidFill>
              </a:rPr>
              <a:t>Requirements for successful flap design</a:t>
            </a:r>
            <a:endParaRPr lang="en-IN" sz="3600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One healthy tooth on either side of flap is needed</a:t>
            </a:r>
          </a:p>
          <a:p>
            <a:r>
              <a:rPr lang="en-US" sz="2800" dirty="0" smtClean="0"/>
              <a:t>Flap should be sutured on a sound bone</a:t>
            </a:r>
          </a:p>
          <a:p>
            <a:r>
              <a:rPr lang="en-US" sz="2800" dirty="0" smtClean="0"/>
              <a:t>Anatomical structure around the flap should be normal</a:t>
            </a:r>
          </a:p>
          <a:p>
            <a:r>
              <a:rPr lang="en-US" sz="2800" dirty="0" smtClean="0"/>
              <a:t>Best  flap for </a:t>
            </a:r>
            <a:r>
              <a:rPr lang="en-US" sz="2800" dirty="0" err="1" smtClean="0"/>
              <a:t>endosurgery</a:t>
            </a:r>
            <a:r>
              <a:rPr lang="en-US" sz="2800" dirty="0" smtClean="0"/>
              <a:t> is full thickness flap</a:t>
            </a:r>
          </a:p>
          <a:p>
            <a:r>
              <a:rPr lang="en-US" sz="2800" dirty="0" smtClean="0"/>
              <a:t>Length of flap should be enough so that it lies with out tension on solid cortical bone</a:t>
            </a:r>
          </a:p>
          <a:p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50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b="1" i="1" u="sng" dirty="0" smtClean="0">
                <a:solidFill>
                  <a:schemeClr val="accent5">
                    <a:lumMod val="10000"/>
                  </a:schemeClr>
                </a:solidFill>
              </a:rPr>
              <a:t>Full </a:t>
            </a:r>
            <a:r>
              <a:rPr lang="en-US" b="1" i="1" u="sng" dirty="0" err="1" smtClean="0">
                <a:solidFill>
                  <a:schemeClr val="accent5">
                    <a:lumMod val="10000"/>
                  </a:schemeClr>
                </a:solidFill>
              </a:rPr>
              <a:t>mucoperiosteal</a:t>
            </a:r>
            <a:r>
              <a:rPr lang="en-US" b="1" i="1" u="sng" dirty="0" smtClean="0">
                <a:solidFill>
                  <a:schemeClr val="accent5">
                    <a:lumMod val="10000"/>
                  </a:schemeClr>
                </a:solidFill>
              </a:rPr>
              <a:t> flap</a:t>
            </a:r>
            <a:endParaRPr lang="en-IN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928670"/>
            <a:ext cx="7315200" cy="473870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b="1" u="sng" dirty="0" smtClean="0">
                <a:solidFill>
                  <a:srgbClr val="C00000"/>
                </a:solidFill>
              </a:rPr>
              <a:t>Triangular flap: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     1</a:t>
            </a:r>
            <a:r>
              <a:rPr lang="en-US" sz="2400" baseline="30000" dirty="0" smtClean="0">
                <a:solidFill>
                  <a:schemeClr val="tx1">
                    <a:lumMod val="50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described by </a:t>
            </a:r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Fischer 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in 1940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     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intrasulcular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incision along with horizontal &amp; 1vertical incision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       vertical incision usually placed towards the         midline.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        horizontal incision is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submarginal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curved incision placed along the crowns of teeth in attached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gingiva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.     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 </a:t>
            </a:r>
          </a:p>
          <a:p>
            <a:pPr>
              <a:buFont typeface="Wingdings" pitchFamily="2" charset="2"/>
              <a:buChar char="v"/>
            </a:pP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51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52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315200" cy="504827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b="1" i="1" u="sng" dirty="0" smtClean="0">
                <a:solidFill>
                  <a:schemeClr val="accent2">
                    <a:lumMod val="50000"/>
                  </a:schemeClr>
                </a:solidFill>
              </a:rPr>
              <a:t>Indications: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Maxillary incisors and posterior teeth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Only recommended flap for posterior teeth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  <a:r>
              <a:rPr lang="en-US" sz="2800" b="1" i="1" u="sng" dirty="0" err="1" smtClean="0">
                <a:solidFill>
                  <a:schemeClr val="bg2">
                    <a:lumMod val="50000"/>
                  </a:schemeClr>
                </a:solidFill>
              </a:rPr>
              <a:t>Advavtages</a:t>
            </a: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Good wound healing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Ease of flap re-approximation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    </a:t>
            </a: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</a:rPr>
              <a:t>Disadvantages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Limited surgical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accesss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Difficult to expose the root apices of long teeth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e.g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maxillary &amp;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mandibular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canine</a:t>
            </a:r>
          </a:p>
          <a:p>
            <a:pPr>
              <a:buNone/>
            </a:pPr>
            <a:endParaRPr lang="en-US" sz="2800" b="1" i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endParaRPr lang="en-IN" sz="2800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53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00108"/>
            <a:ext cx="7315200" cy="53578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u="sng" dirty="0" smtClean="0">
                <a:solidFill>
                  <a:srgbClr val="C00000"/>
                </a:solidFill>
              </a:rPr>
              <a:t>Rectangular flap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 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includes 2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vertical,horizontal,and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intrasulcular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incision.</a:t>
            </a:r>
          </a:p>
          <a:p>
            <a:pPr>
              <a:buNone/>
            </a:pP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</a:rPr>
              <a:t>Indications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Mandibular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anteriors</a:t>
            </a:r>
            <a:endParaRPr lang="en-US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Multiple teeth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Teeth with long roots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Lateral root repair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Large lesions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</a:rPr>
              <a:t>           </a:t>
            </a:r>
            <a:endParaRPr lang="en-IN" sz="2800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54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55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</a:rPr>
              <a:t>Contraindication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Posterior teeth</a:t>
            </a:r>
          </a:p>
          <a:p>
            <a:pPr>
              <a:buNone/>
            </a:pP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</a:rPr>
              <a:t>Advantages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Increased surgical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accesss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to root apex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Easier apical orientation</a:t>
            </a:r>
          </a:p>
          <a:p>
            <a:pPr>
              <a:buNone/>
            </a:pP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</a:rPr>
              <a:t>Disadvantages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Difficulty in approximation of flap margins.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Potiential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of flap dislodgement is greater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56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8700" y="857232"/>
            <a:ext cx="7315200" cy="4810143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n-US" sz="3600" b="1" i="1" u="sng" dirty="0" smtClean="0">
                <a:solidFill>
                  <a:srgbClr val="C00000"/>
                </a:solidFill>
              </a:rPr>
              <a:t>Trapezoidal flap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   Described by </a:t>
            </a:r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Neumann &amp; </a:t>
            </a:r>
            <a:r>
              <a:rPr lang="en-US" sz="2400" i="1" dirty="0" err="1" smtClean="0">
                <a:solidFill>
                  <a:schemeClr val="tx1">
                    <a:lumMod val="50000"/>
                  </a:schemeClr>
                </a:solidFill>
              </a:rPr>
              <a:t>Eikan</a:t>
            </a:r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 in 1940</a:t>
            </a:r>
          </a:p>
          <a:p>
            <a:pPr>
              <a:buNone/>
            </a:pPr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   2 releasing incision with horizontal  </a:t>
            </a:r>
            <a:r>
              <a:rPr lang="en-US" sz="2400" i="1" dirty="0" err="1" smtClean="0">
                <a:solidFill>
                  <a:schemeClr val="tx1">
                    <a:lumMod val="50000"/>
                  </a:schemeClr>
                </a:solidFill>
              </a:rPr>
              <a:t>intrasulcular</a:t>
            </a:r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 incision at obtuse angle</a:t>
            </a:r>
          </a:p>
          <a:p>
            <a:pPr>
              <a:buNone/>
            </a:pP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</a:rPr>
              <a:t>Advantages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Blood supply maintained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To expose palatal root</a:t>
            </a:r>
          </a:p>
          <a:p>
            <a:pPr>
              <a:buNone/>
            </a:pPr>
            <a:r>
              <a:rPr lang="en-US" sz="2800" b="1" i="1" u="sng" dirty="0" err="1" smtClean="0">
                <a:solidFill>
                  <a:schemeClr val="bg2">
                    <a:lumMod val="50000"/>
                  </a:schemeClr>
                </a:solidFill>
              </a:rPr>
              <a:t>Disdvantages</a:t>
            </a:r>
            <a:endParaRPr lang="en-US" sz="2800" b="1" i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Wound healing by secondary intention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Not indicated for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buccal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and facial areas</a:t>
            </a:r>
          </a:p>
          <a:p>
            <a:pPr>
              <a:buNone/>
            </a:pPr>
            <a:endParaRPr lang="en-US" sz="2800" b="1" i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n-IN" sz="2800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57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58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85794"/>
            <a:ext cx="7315200" cy="607220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b="1" i="1" u="sng" dirty="0" smtClean="0">
                <a:solidFill>
                  <a:srgbClr val="C00000"/>
                </a:solidFill>
              </a:rPr>
              <a:t>Envelop flap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      single horizontal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intrasulcular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incision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       recommended for corrective endodontic surgery</a:t>
            </a:r>
          </a:p>
          <a:p>
            <a:pPr>
              <a:buNone/>
            </a:pPr>
            <a:r>
              <a:rPr lang="en-US" b="1" i="1" u="sng" dirty="0" smtClean="0">
                <a:solidFill>
                  <a:schemeClr val="bg2">
                    <a:lumMod val="50000"/>
                  </a:schemeClr>
                </a:solidFill>
              </a:rPr>
              <a:t>Indications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For repair of perforation defects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For root resection</a:t>
            </a:r>
          </a:p>
          <a:p>
            <a:pPr>
              <a:buNone/>
            </a:pP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</a:rPr>
              <a:t>Advantages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Improved wound healing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Easy wound closure</a:t>
            </a:r>
          </a:p>
          <a:p>
            <a:pPr>
              <a:buNone/>
            </a:pPr>
            <a:r>
              <a:rPr lang="en-US" sz="2800" b="1" i="1" u="sng" dirty="0" smtClean="0">
                <a:solidFill>
                  <a:schemeClr val="bg2">
                    <a:lumMod val="50000"/>
                  </a:schemeClr>
                </a:solidFill>
              </a:rPr>
              <a:t>Disadvantages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Extremely limited surgical access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59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Anatomic Deviations:</a:t>
            </a:r>
          </a:p>
          <a:p>
            <a:pPr marL="514350" indent="-514350">
              <a:buNone/>
            </a:pPr>
            <a:r>
              <a:rPr lang="en-US" sz="2400" dirty="0" smtClean="0"/>
              <a:t>      </a:t>
            </a:r>
            <a:r>
              <a:rPr lang="en-US" sz="2400" dirty="0" err="1" smtClean="0"/>
              <a:t>Eg</a:t>
            </a:r>
            <a:r>
              <a:rPr lang="en-US" sz="2400" dirty="0" smtClean="0"/>
              <a:t>:    Root </a:t>
            </a:r>
            <a:r>
              <a:rPr lang="en-US" sz="2400" dirty="0" err="1" smtClean="0"/>
              <a:t>dilaceration</a:t>
            </a: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Open apex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Biopsy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Corrective surgery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Root </a:t>
            </a:r>
            <a:r>
              <a:rPr lang="en-US" sz="2400" dirty="0" err="1" smtClean="0"/>
              <a:t>resorption</a:t>
            </a:r>
            <a:r>
              <a:rPr lang="en-US" sz="2400" dirty="0" smtClean="0"/>
              <a:t> defects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Root caries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Root resection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/>
              <a:t>Hemisection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/>
              <a:t>Bicuspidization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60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en-US" b="1" i="1" u="sng" dirty="0" smtClean="0">
                <a:solidFill>
                  <a:schemeClr val="accent5">
                    <a:lumMod val="10000"/>
                  </a:schemeClr>
                </a:solidFill>
              </a:rPr>
              <a:t>Limited </a:t>
            </a:r>
            <a:r>
              <a:rPr lang="en-US" b="1" i="1" u="sng" dirty="0" err="1" smtClean="0">
                <a:solidFill>
                  <a:schemeClr val="accent5">
                    <a:lumMod val="10000"/>
                  </a:schemeClr>
                </a:solidFill>
              </a:rPr>
              <a:t>mucoperiosteal</a:t>
            </a:r>
            <a:r>
              <a:rPr lang="en-US" b="1" i="1" u="sng" dirty="0" smtClean="0">
                <a:solidFill>
                  <a:schemeClr val="accent5">
                    <a:lumMod val="10000"/>
                  </a:schemeClr>
                </a:solidFill>
              </a:rPr>
              <a:t> flap</a:t>
            </a:r>
            <a:endParaRPr lang="en-IN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315200" cy="5119710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en-US" sz="3600" b="1" i="1" u="sng" dirty="0" err="1" smtClean="0">
                <a:solidFill>
                  <a:srgbClr val="C00000"/>
                </a:solidFill>
              </a:rPr>
              <a:t>Semilunar</a:t>
            </a:r>
            <a:r>
              <a:rPr lang="en-US" sz="3600" b="1" i="1" u="sng" dirty="0" smtClean="0">
                <a:solidFill>
                  <a:srgbClr val="C00000"/>
                </a:solidFill>
              </a:rPr>
              <a:t>(</a:t>
            </a:r>
            <a:r>
              <a:rPr lang="en-US" sz="3600" b="1" i="1" u="sng" dirty="0" err="1" smtClean="0">
                <a:solidFill>
                  <a:srgbClr val="C00000"/>
                </a:solidFill>
              </a:rPr>
              <a:t>Submarginal</a:t>
            </a:r>
            <a:r>
              <a:rPr lang="en-US" sz="3600" b="1" i="1" u="sng" dirty="0" smtClean="0">
                <a:solidFill>
                  <a:srgbClr val="C00000"/>
                </a:solidFill>
              </a:rPr>
              <a:t> Curved)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     1</a:t>
            </a:r>
            <a:r>
              <a:rPr lang="en-US" sz="2400" baseline="30000" dirty="0" smtClean="0">
                <a:solidFill>
                  <a:schemeClr val="tx1">
                    <a:lumMod val="50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given by </a:t>
            </a:r>
            <a:r>
              <a:rPr lang="en-US" sz="2400" i="1" dirty="0" err="1" smtClean="0">
                <a:solidFill>
                  <a:schemeClr val="tx1">
                    <a:lumMod val="50000"/>
                  </a:schemeClr>
                </a:solidFill>
              </a:rPr>
              <a:t>Partsch</a:t>
            </a:r>
            <a:endParaRPr lang="en-US" sz="24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      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also known as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Partsch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incision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      Formed by single curved incision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      Resemble a half moon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    </a:t>
            </a:r>
            <a:r>
              <a:rPr lang="en-US" sz="2400" dirty="0" smtClean="0">
                <a:solidFill>
                  <a:srgbClr val="C80A37"/>
                </a:solidFill>
              </a:rPr>
              <a:t>NOT PREFERRED IN MORDERN ENDODONTIC</a:t>
            </a:r>
          </a:p>
          <a:p>
            <a:pPr>
              <a:buNone/>
            </a:pPr>
            <a:r>
              <a:rPr lang="en-US" b="1" i="1" u="sng" dirty="0" smtClean="0">
                <a:solidFill>
                  <a:schemeClr val="bg2">
                    <a:lumMod val="50000"/>
                  </a:schemeClr>
                </a:solidFill>
              </a:rPr>
              <a:t>Indications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Aesthetic crown present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Trephination</a:t>
            </a:r>
          </a:p>
          <a:p>
            <a:pPr>
              <a:buFont typeface="Arial" pitchFamily="34" charset="0"/>
              <a:buChar char="•"/>
            </a:pPr>
            <a:endParaRPr lang="en-I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61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62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500174"/>
            <a:ext cx="7315200" cy="4114800"/>
          </a:xfrm>
        </p:spPr>
        <p:txBody>
          <a:bodyPr/>
          <a:lstStyle/>
          <a:p>
            <a:pPr>
              <a:buNone/>
            </a:pPr>
            <a:r>
              <a:rPr lang="en-US" b="1" i="1" u="sng" dirty="0" smtClean="0">
                <a:solidFill>
                  <a:schemeClr val="bg2">
                    <a:lumMod val="50000"/>
                  </a:schemeClr>
                </a:solidFill>
              </a:rPr>
              <a:t>Advantages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Maintain integrity of gingival attachment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Reduces incision and reflection time</a:t>
            </a:r>
          </a:p>
          <a:p>
            <a:pPr>
              <a:buNone/>
            </a:pPr>
            <a:r>
              <a:rPr lang="en-US" b="1" i="1" u="sng" dirty="0" smtClean="0">
                <a:solidFill>
                  <a:schemeClr val="bg2">
                    <a:lumMod val="50000"/>
                  </a:schemeClr>
                </a:solidFill>
              </a:rPr>
              <a:t>Disadvantages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Poor surgical access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Poor wound healing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Predisposed to stretching and tearing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Difficult to reposition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63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28670"/>
            <a:ext cx="7148538" cy="5643602"/>
          </a:xfrm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b="1" i="1" u="sng" dirty="0" err="1" smtClean="0">
                <a:solidFill>
                  <a:srgbClr val="C00000"/>
                </a:solidFill>
              </a:rPr>
              <a:t>Submarginal</a:t>
            </a:r>
            <a:r>
              <a:rPr lang="en-US" sz="3600" b="1" i="1" u="sng" dirty="0" smtClean="0">
                <a:solidFill>
                  <a:srgbClr val="C00000"/>
                </a:solidFill>
              </a:rPr>
              <a:t> Scalloped  Rectangular flap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     Also known as </a:t>
            </a:r>
            <a:r>
              <a:rPr lang="en-US" sz="2400" i="1" dirty="0" err="1" smtClean="0">
                <a:solidFill>
                  <a:schemeClr val="tx1">
                    <a:lumMod val="50000"/>
                  </a:schemeClr>
                </a:solidFill>
              </a:rPr>
              <a:t>Ochsenbein-Luebke</a:t>
            </a:r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 flap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      modification of rectangular flap</a:t>
            </a:r>
          </a:p>
          <a:p>
            <a:pPr>
              <a:buNone/>
            </a:pPr>
            <a:r>
              <a:rPr lang="en-US" sz="3000" b="1" i="1" u="sng" dirty="0" smtClean="0">
                <a:solidFill>
                  <a:schemeClr val="bg2">
                    <a:lumMod val="50000"/>
                  </a:schemeClr>
                </a:solidFill>
              </a:rPr>
              <a:t>Flap design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Scalloped horizontal incision is given in attached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gingiva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2 vertical incision on each side of surgical site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bone not exposed</a:t>
            </a:r>
          </a:p>
          <a:p>
            <a:pPr>
              <a:buNone/>
            </a:pPr>
            <a:r>
              <a:rPr lang="en-US" sz="3000" b="1" i="1" u="sng" dirty="0" smtClean="0">
                <a:solidFill>
                  <a:schemeClr val="bg2">
                    <a:lumMod val="50000"/>
                  </a:schemeClr>
                </a:solidFill>
              </a:rPr>
              <a:t>Advantages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Marginal &amp;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interdental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</a:rPr>
              <a:t>gingiva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not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involved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Ease of incision &amp; reflection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Crestal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bone not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exposed</a:t>
            </a:r>
            <a:endParaRPr lang="en-IN" sz="2400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64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65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928670"/>
            <a:ext cx="7315200" cy="4862530"/>
          </a:xfrm>
        </p:spPr>
        <p:txBody>
          <a:bodyPr/>
          <a:lstStyle/>
          <a:p>
            <a:r>
              <a:rPr lang="en-US" sz="2400" dirty="0" smtClean="0"/>
              <a:t>Adequate surgical access</a:t>
            </a:r>
          </a:p>
          <a:p>
            <a:r>
              <a:rPr lang="en-US" sz="2400" dirty="0" smtClean="0"/>
              <a:t>Good wound healing</a:t>
            </a:r>
          </a:p>
          <a:p>
            <a:pPr>
              <a:buNone/>
            </a:pPr>
            <a:r>
              <a:rPr lang="en-US" sz="3600" b="1" i="1" u="sng" dirty="0" smtClean="0">
                <a:solidFill>
                  <a:schemeClr val="bg2">
                    <a:lumMod val="50000"/>
                  </a:schemeClr>
                </a:solidFill>
              </a:rPr>
              <a:t>Disadvantages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Can’t be used in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mandibular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anterior region because of limited availability of attached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gingiva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width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Not indicated in gingival recession areas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Healing with scar formation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Flap shrinkage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66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r>
              <a:rPr lang="en-US" sz="4000" b="1" i="1" u="sng" dirty="0" smtClean="0">
                <a:solidFill>
                  <a:schemeClr val="accent5">
                    <a:lumMod val="10000"/>
                  </a:schemeClr>
                </a:solidFill>
              </a:rPr>
              <a:t>Incision &amp; Drainage</a:t>
            </a:r>
            <a:endParaRPr lang="en-IN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85794"/>
            <a:ext cx="73152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i="1" u="sng" dirty="0" smtClean="0">
                <a:solidFill>
                  <a:schemeClr val="bg2">
                    <a:lumMod val="50000"/>
                  </a:schemeClr>
                </a:solidFill>
              </a:rPr>
              <a:t>Procedure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When build up of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exudate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‘pus’ is confined to hard tissue excruciating pain develops ,as the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exudate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penetrates the cortical plate swelling occurs pain diminishes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When swelling ‘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points’that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is localized into soft fluctuant palpable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mass,it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should be incised &amp; drained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LA-block preferred over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infiltration.More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often topical anesthesia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Horizontal incision with no.11 or 12 B.P blade at the base of the fluctuant area – quick , sharp thrust of scalpel through the fluctuant mass down to cortical bone.</a:t>
            </a:r>
          </a:p>
          <a:p>
            <a:pPr>
              <a:buNone/>
            </a:pPr>
            <a:endParaRPr lang="en-IN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67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28670"/>
            <a:ext cx="73152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i="1" u="sng" dirty="0" smtClean="0">
                <a:solidFill>
                  <a:schemeClr val="bg2">
                    <a:lumMod val="50000"/>
                  </a:schemeClr>
                </a:solidFill>
              </a:rPr>
              <a:t>Trephination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Cortical trephination is a procedure involving the perforation of the cortical plate to accomplish the release of pressure from the accumulation of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exudate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within the alveolar bone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No.6 or 8 round bur used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Buccal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approach .path of penetration should be in direct line to the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periapical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tissue surrounding the root apex.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68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Replacement surgery: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Intentional </a:t>
            </a:r>
            <a:r>
              <a:rPr lang="en-US" sz="2400" dirty="0" err="1" smtClean="0"/>
              <a:t>replantation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Post-traumatic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Implant surgery: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Endodontic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/>
              <a:t>Osseointegrated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Exploratory Surgery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chemeClr val="accent5">
                    <a:lumMod val="10000"/>
                  </a:schemeClr>
                </a:solidFill>
              </a:rPr>
              <a:t>CONTRAINDICATIONS</a:t>
            </a:r>
            <a:endParaRPr lang="en-IN" b="1" i="1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These are few contraindications for</a:t>
            </a:r>
          </a:p>
          <a:p>
            <a:pPr>
              <a:buNone/>
            </a:pPr>
            <a:r>
              <a:rPr lang="en-US" sz="2800" dirty="0" smtClean="0"/>
              <a:t>endodontic </a:t>
            </a:r>
            <a:r>
              <a:rPr lang="en-US" sz="2800" dirty="0" err="1" smtClean="0"/>
              <a:t>sugery</a:t>
            </a:r>
            <a:r>
              <a:rPr lang="en-US" sz="2800" dirty="0" smtClean="0"/>
              <a:t>. Most conditions that</a:t>
            </a:r>
          </a:p>
          <a:p>
            <a:pPr>
              <a:buNone/>
            </a:pPr>
            <a:r>
              <a:rPr lang="en-US" sz="2800" dirty="0" smtClean="0"/>
              <a:t>would eliminate surgery as a treatment</a:t>
            </a:r>
          </a:p>
          <a:p>
            <a:pPr>
              <a:buNone/>
            </a:pPr>
            <a:r>
              <a:rPr lang="en-US" sz="2800" dirty="0" smtClean="0"/>
              <a:t>options are temporary and once corrected</a:t>
            </a:r>
          </a:p>
          <a:p>
            <a:pPr>
              <a:buNone/>
            </a:pPr>
            <a:r>
              <a:rPr lang="en-US" sz="2800" dirty="0" smtClean="0"/>
              <a:t>surgery can be performed.</a:t>
            </a:r>
          </a:p>
          <a:p>
            <a:pPr>
              <a:buNone/>
            </a:pPr>
            <a:r>
              <a:rPr lang="en-US" sz="2800" dirty="0" smtClean="0"/>
              <a:t>Can be classified into: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 smtClean="0"/>
              <a:t>Absolute contraindications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400" dirty="0" smtClean="0"/>
              <a:t>Relative contraindications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Absolute Contraindications</a:t>
            </a:r>
            <a:r>
              <a:rPr lang="en-US" sz="2800" dirty="0" smtClean="0"/>
              <a:t>:</a:t>
            </a:r>
          </a:p>
          <a:p>
            <a:pPr marL="971550" lvl="1" indent="-571500">
              <a:buNone/>
            </a:pPr>
            <a:r>
              <a:rPr lang="en-US" sz="2400" dirty="0" smtClean="0"/>
              <a:t>Periodontal health of tooth:</a:t>
            </a:r>
          </a:p>
          <a:p>
            <a:pPr marL="971550" lvl="1" indent="-571500">
              <a:buNone/>
            </a:pPr>
            <a:r>
              <a:rPr lang="en-US" sz="2000" dirty="0" smtClean="0"/>
              <a:t>       Most important factor in consideration.</a:t>
            </a:r>
          </a:p>
          <a:p>
            <a:pPr marL="971550" lvl="1" indent="-571500">
              <a:buNone/>
            </a:pPr>
            <a:r>
              <a:rPr lang="en-US" sz="2000" dirty="0" smtClean="0"/>
              <a:t>       Periodontal pocket and Tooth mobility are two key</a:t>
            </a:r>
          </a:p>
          <a:p>
            <a:pPr marL="971550" lvl="1" indent="-571500">
              <a:buNone/>
            </a:pPr>
            <a:r>
              <a:rPr lang="en-US" sz="2000" dirty="0" smtClean="0"/>
              <a:t>       elements that a surgeon must consider.</a:t>
            </a:r>
          </a:p>
          <a:p>
            <a:pPr marL="971550" lvl="1" indent="-571500">
              <a:buNone/>
            </a:pPr>
            <a:r>
              <a:rPr lang="en-US" sz="2400" dirty="0" smtClean="0"/>
              <a:t>Patient health consideration:</a:t>
            </a:r>
          </a:p>
          <a:p>
            <a:pPr marL="971550" lvl="1" indent="-571500">
              <a:buNone/>
            </a:pPr>
            <a:r>
              <a:rPr lang="en-US" sz="2000" dirty="0" smtClean="0"/>
              <a:t>       In most cases systemic diseases do not </a:t>
            </a:r>
            <a:r>
              <a:rPr lang="en-US" sz="2000" dirty="0" err="1" smtClean="0"/>
              <a:t>perclude</a:t>
            </a:r>
            <a:endParaRPr lang="en-US" sz="2000" dirty="0" smtClean="0"/>
          </a:p>
          <a:p>
            <a:pPr marL="971550" lvl="1" indent="-571500">
              <a:buNone/>
            </a:pPr>
            <a:r>
              <a:rPr lang="en-US" sz="2000" dirty="0" smtClean="0"/>
              <a:t>       endodontic surgery.</a:t>
            </a:r>
          </a:p>
          <a:p>
            <a:pPr marL="971550" lvl="1" indent="-571500">
              <a:buNone/>
            </a:pPr>
            <a:r>
              <a:rPr lang="en-US" sz="2000" dirty="0" smtClean="0"/>
              <a:t>       Conditions that </a:t>
            </a:r>
            <a:r>
              <a:rPr lang="en-US" sz="2000" dirty="0" err="1" smtClean="0"/>
              <a:t>perclude</a:t>
            </a:r>
            <a:r>
              <a:rPr lang="en-US" sz="2000" dirty="0" smtClean="0"/>
              <a:t> the patient from surgery are:</a:t>
            </a:r>
          </a:p>
          <a:p>
            <a:pPr marL="971550" lvl="1" indent="-571500">
              <a:buNone/>
            </a:pPr>
            <a:r>
              <a:rPr lang="en-US" sz="2000" dirty="0" smtClean="0"/>
              <a:t>       </a:t>
            </a:r>
            <a:r>
              <a:rPr lang="en-US" sz="2000" dirty="0" err="1" smtClean="0"/>
              <a:t>Eg</a:t>
            </a:r>
            <a:r>
              <a:rPr lang="en-US" sz="2000" dirty="0" smtClean="0"/>
              <a:t>: </a:t>
            </a:r>
            <a:r>
              <a:rPr lang="en-US" sz="2000" dirty="0" err="1" smtClean="0"/>
              <a:t>Leukaemia,Neutropenia,Uncontrolled</a:t>
            </a:r>
            <a:r>
              <a:rPr lang="en-US" sz="2000" dirty="0" smtClean="0"/>
              <a:t>        </a:t>
            </a:r>
            <a:r>
              <a:rPr lang="en-US" sz="2000" dirty="0" err="1" smtClean="0"/>
              <a:t>diabetes,Recent</a:t>
            </a:r>
            <a:r>
              <a:rPr lang="en-US" sz="2000" dirty="0" smtClean="0"/>
              <a:t> cardiac surgery.</a:t>
            </a:r>
          </a:p>
          <a:p>
            <a:pPr marL="971550" lvl="1" indent="-571500">
              <a:buNone/>
            </a:pPr>
            <a:r>
              <a:rPr lang="en-US" sz="2000" dirty="0" smtClean="0"/>
              <a:t>        </a:t>
            </a:r>
            <a:endParaRPr lang="en-IN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powerpoint-template-24 3">
      <a:dk1>
        <a:srgbClr val="4D4D4D"/>
      </a:dk1>
      <a:lt1>
        <a:srgbClr val="FFFFFF"/>
      </a:lt1>
      <a:dk2>
        <a:srgbClr val="4D4D4D"/>
      </a:dk2>
      <a:lt2>
        <a:srgbClr val="0E0F83"/>
      </a:lt2>
      <a:accent1>
        <a:srgbClr val="4049D2"/>
      </a:accent1>
      <a:accent2>
        <a:srgbClr val="494FD9"/>
      </a:accent2>
      <a:accent3>
        <a:srgbClr val="FFFFFF"/>
      </a:accent3>
      <a:accent4>
        <a:srgbClr val="404040"/>
      </a:accent4>
      <a:accent5>
        <a:srgbClr val="AFB1E5"/>
      </a:accent5>
      <a:accent6>
        <a:srgbClr val="4147C4"/>
      </a:accent6>
      <a:hlink>
        <a:srgbClr val="757DD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171525"/>
        </a:accent1>
        <a:accent2>
          <a:srgbClr val="313040"/>
        </a:accent2>
        <a:accent3>
          <a:srgbClr val="FFFFFF"/>
        </a:accent3>
        <a:accent4>
          <a:srgbClr val="C8C8C8"/>
        </a:accent4>
        <a:accent5>
          <a:srgbClr val="ABAAAC"/>
        </a:accent5>
        <a:accent6>
          <a:srgbClr val="2B2A39"/>
        </a:accent6>
        <a:hlink>
          <a:srgbClr val="3E3E5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80808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AEAEAE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CD6D25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A7562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8">
  <a:themeElements>
    <a:clrScheme name="powerpoint-template-24 7">
      <a:dk1>
        <a:srgbClr val="4D4D4D"/>
      </a:dk1>
      <a:lt1>
        <a:srgbClr val="FFFFFF"/>
      </a:lt1>
      <a:dk2>
        <a:srgbClr val="4D4D4D"/>
      </a:dk2>
      <a:lt2>
        <a:srgbClr val="888888"/>
      </a:lt2>
      <a:accent1>
        <a:srgbClr val="9E9E9E"/>
      </a:accent1>
      <a:accent2>
        <a:srgbClr val="BEBEBE"/>
      </a:accent2>
      <a:accent3>
        <a:srgbClr val="FFFFFF"/>
      </a:accent3>
      <a:accent4>
        <a:srgbClr val="404040"/>
      </a:accent4>
      <a:accent5>
        <a:srgbClr val="CCCCCC"/>
      </a:accent5>
      <a:accent6>
        <a:srgbClr val="ACACAC"/>
      </a:accent6>
      <a:hlink>
        <a:srgbClr val="C8C8C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11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0C209B"/>
      </a:lt2>
      <a:accent1>
        <a:srgbClr val="2167BF"/>
      </a:accent1>
      <a:accent2>
        <a:srgbClr val="C60C0D"/>
      </a:accent2>
      <a:accent3>
        <a:srgbClr val="FFFFFF"/>
      </a:accent3>
      <a:accent4>
        <a:srgbClr val="404040"/>
      </a:accent4>
      <a:accent5>
        <a:srgbClr val="ABB8DC"/>
      </a:accent5>
      <a:accent6>
        <a:srgbClr val="B30A0B"/>
      </a:accent6>
      <a:hlink>
        <a:srgbClr val="4793C7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me12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91A917"/>
      </a:lt2>
      <a:accent1>
        <a:srgbClr val="CAE331"/>
      </a:accent1>
      <a:accent2>
        <a:srgbClr val="B1C022"/>
      </a:accent2>
      <a:accent3>
        <a:srgbClr val="FFFFFF"/>
      </a:accent3>
      <a:accent4>
        <a:srgbClr val="404040"/>
      </a:accent4>
      <a:accent5>
        <a:srgbClr val="E1EFAD"/>
      </a:accent5>
      <a:accent6>
        <a:srgbClr val="A0AE1E"/>
      </a:accent6>
      <a:hlink>
        <a:srgbClr val="DFE779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72AB15"/>
        </a:lt2>
        <a:accent1>
          <a:srgbClr val="B8E232"/>
        </a:accent1>
        <a:accent2>
          <a:srgbClr val="8EBE24"/>
        </a:accent2>
        <a:accent3>
          <a:srgbClr val="FFFFFF"/>
        </a:accent3>
        <a:accent4>
          <a:srgbClr val="404040"/>
        </a:accent4>
        <a:accent5>
          <a:srgbClr val="D8EEAD"/>
        </a:accent5>
        <a:accent6>
          <a:srgbClr val="80AC20"/>
        </a:accent6>
        <a:hlink>
          <a:srgbClr val="BCE47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91A917"/>
        </a:lt2>
        <a:accent1>
          <a:srgbClr val="CAE331"/>
        </a:accent1>
        <a:accent2>
          <a:srgbClr val="B1C022"/>
        </a:accent2>
        <a:accent3>
          <a:srgbClr val="FFFFFF"/>
        </a:accent3>
        <a:accent4>
          <a:srgbClr val="404040"/>
        </a:accent4>
        <a:accent5>
          <a:srgbClr val="E1EFAD"/>
        </a:accent5>
        <a:accent6>
          <a:srgbClr val="A0AE1E"/>
        </a:accent6>
        <a:hlink>
          <a:srgbClr val="DFE77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1689</TotalTime>
  <Words>1932</Words>
  <Application>Microsoft Office PowerPoint</Application>
  <PresentationFormat>On-screen Show (4:3)</PresentationFormat>
  <Paragraphs>453</Paragraphs>
  <Slides>69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</vt:lpstr>
      <vt:lpstr>Calibri</vt:lpstr>
      <vt:lpstr>Comic Sans MS</vt:lpstr>
      <vt:lpstr>Microsoft Sans Serif</vt:lpstr>
      <vt:lpstr>Wingdings</vt:lpstr>
      <vt:lpstr>Theme2</vt:lpstr>
      <vt:lpstr>Theme8</vt:lpstr>
      <vt:lpstr>Theme11</vt:lpstr>
      <vt:lpstr>Theme12</vt:lpstr>
      <vt:lpstr>PowerPoint Presentation</vt:lpstr>
      <vt:lpstr>DEFINITIONS</vt:lpstr>
      <vt:lpstr>RATIONALE</vt:lpstr>
      <vt:lpstr>OBJECTIVES</vt:lpstr>
      <vt:lpstr>INDICATIONS</vt:lpstr>
      <vt:lpstr>PowerPoint Presentation</vt:lpstr>
      <vt:lpstr>PowerPoint Presentation</vt:lpstr>
      <vt:lpstr>CONTRAINDICATIONS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</vt:lpstr>
      <vt:lpstr>PowerPoint Presentation</vt:lpstr>
      <vt:lpstr>BASIC  PRINCIPLES  FOR  DOING ENDOSURGERY</vt:lpstr>
      <vt:lpstr>TENETS OF HALSTED</vt:lpstr>
      <vt:lpstr>PATIENT EVALUATION AND MEDICATION</vt:lpstr>
      <vt:lpstr>PRESURGICAL INVESTIGATIONS</vt:lpstr>
      <vt:lpstr>SURGICAL INSTRUMENTS</vt:lpstr>
      <vt:lpstr>PowerPoint Presentation</vt:lpstr>
      <vt:lpstr>PowerPoint Presentation</vt:lpstr>
      <vt:lpstr>EXAMINATION INSTRUMENTS</vt:lpstr>
      <vt:lpstr>PowerPoint Presentation</vt:lpstr>
      <vt:lpstr>PowerPoint Presentation</vt:lpstr>
      <vt:lpstr>ELEVATION INSTRUMENTS</vt:lpstr>
      <vt:lpstr>PowerPoint Presentation</vt:lpstr>
      <vt:lpstr>PowerPoint Presentation</vt:lpstr>
      <vt:lpstr>PowerPoint Presentation</vt:lpstr>
      <vt:lpstr>PowerPoint Presentation</vt:lpstr>
      <vt:lpstr>RETROFILLING CARRIERS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PRINCIPLES OF PERIRADICULAR SURGERY</vt:lpstr>
      <vt:lpstr>LOCAL ANESTHESIA</vt:lpstr>
      <vt:lpstr>PowerPoint Presentation</vt:lpstr>
      <vt:lpstr>PowerPoint Presentation</vt:lpstr>
      <vt:lpstr>PowerPoint Presentation</vt:lpstr>
      <vt:lpstr>PowerPoint Presentation</vt:lpstr>
      <vt:lpstr>HEMOSTASIS CLASSIFICATION</vt:lpstr>
      <vt:lpstr>PowerPoint Presentation</vt:lpstr>
      <vt:lpstr>CLASSIFICATION OF SURGICAL FLAPS</vt:lpstr>
      <vt:lpstr>PRINCIPLES AND GUIDELINES FOR FLAP DESIGN</vt:lpstr>
      <vt:lpstr> </vt:lpstr>
      <vt:lpstr>PowerPoint Presentation</vt:lpstr>
      <vt:lpstr>Requirements for successful flap design</vt:lpstr>
      <vt:lpstr>      Full mucoperiosteal flap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Limited mucoperiosteal flap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Incision &amp; Drainage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ENDODONTICS</dc:title>
  <dc:creator>DELL</dc:creator>
  <cp:lastModifiedBy>intex</cp:lastModifiedBy>
  <cp:revision>132</cp:revision>
  <dcterms:created xsi:type="dcterms:W3CDTF">2012-03-14T16:19:07Z</dcterms:created>
  <dcterms:modified xsi:type="dcterms:W3CDTF">2020-04-22T08:08:03Z</dcterms:modified>
</cp:coreProperties>
</file>