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57" r:id="rId4"/>
    <p:sldId id="259" r:id="rId5"/>
    <p:sldId id="261" r:id="rId6"/>
    <p:sldId id="282" r:id="rId7"/>
    <p:sldId id="262" r:id="rId8"/>
    <p:sldId id="263" r:id="rId9"/>
    <p:sldId id="264" r:id="rId10"/>
    <p:sldId id="28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86" r:id="rId21"/>
    <p:sldId id="274" r:id="rId22"/>
    <p:sldId id="275" r:id="rId23"/>
    <p:sldId id="276" r:id="rId24"/>
    <p:sldId id="277" r:id="rId25"/>
    <p:sldId id="278" r:id="rId26"/>
    <p:sldId id="279" r:id="rId27"/>
    <p:sldId id="285" r:id="rId28"/>
    <p:sldId id="280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A849-C439-4DBE-99ED-764FEB44B5CC}" type="datetimeFigureOut">
              <a:rPr lang="en-US" smtClean="0"/>
              <a:pPr/>
              <a:t>4/21/2020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D57FC-B869-4B3A-97EE-4AA01AE62E8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A849-C439-4DBE-99ED-764FEB44B5CC}" type="datetimeFigureOut">
              <a:rPr lang="en-US" smtClean="0"/>
              <a:pPr/>
              <a:t>4/21/2020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D57FC-B869-4B3A-97EE-4AA01AE62E8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A849-C439-4DBE-99ED-764FEB44B5CC}" type="datetimeFigureOut">
              <a:rPr lang="en-US" smtClean="0"/>
              <a:pPr/>
              <a:t>4/21/2020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D57FC-B869-4B3A-97EE-4AA01AE62E8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A849-C439-4DBE-99ED-764FEB44B5CC}" type="datetimeFigureOut">
              <a:rPr lang="en-US" smtClean="0"/>
              <a:pPr/>
              <a:t>4/21/2020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D57FC-B869-4B3A-97EE-4AA01AE62E8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A849-C439-4DBE-99ED-764FEB44B5CC}" type="datetimeFigureOut">
              <a:rPr lang="en-US" smtClean="0"/>
              <a:pPr/>
              <a:t>4/21/2020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D57FC-B869-4B3A-97EE-4AA01AE62E8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A849-C439-4DBE-99ED-764FEB44B5CC}" type="datetimeFigureOut">
              <a:rPr lang="en-US" smtClean="0"/>
              <a:pPr/>
              <a:t>4/21/2020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D57FC-B869-4B3A-97EE-4AA01AE62E8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A849-C439-4DBE-99ED-764FEB44B5CC}" type="datetimeFigureOut">
              <a:rPr lang="en-US" smtClean="0"/>
              <a:pPr/>
              <a:t>4/21/2020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D57FC-B869-4B3A-97EE-4AA01AE62E8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A849-C439-4DBE-99ED-764FEB44B5CC}" type="datetimeFigureOut">
              <a:rPr lang="en-US" smtClean="0"/>
              <a:pPr/>
              <a:t>4/21/2020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D57FC-B869-4B3A-97EE-4AA01AE62E8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A849-C439-4DBE-99ED-764FEB44B5CC}" type="datetimeFigureOut">
              <a:rPr lang="en-US" smtClean="0"/>
              <a:pPr/>
              <a:t>4/21/2020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D57FC-B869-4B3A-97EE-4AA01AE62E8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A849-C439-4DBE-99ED-764FEB44B5CC}" type="datetimeFigureOut">
              <a:rPr lang="en-US" smtClean="0"/>
              <a:pPr/>
              <a:t>4/21/2020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D57FC-B869-4B3A-97EE-4AA01AE62E8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A849-C439-4DBE-99ED-764FEB44B5CC}" type="datetimeFigureOut">
              <a:rPr lang="en-US" smtClean="0"/>
              <a:pPr/>
              <a:t>4/21/2020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D57FC-B869-4B3A-97EE-4AA01AE62E8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2A849-C439-4DBE-99ED-764FEB44B5CC}" type="datetimeFigureOut">
              <a:rPr lang="en-US" smtClean="0"/>
              <a:pPr/>
              <a:t>4/21/2020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D57FC-B869-4B3A-97EE-4AA01AE62E84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28604"/>
            <a:ext cx="9144000" cy="1785950"/>
          </a:xfrm>
        </p:spPr>
        <p:txBody>
          <a:bodyPr>
            <a:normAutofit fontScale="90000"/>
          </a:bodyPr>
          <a:lstStyle/>
          <a:p>
            <a:r>
              <a:rPr lang="en-IN" b="1" dirty="0">
                <a:latin typeface="Times New Roman" pitchFamily="18" charset="0"/>
                <a:cs typeface="Times New Roman" pitchFamily="18" charset="0"/>
              </a:rPr>
              <a:t>ENDOCRINE DISORDERS AND THEIR EFFECTS IN ORTHODONTICS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71536" y="3714752"/>
            <a:ext cx="5129226" cy="29718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Guided by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 A K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Chandna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 DK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Agarwal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Preeti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Bhattacharya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Ankur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Gupta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 Ravi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Bhandari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Shivani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Singh</a:t>
            </a:r>
            <a:endParaRPr lang="en-IN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43368" y="4643446"/>
            <a:ext cx="5129226" cy="18573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Presented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by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Dr. Surabhi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Saxena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JR1</a:t>
            </a:r>
            <a:endParaRPr kumimoji="0" lang="en-I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43240" y="2285992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JOURNAL CLUB PRESENTATION</a:t>
            </a:r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142844" y="2643182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Sunil Kumar Khare Rajendra Gupta, Amit Prakash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282" y="3071810"/>
            <a:ext cx="735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International Journal of Medical Dentistry, 2013;3(4);28-5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IN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Cartilaginous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tissue gets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larger.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Ribs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are thicker and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costochondral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cartilage appears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hypertrophic.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hypertrophic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articular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cartilage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and the growth of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chondrocytes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articular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cartilage may cause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acromegalic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arthropathy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Mandibular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growth in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acromegaly results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from both appositional growth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and hypertrophic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changes in the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condylar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cartilage.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INSULIN</a:t>
            </a:r>
            <a:endParaRPr lang="en-IN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Polypeptide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hormone secreted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beta cells of the Langerhans islets of the pancreas.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Non-obese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man secretes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approximately 50U/day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, with a basal plasma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insulin concentration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of 10-50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microns/ml, main function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is to maintain the blood glucose level.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Deficiency- diabetes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mellitus,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excess-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hypoglycemia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nl-NL" sz="2400" dirty="0" smtClean="0">
                <a:latin typeface="Times New Roman" pitchFamily="18" charset="0"/>
                <a:cs typeface="Times New Roman" pitchFamily="18" charset="0"/>
              </a:rPr>
              <a:t>Diagnosed </a:t>
            </a:r>
            <a:r>
              <a:rPr lang="nl-NL" sz="24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nl-NL" sz="2400" dirty="0" smtClean="0">
                <a:latin typeface="Times New Roman" pitchFamily="18" charset="0"/>
                <a:cs typeface="Times New Roman" pitchFamily="18" charset="0"/>
              </a:rPr>
              <a:t>3-4%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the population treated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 day-to-day orthodontic practice.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/>
              <a:t>ORTHODONTIC CONSIDERATIONS</a:t>
            </a:r>
            <a:endParaRPr lang="en-IN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2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No </a:t>
            </a:r>
            <a:r>
              <a:rPr lang="en-IN" sz="2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orthodontic </a:t>
            </a:r>
            <a:r>
              <a:rPr lang="en-IN" sz="2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treatment should </a:t>
            </a:r>
            <a:r>
              <a:rPr lang="en-IN" sz="2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be performed in a patient </a:t>
            </a:r>
            <a:r>
              <a:rPr lang="en-IN" sz="2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with uncontrolled diabetes.</a:t>
            </a:r>
            <a:endParaRPr lang="en-IN" sz="24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lang="en-IN" sz="2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A good oral hygiene is especially </a:t>
            </a:r>
            <a:r>
              <a:rPr lang="en-IN" sz="2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important with </a:t>
            </a:r>
            <a:r>
              <a:rPr lang="en-IN" sz="2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fixed </a:t>
            </a:r>
            <a:r>
              <a:rPr lang="en-IN" sz="2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appliances.</a:t>
            </a:r>
            <a:endParaRPr lang="en-IN" sz="24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lang="en-IN" sz="2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Daily rinses with fluoride-rich </a:t>
            </a:r>
            <a:r>
              <a:rPr lang="en-IN" sz="2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mouthwash- </a:t>
            </a:r>
            <a:r>
              <a:rPr lang="en-IN" sz="2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preventive benefits. </a:t>
            </a:r>
            <a:endParaRPr lang="en-IN" sz="24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Candida infections </a:t>
            </a:r>
            <a:r>
              <a:rPr lang="en-IN" sz="2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should be well monitored. </a:t>
            </a:r>
            <a:endParaRPr lang="en-IN" sz="24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Diabetes related </a:t>
            </a:r>
            <a:r>
              <a:rPr lang="en-IN" sz="24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microangiopathy</a:t>
            </a:r>
            <a:r>
              <a:rPr lang="en-IN" sz="2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, </a:t>
            </a:r>
            <a:r>
              <a:rPr lang="en-IN" sz="2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resulting </a:t>
            </a:r>
            <a:r>
              <a:rPr lang="en-IN" sz="2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in unexplained </a:t>
            </a:r>
            <a:r>
              <a:rPr lang="en-IN" sz="2400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odontalgia</a:t>
            </a:r>
            <a:r>
              <a:rPr lang="en-IN" sz="2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, percussion </a:t>
            </a:r>
            <a:r>
              <a:rPr lang="en-IN" sz="2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sensitivity, </a:t>
            </a:r>
            <a:r>
              <a:rPr lang="en-IN" sz="24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pulpitis</a:t>
            </a:r>
            <a:r>
              <a:rPr lang="en-IN" sz="2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, or even loss of vitality in sound teeth</a:t>
            </a:r>
            <a:r>
              <a:rPr lang="en-IN" sz="2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.</a:t>
            </a:r>
            <a:endParaRPr lang="en-IN" sz="24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Regularly check the vitality of the teeth involved. </a:t>
            </a:r>
          </a:p>
          <a:p>
            <a:r>
              <a:rPr lang="en-IN" sz="2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Advisable to apply light forces and not to overload the teeth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Holtgrave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Donath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- retarded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osseous regeneration, weakening of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periodontal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fibers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microangiopathies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gingival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areas.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 adults,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the orthodontist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should obtain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 full-mouth (periodontal)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examination and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evaluation of the need for periodontal treatment.</a:t>
            </a: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The periodontal condition should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be improved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before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starting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the treatment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and should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be monitored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regularly.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Type2 patients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more stable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than type1,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hypoglycaemic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reactions are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more frequent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in these patients.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 long treatment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session,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advised to eat a usual meal and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take the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medication as usual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orthodontist should confirm the meal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and medication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, to avoid a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hypoglycaemic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reaction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office.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Patients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with good metabolic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control, without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local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factors, a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good oral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hygiene, can be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treated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orthodontically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THYROXIN HORMONES</a:t>
            </a:r>
            <a:endParaRPr lang="en-IN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Lack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in a specific target organ may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affect every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organ and system and every biologic process.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Common,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affect craniofacial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and dental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structures.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Growth retardation in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hypothyroidism, and reduced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facial height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in children with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prolonged untreated hypothyroidism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Thyroxin administration-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increased bone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remodeling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increased bone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resorptive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activity and reduced bone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density.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PARATHORMONE</a:t>
            </a:r>
            <a:endParaRPr lang="en-IN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Polypeptide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hormone secreted by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parathyroid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glands, which increases serum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calcium by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releasing calcium from the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bone.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May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enhance orthodontic tooth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movement by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the local use of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PTH.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CALCITONIN</a:t>
            </a:r>
            <a:endParaRPr lang="en-IN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Peptide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hormone secreted by the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interfollicular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C-cells in the thyroid gland,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also called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thyrocalcitonin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Flows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into the bloodstream and attracts calcium to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bone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, thus reducing serum calcium.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Also inhibits bone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resorption by reducing the number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of osteoclasts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Used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in the treatment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hypercalcemia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and in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osteoporosis.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Considered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inhibiting tooth movement, a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delay in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orthodontic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treatment can be expected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VITAMIN D3</a:t>
            </a:r>
            <a:endParaRPr lang="en-IN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Vitamin-D and its most active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metabolite, vitamin-D3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, together with parathyroid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hormone and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alcitonin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, regulate the amount of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calcium and phosphorus.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Promotes intestinal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Ca+2 and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PO4 -3 absorption.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Increases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bone mass and thus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reduce fractures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in osteoporosis patients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inhibits tooth movement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SEX-STEROIDS</a:t>
            </a:r>
            <a:endParaRPr lang="en-IN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Autofit/>
          </a:bodyPr>
          <a:lstStyle/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 slight increase in the growth rate is seen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at the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age of 6-8 years in most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children, which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is stimulated by adrenal androgens.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During puberty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, an increase in GH production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is seen.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Several evidences indicate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that this increase is </a:t>
            </a:r>
            <a:r>
              <a:rPr lang="en-IN" sz="2400">
                <a:latin typeface="Times New Roman" pitchFamily="18" charset="0"/>
                <a:cs typeface="Times New Roman" pitchFamily="18" charset="0"/>
              </a:rPr>
              <a:t>sex-steroid </a:t>
            </a:r>
            <a:r>
              <a:rPr lang="en-IN" sz="2400" smtClean="0">
                <a:latin typeface="Times New Roman" pitchFamily="18" charset="0"/>
                <a:cs typeface="Times New Roman" pitchFamily="18" charset="0"/>
              </a:rPr>
              <a:t>dependent.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CONTENTS</a:t>
            </a:r>
            <a:endParaRPr lang="en-IN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Growth hormone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Dental development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Deficiency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Excess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Insulin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Orthodontic considerations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Thyroxin hormones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Sex- steroids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Bisphosphonates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Fluorides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NSAIDs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Conclusion </a:t>
            </a:r>
          </a:p>
          <a:p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IN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Autofit/>
          </a:bodyPr>
          <a:lstStyle/>
          <a:p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Estrogen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directly stimulates the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bone-forming activity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of osteoblasts,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slower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rate of orthodontic tooth movement.</a:t>
            </a:r>
          </a:p>
          <a:p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Androgens also inhibit bone 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resorption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modulate the growth of the muscular system.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excessive use of these drugs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by athletes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may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affect the duration and results of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orthodontic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treatment.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CORTICOSTEROIDS</a:t>
            </a:r>
            <a:endParaRPr lang="en-IN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Hyperglucocorticoidism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short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stature and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bone maturation,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increasing relative weight.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Very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small amounts of medication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can decrease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the growth rate.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Skeletal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IGF-I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synthesis is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decreased by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cortisol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, which has an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inhibitory effect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on bone collagen synthesis.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process of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tooth eruption, however, cortisone has a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special effect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, the eruption rate being accelerated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PROSTAGLANDINS</a:t>
            </a:r>
            <a:endParaRPr lang="en-IN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The precursor of PGs is the arachidonic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acid, which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is metabolized by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cyclo-oxygenase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cox) enzymes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PGs may act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as important mediators of mechanical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stress during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orthodontic tooth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movement, they stimulate bone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resorption by increasing the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number of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osteoclasts and by activating the already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existing osteoclasts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LEUKOTRIENES</a:t>
            </a:r>
            <a:endParaRPr lang="en-IN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Exist metabolites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arachidonic acid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, produced when metabolized by the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lipoxygenase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enzyme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Leukotrienes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may be also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important mediators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of orthodontic tooth movement.</a:t>
            </a: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 study of Mohammed,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Takikis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Dziak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devoted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to the role of inhibitors of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leukotrienes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synthesis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in orthodontic tooth movement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showed a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significant reduction of orthodontic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tooth movement.</a:t>
            </a:r>
          </a:p>
          <a:p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Leukotrienes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and PGs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can cause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enhanced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tooth movements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BISPHOSPHONATES</a:t>
            </a:r>
            <a:endParaRPr lang="en-IN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Characterized by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high affinity for calcified tissues.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Potent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blockers of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bone resorption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, successfully used in the treatment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hypercalcemia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, osteoporosis and,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treatment of metabolic bone diseases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involving increased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bone resorption.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Inhibition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osteoclastic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metabolism is caused by a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decrease in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the number of osteoclasts, which may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recommend it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for anchoring and retaining teeth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under orthodontic treatment.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FLUORIDE</a:t>
            </a:r>
            <a:endParaRPr lang="en-IN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of the several trace elements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that affect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hard tissue metabolism.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Stimulates the growth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and synthesis activity of osteoblasts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and bone formation,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increases bone mass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and mineral density.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Even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 very active preventive caries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treatment with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sodium fluoride (NaF)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during orthodontic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tooth movement can affect the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duration of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orthodontic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therapy.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NSAIDs</a:t>
            </a:r>
            <a:endParaRPr lang="en-IN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Inhibit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cox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activity.</a:t>
            </a: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Salicylates’ action can be attributed to their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inhibition of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PG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synthesis.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is not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recommended to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patients undergoing orthodontic treatment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to take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salicylates for long periods, as this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might possibly prolong the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treatment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3726" t="19531" r="14348" b="51172"/>
          <a:stretch>
            <a:fillRect/>
          </a:stretch>
        </p:blipFill>
        <p:spPr bwMode="auto">
          <a:xfrm>
            <a:off x="142812" y="1643050"/>
            <a:ext cx="8858344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CONCLUSIONS</a:t>
            </a:r>
            <a:endParaRPr lang="en-IN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Most of the studies on hormones have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been done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on rats, squirrels and monkeys and not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on human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beings; consequently, very little is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still known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on the effects of hormones on the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development of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face and craniofacial skeletal and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on the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rate of orthodontic tooth movement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 humans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. The role of endocrine disorders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 orthodontics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is still a great mystery for an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orthodontic practitioner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and further research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is required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to understand it better.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5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98650" y="1000108"/>
            <a:ext cx="36307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THANK YOU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IN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The term ‘endocrine’ refers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to ductless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glands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they secrete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physiologically-active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substances (hormones) directly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into the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blood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stream.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Protein hormones and catecholamines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act through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intracellular enzymes.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Hormone which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acts on a target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cell-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first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messenger, it forms the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receptor-hormone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complex, which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in turn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activates the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enzymes of the cell and causes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formation of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another substance, called the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second messenger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or the intracellular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hormonal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mediator, making the effects of the hormone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to be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manifested inside the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cells.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Thyroid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and steroid hormones act on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genes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of the target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cells, hormones can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enter the target cells and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bind with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the receptor in either cytoplasm (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steroid hormone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) or nucleus (thyroid hormone),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forming the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hormone receptor complex.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This complex enters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the nucleus and gets attached to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chromatin, the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complex reacts with DNA,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stimulates transcription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(i.e., formation of mRNA), then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it enters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cytoplasm, and directs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ribosomes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synthesize specific proteins (translation).</a:t>
            </a: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These proteins may be enzymes,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structural proteins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and receptor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proteins.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GROWTH HORMONE</a:t>
            </a:r>
            <a:endParaRPr lang="en-IN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Protein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hormone, secreted by the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acidophils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the anterior pituitary gland.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Secretory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bursts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occur especially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at early hours of sleep and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throughout the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night.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specific target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organ.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No direct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action upon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bones.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IN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Acts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through a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substance called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somatomedin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stimulates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liver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to secrete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somatomedin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and is the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main regulator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of childhood and adolescent growth.</a:t>
            </a: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Undersized children secrete less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GH. 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Pulse amplitude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increased in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growth spurt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, with simultaneous increase in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plasma,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often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increasing to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as high as 50ng/ml after depletion of the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body stores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of proteins and carbohydrates during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prolonged starvation.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DENTAL DEVELOPMENT</a:t>
            </a:r>
            <a:endParaRPr lang="en-IN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Dental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delay- less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pronounced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than height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or bone delay.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Harmoniously delayed- primary root resorption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, secondary tooth formation and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eruptive movement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display the same degree of retardation.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Influence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on growth starts after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9 months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of age, so that the effect on the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growth of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primary teeth is very little known.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GH DEFICIENCY</a:t>
            </a:r>
            <a:endParaRPr lang="en-IN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Children show big skull with babyish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face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Intelligence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is normal for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their age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Cephalometric studies-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small sizes of the anterior and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posterior cranial bases,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smaller mandibular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dimensions, small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posterior facial height,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and small posterior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mandibular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height.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GIGANTISM</a:t>
            </a:r>
            <a:endParaRPr lang="en-IN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Cephalometric study.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Anterior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facial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height-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largest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cephalometric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dimension, followed by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posterior facial height.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Acromegaly serum levels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in these patients were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very high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, the mean value being 10-fold higher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than in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normal adults.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Mandibular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growth is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gradual and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often noticed by the dentist when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crossbite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has </a:t>
            </a:r>
            <a:r>
              <a:rPr lang="en-IN" sz="2400" smtClean="0">
                <a:latin typeface="Times New Roman" pitchFamily="18" charset="0"/>
                <a:cs typeface="Times New Roman" pitchFamily="18" charset="0"/>
              </a:rPr>
              <a:t>developed..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1582</Words>
  <Application>Microsoft Office PowerPoint</Application>
  <PresentationFormat>On-screen Show (4:3)</PresentationFormat>
  <Paragraphs>133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ENDOCRINE DISORDERS AND THEIR EFFECTS IN ORTHODONTICS</vt:lpstr>
      <vt:lpstr>CONTENTS</vt:lpstr>
      <vt:lpstr>INTRODUCTION</vt:lpstr>
      <vt:lpstr>Slide 4</vt:lpstr>
      <vt:lpstr>GROWTH HORMONE</vt:lpstr>
      <vt:lpstr>Slide 6</vt:lpstr>
      <vt:lpstr>DENTAL DEVELOPMENT</vt:lpstr>
      <vt:lpstr>GH DEFICIENCY</vt:lpstr>
      <vt:lpstr>GIGANTISM</vt:lpstr>
      <vt:lpstr>Slide 10</vt:lpstr>
      <vt:lpstr>INSULIN</vt:lpstr>
      <vt:lpstr>ORTHODONTIC CONSIDERATIONS</vt:lpstr>
      <vt:lpstr>Slide 13</vt:lpstr>
      <vt:lpstr>Slide 14</vt:lpstr>
      <vt:lpstr>THYROXIN HORMONES</vt:lpstr>
      <vt:lpstr>PARATHORMONE</vt:lpstr>
      <vt:lpstr>CALCITONIN</vt:lpstr>
      <vt:lpstr>VITAMIN D3</vt:lpstr>
      <vt:lpstr>SEX-STEROIDS</vt:lpstr>
      <vt:lpstr>Slide 20</vt:lpstr>
      <vt:lpstr>CORTICOSTEROIDS</vt:lpstr>
      <vt:lpstr>PROSTAGLANDINS</vt:lpstr>
      <vt:lpstr>LEUKOTRIENES</vt:lpstr>
      <vt:lpstr>BISPHOSPHONATES</vt:lpstr>
      <vt:lpstr>FLUORIDE</vt:lpstr>
      <vt:lpstr>NSAIDs</vt:lpstr>
      <vt:lpstr>Slide 27</vt:lpstr>
      <vt:lpstr>CONCLUSIONS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ENDOCRINE DISORDERS AND THEIR EFFECTS IN ORTHODONTICS</dc:title>
  <dc:creator>HP</dc:creator>
  <cp:lastModifiedBy>HP</cp:lastModifiedBy>
  <cp:revision>57</cp:revision>
  <dcterms:created xsi:type="dcterms:W3CDTF">2020-04-19T06:50:49Z</dcterms:created>
  <dcterms:modified xsi:type="dcterms:W3CDTF">2020-04-21T07:29:38Z</dcterms:modified>
</cp:coreProperties>
</file>