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media/image3.jpeg" ContentType="image/jpeg"/>
  <Override PartName="/ppt/media/image4.jpeg" ContentType="image/jpeg"/>
  <Override PartName="/ppt/theme/theme2.xml" ContentType="application/vnd.openxmlformats-officedocument.theme+xml"/>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1pPr>
    <a:lvl2pPr marL="0" marR="0" indent="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2pPr>
    <a:lvl3pPr marL="0" marR="0" indent="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3pPr>
    <a:lvl4pPr marL="0" marR="0" indent="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4pPr>
    <a:lvl5pPr marL="0" marR="0" indent="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5pPr>
    <a:lvl6pPr marL="0" marR="0" indent="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6pPr>
    <a:lvl7pPr marL="0" marR="0" indent="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7pPr>
    <a:lvl8pPr marL="0" marR="0" indent="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8pPr>
    <a:lvl9pPr marL="0" marR="0" indent="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6D6A67"/>
        </a:fontRef>
        <a:srgbClr val="6D6A67"/>
      </a:tcTxStyle>
      <a:tcStyle>
        <a:tcBdr>
          <a:left>
            <a:ln w="12700" cap="flat">
              <a:solidFill>
                <a:srgbClr val="F3F1DF"/>
              </a:solidFill>
              <a:prstDash val="solid"/>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noFill/>
        </a:fill>
      </a:tcStyle>
    </a:wholeTbl>
    <a:band2H>
      <a:tcTxStyle b="def" i="def"/>
      <a:tcStyle>
        <a:tcBdr/>
        <a:fill>
          <a:solidFill>
            <a:srgbClr val="C8C8AF">
              <a:alpha val="50000"/>
            </a:srgbClr>
          </a:solidFill>
        </a:fill>
      </a:tcStyle>
    </a:band2H>
    <a:firstCol>
      <a:tcTxStyle b="off" i="off">
        <a:fontRef idx="minor">
          <a:srgbClr val="F3F1DF"/>
        </a:fontRef>
        <a:srgbClr val="F3F1DF"/>
      </a:tcTxStyle>
      <a:tcStyle>
        <a:tcBdr>
          <a:left>
            <a:ln w="0" cap="flat">
              <a:noFill/>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noFill/>
        </a:fill>
      </a:tcStyle>
    </a:firstCol>
    <a:lastRow>
      <a:tcTxStyle b="off" i="off">
        <a:fontRef idx="minor">
          <a:srgbClr val="4B4B4B"/>
        </a:fontRef>
        <a:srgbClr val="4B4B4B"/>
      </a:tcTxStyle>
      <a:tcStyle>
        <a:tcBdr>
          <a:left>
            <a:ln w="12700" cap="flat">
              <a:solidFill>
                <a:srgbClr val="F3F1DF"/>
              </a:solidFill>
              <a:prstDash val="solid"/>
              <a:miter lim="400000"/>
            </a:ln>
          </a:left>
          <a:right>
            <a:ln w="12700" cap="flat">
              <a:solidFill>
                <a:srgbClr val="F3F1DF"/>
              </a:solidFill>
              <a:prstDash val="solid"/>
              <a:miter lim="400000"/>
            </a:ln>
          </a:right>
          <a:top>
            <a:ln w="25400" cap="flat">
              <a:solidFill>
                <a:srgbClr val="6D6A67"/>
              </a:solidFill>
              <a:prstDash val="solid"/>
              <a:miter lim="400000"/>
            </a:ln>
          </a:top>
          <a:bottom>
            <a:ln w="0" cap="flat">
              <a:noFill/>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noFill/>
        </a:fill>
      </a:tcStyle>
    </a:lastRow>
    <a:firstRow>
      <a:tcTxStyle b="off" i="off">
        <a:fontRef idx="minor">
          <a:srgbClr val="F3F1DF"/>
        </a:fontRef>
        <a:srgbClr val="F3F1DF"/>
      </a:tcTxStyle>
      <a:tcStyle>
        <a:tcBdr>
          <a:left>
            <a:ln w="12700" cap="flat">
              <a:solidFill>
                <a:srgbClr val="F3F1DF"/>
              </a:solidFill>
              <a:prstDash val="solid"/>
              <a:miter lim="400000"/>
            </a:ln>
          </a:left>
          <a:right>
            <a:ln w="12700" cap="flat">
              <a:solidFill>
                <a:srgbClr val="F3F1DF"/>
              </a:solidFill>
              <a:prstDash val="solid"/>
              <a:miter lim="400000"/>
            </a:ln>
          </a:right>
          <a:top>
            <a:ln w="0" cap="flat">
              <a:noFill/>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noFill/>
        </a:fill>
      </a:tcStyle>
    </a:firstRow>
  </a:tblStyle>
  <a:tblStyle styleId="{C7B018BB-80A7-4F77-B60F-C8B233D01FF8}" styleName="">
    <a:tblBg/>
    <a:wholeTbl>
      <a:tcTxStyle b="off" i="off">
        <a:fontRef idx="minor">
          <a:srgbClr val="6D6A67"/>
        </a:fontRef>
        <a:srgbClr val="6D6A67"/>
      </a:tcTxStyle>
      <a:tcStyle>
        <a:tcBdr>
          <a:left>
            <a:ln w="12700" cap="flat">
              <a:solidFill>
                <a:srgbClr val="F3F1DF"/>
              </a:solidFill>
              <a:prstDash val="solid"/>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rgbClr val="E7E6E2">
              <a:alpha val="60000"/>
            </a:srgbClr>
          </a:solidFill>
        </a:fill>
      </a:tcStyle>
    </a:wholeTbl>
    <a:band2H>
      <a:tcTxStyle b="def" i="def"/>
      <a:tcStyle>
        <a:tcBdr/>
        <a:fill>
          <a:solidFill>
            <a:srgbClr val="B6BEC8">
              <a:alpha val="30000"/>
            </a:srgbClr>
          </a:solidFill>
        </a:fill>
      </a:tcStyle>
    </a:band2H>
    <a:firstCol>
      <a:tcTxStyle b="off" i="off">
        <a:fontRef idx="minor">
          <a:srgbClr val="F3F1DF"/>
        </a:fontRef>
        <a:srgbClr val="F3F1DF"/>
      </a:tcTxStyle>
      <a:tcStyle>
        <a:tcBdr>
          <a:left>
            <a:ln w="12700" cap="flat">
              <a:solidFill>
                <a:srgbClr val="B2B2B2"/>
              </a:solidFill>
              <a:prstDash val="solid"/>
              <a:miter lim="400000"/>
            </a:ln>
          </a:left>
          <a:right>
            <a:ln w="12700" cap="flat">
              <a:solidFill>
                <a:srgbClr val="B2B2B2"/>
              </a:solidFill>
              <a:prstDash val="solid"/>
              <a:miter lim="400000"/>
            </a:ln>
          </a:right>
          <a:top>
            <a:ln w="12700" cap="flat">
              <a:solidFill>
                <a:srgbClr val="B2B2B2"/>
              </a:solidFill>
              <a:prstDash val="solid"/>
              <a:miter lim="400000"/>
            </a:ln>
          </a:top>
          <a:bottom>
            <a:ln w="12700" cap="flat">
              <a:solidFill>
                <a:srgbClr val="B2B2B2"/>
              </a:solidFill>
              <a:prstDash val="solid"/>
              <a:miter lim="400000"/>
            </a:ln>
          </a:bottom>
          <a:insideH>
            <a:ln w="12700" cap="flat">
              <a:solidFill>
                <a:srgbClr val="B2B2B2"/>
              </a:solidFill>
              <a:prstDash val="solid"/>
              <a:miter lim="400000"/>
            </a:ln>
          </a:insideH>
          <a:insideV>
            <a:ln w="12700" cap="flat">
              <a:solidFill>
                <a:srgbClr val="B2B2B2"/>
              </a:solidFill>
              <a:prstDash val="solid"/>
              <a:miter lim="400000"/>
            </a:ln>
          </a:insideV>
        </a:tcBdr>
        <a:fill>
          <a:noFill/>
        </a:fill>
      </a:tcStyle>
    </a:firstCol>
    <a:lastRow>
      <a:tcTxStyle b="off" i="off">
        <a:fontRef idx="minor">
          <a:srgbClr val="F3F1DF"/>
        </a:fontRef>
        <a:srgbClr val="F3F1DF"/>
      </a:tcTxStyle>
      <a:tcStyle>
        <a:tcBdr>
          <a:left>
            <a:ln w="12700" cap="flat">
              <a:solidFill>
                <a:srgbClr val="B2B2B2"/>
              </a:solidFill>
              <a:prstDash val="solid"/>
              <a:miter lim="400000"/>
            </a:ln>
          </a:left>
          <a:right>
            <a:ln w="12700" cap="flat">
              <a:solidFill>
                <a:srgbClr val="B2B2B2"/>
              </a:solidFill>
              <a:prstDash val="solid"/>
              <a:miter lim="400000"/>
            </a:ln>
          </a:right>
          <a:top>
            <a:ln w="12700" cap="flat">
              <a:solidFill>
                <a:srgbClr val="B2B2B2"/>
              </a:solidFill>
              <a:prstDash val="solid"/>
              <a:miter lim="400000"/>
            </a:ln>
          </a:top>
          <a:bottom>
            <a:ln w="12700" cap="flat">
              <a:solidFill>
                <a:srgbClr val="B2B2B2"/>
              </a:solidFill>
              <a:prstDash val="solid"/>
              <a:miter lim="400000"/>
            </a:ln>
          </a:bottom>
          <a:insideH>
            <a:ln w="12700" cap="flat">
              <a:solidFill>
                <a:srgbClr val="B2B2B2"/>
              </a:solidFill>
              <a:prstDash val="solid"/>
              <a:miter lim="400000"/>
            </a:ln>
          </a:insideH>
          <a:insideV>
            <a:ln w="12700" cap="flat">
              <a:solidFill>
                <a:srgbClr val="B2B2B2"/>
              </a:solidFill>
              <a:prstDash val="solid"/>
              <a:miter lim="400000"/>
            </a:ln>
          </a:insideV>
        </a:tcBdr>
        <a:fill>
          <a:noFill/>
        </a:fill>
      </a:tcStyle>
    </a:lastRow>
    <a:firstRow>
      <a:tcTxStyle b="off" i="off">
        <a:fontRef idx="minor">
          <a:srgbClr val="F3F1DF"/>
        </a:fontRef>
        <a:srgbClr val="F3F1DF"/>
      </a:tcTxStyle>
      <a:tcStyle>
        <a:tcBdr>
          <a:left>
            <a:ln w="12700" cap="flat">
              <a:solidFill>
                <a:srgbClr val="B2B2B2"/>
              </a:solidFill>
              <a:prstDash val="solid"/>
              <a:miter lim="400000"/>
            </a:ln>
          </a:left>
          <a:right>
            <a:ln w="12700" cap="flat">
              <a:solidFill>
                <a:srgbClr val="B2B2B2"/>
              </a:solidFill>
              <a:prstDash val="solid"/>
              <a:miter lim="400000"/>
            </a:ln>
          </a:right>
          <a:top>
            <a:ln w="12700" cap="flat">
              <a:solidFill>
                <a:srgbClr val="B2B2B2"/>
              </a:solidFill>
              <a:prstDash val="solid"/>
              <a:miter lim="400000"/>
            </a:ln>
          </a:top>
          <a:bottom>
            <a:ln w="12700" cap="flat">
              <a:solidFill>
                <a:srgbClr val="B2B2B2"/>
              </a:solidFill>
              <a:prstDash val="solid"/>
              <a:miter lim="400000"/>
            </a:ln>
          </a:bottom>
          <a:insideH>
            <a:ln w="12700" cap="flat">
              <a:solidFill>
                <a:srgbClr val="B2B2B2"/>
              </a:solidFill>
              <a:prstDash val="solid"/>
              <a:miter lim="400000"/>
            </a:ln>
          </a:insideH>
          <a:insideV>
            <a:ln w="12700" cap="flat">
              <a:solidFill>
                <a:srgbClr val="B2B2B2"/>
              </a:solidFill>
              <a:prstDash val="solid"/>
              <a:miter lim="400000"/>
            </a:ln>
          </a:insideV>
        </a:tcBdr>
        <a:fill>
          <a:noFill/>
        </a:fill>
      </a:tcStyle>
    </a:firstRow>
  </a:tblStyle>
  <a:tblStyle styleId="{EEE7283C-3CF3-47DC-8721-378D4A62B228}" styleName="">
    <a:tblBg/>
    <a:wholeTbl>
      <a:tcTxStyle b="off" i="off">
        <a:fontRef idx="minor">
          <a:srgbClr val="6D6A67"/>
        </a:fontRef>
        <a:srgbClr val="6D6A67"/>
      </a:tcTxStyle>
      <a:tcStyle>
        <a:tcBdr>
          <a:left>
            <a:ln w="12700" cap="flat">
              <a:solidFill>
                <a:srgbClr val="C7C0AD"/>
              </a:solidFill>
              <a:prstDash val="solid"/>
              <a:miter lim="400000"/>
            </a:ln>
          </a:left>
          <a:right>
            <a:ln w="12700" cap="flat">
              <a:solidFill>
                <a:srgbClr val="C7C0AD"/>
              </a:solidFill>
              <a:prstDash val="solid"/>
              <a:miter lim="400000"/>
            </a:ln>
          </a:right>
          <a:top>
            <a:ln w="12700" cap="flat">
              <a:solidFill>
                <a:srgbClr val="C7C0AD"/>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fill>
          <a:solidFill>
            <a:srgbClr val="E6E4D7">
              <a:alpha val="70000"/>
            </a:srgbClr>
          </a:solidFill>
        </a:fill>
      </a:tcStyle>
    </a:wholeTbl>
    <a:band2H>
      <a:tcTxStyle b="def" i="def"/>
      <a:tcStyle>
        <a:tcBdr/>
        <a:fill>
          <a:solidFill>
            <a:srgbClr val="CBCAB9">
              <a:alpha val="70000"/>
            </a:srgbClr>
          </a:solidFill>
        </a:fill>
      </a:tcStyle>
    </a:band2H>
    <a:firstCol>
      <a:tcTxStyle b="off" i="off">
        <a:fontRef idx="minor">
          <a:srgbClr val="F3F1DF"/>
        </a:fontRef>
        <a:srgbClr val="F3F1DF"/>
      </a:tcTxStyle>
      <a:tcStyle>
        <a:tcBdr>
          <a:left>
            <a:ln w="12700" cap="flat">
              <a:solidFill>
                <a:srgbClr val="C7C0AD"/>
              </a:solidFill>
              <a:prstDash val="solid"/>
              <a:miter lim="400000"/>
            </a:ln>
          </a:left>
          <a:right>
            <a:ln w="12700" cap="flat">
              <a:solidFill>
                <a:srgbClr val="C7C0AD"/>
              </a:solidFill>
              <a:prstDash val="solid"/>
              <a:miter lim="400000"/>
            </a:ln>
          </a:right>
          <a:top>
            <a:ln w="12700" cap="flat">
              <a:solidFill>
                <a:srgbClr val="C7C0AD"/>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fill>
          <a:noFill/>
        </a:fill>
      </a:tcStyle>
    </a:firstCol>
    <a:lastRow>
      <a:tcTxStyle b="off" i="off">
        <a:fontRef idx="minor">
          <a:srgbClr val="6D6A67"/>
        </a:fontRef>
        <a:srgbClr val="6D6A67"/>
      </a:tcTxStyle>
      <a:tcStyle>
        <a:tcBdr>
          <a:left>
            <a:ln w="12700" cap="flat">
              <a:solidFill>
                <a:srgbClr val="C7C0AD"/>
              </a:solidFill>
              <a:prstDash val="solid"/>
              <a:miter lim="400000"/>
            </a:ln>
          </a:left>
          <a:right>
            <a:ln w="12700" cap="flat">
              <a:solidFill>
                <a:srgbClr val="C7C0AD"/>
              </a:solidFill>
              <a:prstDash val="solid"/>
              <a:miter lim="400000"/>
            </a:ln>
          </a:right>
          <a:top>
            <a:ln w="25400" cap="flat">
              <a:solidFill>
                <a:srgbClr val="6D6A67"/>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fill>
          <a:solidFill>
            <a:srgbClr val="E6E4D7">
              <a:alpha val="70000"/>
            </a:srgbClr>
          </a:solidFill>
        </a:fill>
      </a:tcStyle>
    </a:lastRow>
    <a:firstRow>
      <a:tcTxStyle b="off" i="off">
        <a:fontRef idx="minor">
          <a:srgbClr val="F3F1DF"/>
        </a:fontRef>
        <a:srgbClr val="F3F1DF"/>
      </a:tcTxStyle>
      <a:tcStyle>
        <a:tcBdr>
          <a:left>
            <a:ln w="12700" cap="flat">
              <a:solidFill>
                <a:srgbClr val="C7C0AD"/>
              </a:solidFill>
              <a:prstDash val="solid"/>
              <a:miter lim="400000"/>
            </a:ln>
          </a:left>
          <a:right>
            <a:ln w="12700" cap="flat">
              <a:solidFill>
                <a:srgbClr val="C7C0AD"/>
              </a:solidFill>
              <a:prstDash val="solid"/>
              <a:miter lim="400000"/>
            </a:ln>
          </a:right>
          <a:top>
            <a:ln w="12700" cap="flat">
              <a:solidFill>
                <a:srgbClr val="C7C0AD"/>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fill>
          <a:noFill/>
        </a:fill>
      </a:tcStyle>
    </a:firstRow>
  </a:tblStyle>
  <a:tblStyle styleId="{CF821DB8-F4EB-4A41-A1BA-3FCAFE7338EE}" styleName="">
    <a:tblBg/>
    <a:wholeTbl>
      <a:tcTxStyle b="off" i="off">
        <a:fontRef idx="minor">
          <a:srgbClr val="6D6A67"/>
        </a:fontRef>
        <a:srgbClr val="6D6A67"/>
      </a:tcTxStyle>
      <a:tcStyle>
        <a:tcBdr>
          <a:left>
            <a:ln w="12700" cap="flat">
              <a:noFill/>
              <a:miter lim="400000"/>
            </a:ln>
          </a:left>
          <a:right>
            <a:ln w="12700" cap="flat">
              <a:noFill/>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noFill/>
              <a:miter lim="400000"/>
            </a:ln>
          </a:insideV>
        </a:tcBdr>
        <a:fill>
          <a:solidFill>
            <a:srgbClr val="EAE9E0">
              <a:alpha val="80000"/>
            </a:srgbClr>
          </a:solidFill>
        </a:fill>
      </a:tcStyle>
    </a:wholeTbl>
    <a:band2H>
      <a:tcTxStyle b="def" i="def"/>
      <a:tcStyle>
        <a:tcBdr/>
        <a:fill>
          <a:solidFill>
            <a:srgbClr val="DADADA">
              <a:alpha val="50000"/>
            </a:srgbClr>
          </a:solidFill>
        </a:fill>
      </a:tcStyle>
    </a:band2H>
    <a:firstCol>
      <a:tcTxStyle b="off" i="off">
        <a:fontRef idx="minor">
          <a:srgbClr val="F3F1DF"/>
        </a:fontRef>
        <a:srgbClr val="F3F1DF"/>
      </a:tcTxStyle>
      <a:tcStyle>
        <a:tcBdr>
          <a:left>
            <a:ln w="12700" cap="flat">
              <a:solidFill>
                <a:srgbClr val="5A5950"/>
              </a:solidFill>
              <a:prstDash val="solid"/>
              <a:miter lim="400000"/>
            </a:ln>
          </a:left>
          <a:right>
            <a:ln w="12700" cap="flat">
              <a:solidFill>
                <a:srgbClr val="5A5950"/>
              </a:solidFill>
              <a:prstDash val="solid"/>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noFill/>
        </a:fill>
      </a:tcStyle>
    </a:firstCol>
    <a:lastRow>
      <a:tcTxStyle b="off" i="off">
        <a:fontRef idx="minor">
          <a:srgbClr val="F3F1DF"/>
        </a:fontRef>
        <a:srgbClr val="F3F1DF"/>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noFill/>
        </a:fill>
      </a:tcStyle>
    </a:lastRow>
    <a:firstRow>
      <a:tcTxStyle b="off" i="off">
        <a:fontRef idx="minor">
          <a:srgbClr val="F3F1DF"/>
        </a:fontRef>
        <a:srgbClr val="F3F1DF"/>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606060"/>
        </a:fontRef>
        <a:srgbClr val="606060"/>
      </a:tcTxStyle>
      <a:tcStyle>
        <a:tcBdr>
          <a:left>
            <a:ln w="12700" cap="flat">
              <a:solidFill>
                <a:srgbClr val="5A5950"/>
              </a:solidFill>
              <a:custDash>
                <a:ds d="200000" sp="200000"/>
              </a:custDash>
              <a:miter lim="400000"/>
            </a:ln>
          </a:left>
          <a:right>
            <a:ln w="12700" cap="flat">
              <a:solidFill>
                <a:srgbClr val="5A5950"/>
              </a:solidFill>
              <a:custDash>
                <a:ds d="200000" sp="200000"/>
              </a:custDash>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solidFill>
                <a:srgbClr val="5A5950"/>
              </a:solidFill>
              <a:custDash>
                <a:ds d="200000" sp="200000"/>
              </a:custDash>
              <a:miter lim="400000"/>
            </a:ln>
          </a:insideV>
        </a:tcBdr>
        <a:fill>
          <a:solidFill>
            <a:srgbClr val="DBD9C9">
              <a:alpha val="30000"/>
            </a:srgbClr>
          </a:solidFill>
        </a:fill>
      </a:tcStyle>
    </a:wholeTbl>
    <a:band2H>
      <a:tcTxStyle b="def" i="def"/>
      <a:tcStyle>
        <a:tcBdr/>
        <a:fill>
          <a:solidFill>
            <a:srgbClr val="DADADA">
              <a:alpha val="50000"/>
            </a:srgbClr>
          </a:solidFill>
        </a:fill>
      </a:tcStyle>
    </a:band2H>
    <a:firstCol>
      <a:tcTxStyle b="off" i="off">
        <a:fontRef idx="minor">
          <a:srgbClr val="4B4B4B"/>
        </a:fontRef>
        <a:srgbClr val="4B4B4B"/>
      </a:tcTxStyle>
      <a:tcStyle>
        <a:tcBdr>
          <a:left>
            <a:ln w="12700" cap="flat">
              <a:solidFill>
                <a:srgbClr val="5A5950"/>
              </a:solidFill>
              <a:prstDash val="solid"/>
              <a:miter lim="400000"/>
            </a:ln>
          </a:left>
          <a:right>
            <a:ln w="12700" cap="flat">
              <a:solidFill>
                <a:srgbClr val="5A5950"/>
              </a:solidFill>
              <a:prstDash val="solid"/>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solidFill>
                <a:srgbClr val="5A5950"/>
              </a:solidFill>
              <a:prstDash val="solid"/>
              <a:miter lim="400000"/>
            </a:ln>
          </a:insideV>
        </a:tcBdr>
        <a:fill>
          <a:solidFill>
            <a:srgbClr val="DBD9C9">
              <a:alpha val="30000"/>
            </a:srgbClr>
          </a:solidFill>
        </a:fill>
      </a:tcStyle>
    </a:firstCol>
    <a:lastRow>
      <a:tcTxStyle b="off" i="off">
        <a:fontRef idx="minor">
          <a:srgbClr val="4B4B4B"/>
        </a:fontRef>
        <a:srgbClr val="4B4B4B"/>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solidFill>
            <a:srgbClr val="B9B9B9">
              <a:alpha val="50000"/>
            </a:srgbClr>
          </a:solidFill>
        </a:fill>
      </a:tcStyle>
    </a:lastRow>
    <a:firstRow>
      <a:tcTxStyle b="off" i="off">
        <a:fontRef idx="minor">
          <a:srgbClr val="4B4B4B"/>
        </a:fontRef>
        <a:srgbClr val="4B4B4B"/>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solidFill>
            <a:srgbClr val="B9B9B9">
              <a:alpha val="50000"/>
            </a:srgbClr>
          </a:solidFill>
        </a:fill>
      </a:tcStyle>
    </a:firstRow>
  </a:tblStyle>
  <a:tblStyle styleId="{2708684C-4D16-4618-839F-0558EEFCDFE6}" styleName="">
    <a:tblBg/>
    <a:wholeTbl>
      <a:tcTxStyle b="off" i="off">
        <a:fontRef idx="minor">
          <a:srgbClr val="606060"/>
        </a:fontRef>
        <a:srgbClr val="606060"/>
      </a:tcTxStyle>
      <a:tcStyle>
        <a:tcBdr>
          <a:left>
            <a:ln w="12700" cap="flat">
              <a:solidFill>
                <a:srgbClr val="5A5950"/>
              </a:solidFill>
              <a:custDash>
                <a:ds d="200000" sp="200000"/>
              </a:custDash>
              <a:miter lim="400000"/>
            </a:ln>
          </a:left>
          <a:right>
            <a:ln w="12700" cap="flat">
              <a:solidFill>
                <a:srgbClr val="5A5950"/>
              </a:solidFill>
              <a:custDash>
                <a:ds d="200000" sp="200000"/>
              </a:custDash>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solidFill>
                <a:srgbClr val="5A5950"/>
              </a:solidFill>
              <a:custDash>
                <a:ds d="200000" sp="200000"/>
              </a:custDash>
              <a:miter lim="400000"/>
            </a:ln>
          </a:insideV>
        </a:tcBdr>
        <a:fill>
          <a:noFill/>
        </a:fill>
      </a:tcStyle>
    </a:wholeTbl>
    <a:band2H>
      <a:tcTxStyle b="def" i="def"/>
      <a:tcStyle>
        <a:tcBdr/>
        <a:fill>
          <a:solidFill>
            <a:srgbClr val="DADADA">
              <a:alpha val="50000"/>
            </a:srgbClr>
          </a:solidFill>
        </a:fill>
      </a:tcStyle>
    </a:band2H>
    <a:firstCol>
      <a:tcTxStyle b="off" i="off">
        <a:fontRef idx="minor">
          <a:srgbClr val="4B4B4B"/>
        </a:fontRef>
        <a:srgbClr val="4B4B4B"/>
      </a:tcTxStyle>
      <a:tcStyle>
        <a:tcBdr>
          <a:left>
            <a:ln w="12700" cap="flat">
              <a:solidFill>
                <a:srgbClr val="5A5950"/>
              </a:solidFill>
              <a:prstDash val="solid"/>
              <a:miter lim="400000"/>
            </a:ln>
          </a:left>
          <a:right>
            <a:ln w="25400" cap="flat">
              <a:solidFill>
                <a:srgbClr val="5A5950"/>
              </a:solidFill>
              <a:prstDash val="solid"/>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noFill/>
              <a:miter lim="400000"/>
            </a:ln>
          </a:insideV>
        </a:tcBdr>
        <a:fill>
          <a:noFill/>
        </a:fill>
      </a:tcStyle>
    </a:firstCol>
    <a:lastRow>
      <a:tcTxStyle b="off" i="off">
        <a:fontRef idx="minor">
          <a:srgbClr val="4B4B4B"/>
        </a:fontRef>
        <a:srgbClr val="4B4B4B"/>
      </a:tcTxStyle>
      <a:tcStyle>
        <a:tcBdr>
          <a:left>
            <a:ln w="12700" cap="flat">
              <a:noFill/>
              <a:miter lim="400000"/>
            </a:ln>
          </a:left>
          <a:right>
            <a:ln w="12700" cap="flat">
              <a:noFill/>
              <a:miter lim="400000"/>
            </a:ln>
          </a:right>
          <a:top>
            <a:ln w="254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custDash>
                <a:ds d="200000" sp="200000"/>
              </a:custDash>
              <a:miter lim="400000"/>
            </a:ln>
          </a:insideH>
          <a:insideV>
            <a:ln w="12700" cap="flat">
              <a:noFill/>
              <a:miter lim="400000"/>
            </a:ln>
          </a:insideV>
        </a:tcBdr>
        <a:fill>
          <a:noFill/>
        </a:fill>
      </a:tcStyle>
    </a:lastRow>
    <a:firstRow>
      <a:tcTxStyle b="off" i="off">
        <a:fontRef idx="minor">
          <a:srgbClr val="4B4B4B"/>
        </a:fontRef>
        <a:srgbClr val="4B4B4B"/>
      </a:tcTxStyle>
      <a:tcStyle>
        <a:tcBdr>
          <a:left>
            <a:ln w="12700" cap="flat">
              <a:noFill/>
              <a:miter lim="400000"/>
            </a:ln>
          </a:left>
          <a:right>
            <a:ln w="12700" cap="flat">
              <a:noFill/>
              <a:miter lim="400000"/>
            </a:ln>
          </a:right>
          <a:top>
            <a:ln w="12700" cap="flat">
              <a:solidFill>
                <a:srgbClr val="5A5950"/>
              </a:solidFill>
              <a:prstDash val="solid"/>
              <a:miter lim="400000"/>
            </a:ln>
          </a:top>
          <a:bottom>
            <a:ln w="25400" cap="flat">
              <a:solidFill>
                <a:srgbClr val="5A5950"/>
              </a:solidFill>
              <a:prstDash val="solid"/>
              <a:miter lim="400000"/>
            </a:ln>
          </a:bottom>
          <a:insideH>
            <a:ln w="12700" cap="flat">
              <a:solidFill>
                <a:srgbClr val="5A5950"/>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7" name="Shape 117"/>
          <p:cNvSpPr/>
          <p:nvPr>
            <p:ph type="sldImg"/>
          </p:nvPr>
        </p:nvSpPr>
        <p:spPr>
          <a:xfrm>
            <a:off x="1143000" y="685800"/>
            <a:ext cx="4572000" cy="3429000"/>
          </a:xfrm>
          <a:prstGeom prst="rect">
            <a:avLst/>
          </a:prstGeom>
        </p:spPr>
        <p:txBody>
          <a:bodyPr/>
          <a:lstStyle/>
          <a:p>
            <a:pPr/>
          </a:p>
        </p:txBody>
      </p:sp>
      <p:sp>
        <p:nvSpPr>
          <p:cNvPr id="118" name="Shape 1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1" name="dingbat_hd.png" descr="dingbat_hd.png"/>
          <p:cNvPicPr>
            <a:picLocks noChangeAspect="1"/>
          </p:cNvPicPr>
          <p:nvPr/>
        </p:nvPicPr>
        <p:blipFill>
          <a:blip r:embed="rId3">
            <a:extLst/>
          </a:blip>
          <a:stretch>
            <a:fillRect/>
          </a:stretch>
        </p:blipFill>
        <p:spPr>
          <a:xfrm>
            <a:off x="2798040" y="5264150"/>
            <a:ext cx="7408720" cy="393700"/>
          </a:xfrm>
          <a:prstGeom prst="rect">
            <a:avLst/>
          </a:prstGeom>
          <a:ln w="12700">
            <a:miter lim="400000"/>
          </a:ln>
        </p:spPr>
      </p:pic>
      <p:sp>
        <p:nvSpPr>
          <p:cNvPr id="12" name="Title Text"/>
          <p:cNvSpPr txBox="1"/>
          <p:nvPr>
            <p:ph type="title"/>
          </p:nvPr>
        </p:nvSpPr>
        <p:spPr>
          <a:xfrm>
            <a:off x="1841500" y="2273300"/>
            <a:ext cx="9321800" cy="2819400"/>
          </a:xfrm>
          <a:prstGeom prst="rect">
            <a:avLst/>
          </a:prstGeom>
        </p:spPr>
        <p:txBody>
          <a:bodyPr anchor="b"/>
          <a:lstStyle>
            <a:lvl1pPr>
              <a:defRPr sz="7600">
                <a:solidFill>
                  <a:srgbClr val="F4D799"/>
                </a:solidFill>
                <a:effectLst>
                  <a:outerShdw sx="100000" sy="100000" kx="0" ky="0" algn="b" rotWithShape="0" blurRad="25400" dist="25400" dir="16200000">
                    <a:srgbClr val="000000">
                      <a:alpha val="34000"/>
                    </a:srgbClr>
                  </a:outerShdw>
                </a:effectLst>
              </a:defRPr>
            </a:lvl1pPr>
          </a:lstStyle>
          <a:p>
            <a:pPr/>
            <a:r>
              <a:t>Title Text</a:t>
            </a:r>
          </a:p>
        </p:txBody>
      </p:sp>
      <p:sp>
        <p:nvSpPr>
          <p:cNvPr id="13" name="Body Level One…"/>
          <p:cNvSpPr txBox="1"/>
          <p:nvPr>
            <p:ph type="body" sz="quarter" idx="1"/>
          </p:nvPr>
        </p:nvSpPr>
        <p:spPr>
          <a:xfrm>
            <a:off x="1841500" y="5905500"/>
            <a:ext cx="9321800" cy="1409700"/>
          </a:xfrm>
          <a:prstGeom prst="rect">
            <a:avLst/>
          </a:prstGeom>
        </p:spPr>
        <p:txBody>
          <a:bodyPr anchor="t"/>
          <a:lstStyle>
            <a:lvl1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1pPr>
            <a:lvl2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2pPr>
            <a:lvl3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3pPr>
            <a:lvl4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4pPr>
            <a:lvl5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5pPr>
          </a:lstStyle>
          <a:p>
            <a:pPr/>
            <a:r>
              <a:t>Body Level One</a:t>
            </a:r>
          </a:p>
          <a:p>
            <a:pPr lvl="1"/>
            <a:r>
              <a:t>Body Level Two</a:t>
            </a:r>
          </a:p>
          <a:p>
            <a:pPr lvl="2"/>
            <a:r>
              <a:t>Body Level Three</a:t>
            </a:r>
          </a:p>
          <a:p>
            <a:pPr lvl="3"/>
            <a:r>
              <a:t>Body Level Four</a:t>
            </a:r>
          </a:p>
          <a:p>
            <a:pPr lvl="4"/>
            <a:r>
              <a:t>Body Level Five</a:t>
            </a:r>
          </a:p>
        </p:txBody>
      </p:sp>
      <p:sp>
        <p:nvSpPr>
          <p:cNvPr id="14" name="Slide Number"/>
          <p:cNvSpPr txBox="1"/>
          <p:nvPr>
            <p:ph type="sldNum" sz="quarter" idx="2"/>
          </p:nvPr>
        </p:nvSpPr>
        <p:spPr>
          <a:prstGeom prst="rect">
            <a:avLst/>
          </a:prstGeom>
        </p:spPr>
        <p:txBody>
          <a:bodyPr/>
          <a:lstStyle>
            <a:lvl1pPr>
              <a:defRPr i="1">
                <a:solidFill>
                  <a:srgbClr val="F4E1B9"/>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4" name="–Johnny Appleseed"/>
          <p:cNvSpPr txBox="1"/>
          <p:nvPr>
            <p:ph type="body" sz="quarter" idx="13"/>
          </p:nvPr>
        </p:nvSpPr>
        <p:spPr>
          <a:xfrm>
            <a:off x="1270000" y="6362700"/>
            <a:ext cx="10464800" cy="469900"/>
          </a:xfrm>
          <a:prstGeom prst="rect">
            <a:avLst/>
          </a:prstGeom>
        </p:spPr>
        <p:txBody>
          <a:bodyPr anchor="t">
            <a:spAutoFit/>
          </a:bodyPr>
          <a:lstStyle>
            <a:lvl1pPr marL="0" indent="0" algn="ctr">
              <a:lnSpc>
                <a:spcPct val="100000"/>
              </a:lnSpc>
              <a:spcBef>
                <a:spcPts val="0"/>
              </a:spcBef>
              <a:buSzTx/>
              <a:buNone/>
              <a:defRPr sz="2400"/>
            </a:lvl1pPr>
          </a:lstStyle>
          <a:p>
            <a:pPr/>
            <a:r>
              <a:t>–Johnny Appleseed</a:t>
            </a:r>
          </a:p>
        </p:txBody>
      </p:sp>
      <p:sp>
        <p:nvSpPr>
          <p:cNvPr id="95" name="“Type a quote here.”"/>
          <p:cNvSpPr txBox="1"/>
          <p:nvPr>
            <p:ph type="body" sz="quarter" idx="14"/>
          </p:nvPr>
        </p:nvSpPr>
        <p:spPr>
          <a:xfrm>
            <a:off x="1270000" y="4241800"/>
            <a:ext cx="10464800" cy="736600"/>
          </a:xfrm>
          <a:prstGeom prst="rect">
            <a:avLst/>
          </a:prstGeom>
        </p:spPr>
        <p:txBody>
          <a:bodyPr>
            <a:spAutoFit/>
          </a:bodyPr>
          <a:lstStyle>
            <a:lvl1pPr marL="0" indent="0" algn="ctr">
              <a:lnSpc>
                <a:spcPct val="100000"/>
              </a:lnSpc>
              <a:spcBef>
                <a:spcPts val="2400"/>
              </a:spcBef>
              <a:buSzTx/>
              <a:buNone/>
            </a:lvl1pPr>
          </a:lstStyle>
          <a:p>
            <a:pPr/>
            <a:r>
              <a:t>“Type a quote here.”</a:t>
            </a:r>
          </a:p>
        </p:txBody>
      </p:sp>
      <p:sp>
        <p:nvSpPr>
          <p:cNvPr id="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3"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1" name="Image"/>
          <p:cNvSpPr/>
          <p:nvPr>
            <p:ph type="pic" sz="half" idx="13"/>
          </p:nvPr>
        </p:nvSpPr>
        <p:spPr>
          <a:xfrm>
            <a:off x="2374900" y="952500"/>
            <a:ext cx="8255000" cy="5511800"/>
          </a:xfrm>
          <a:prstGeom prst="rect">
            <a:avLst/>
          </a:prstGeom>
          <a:ln w="9525">
            <a:round/>
          </a:ln>
        </p:spPr>
        <p:txBody>
          <a:bodyPr lIns="91439" tIns="45719" rIns="91439" bIns="45719" anchor="t">
            <a:noAutofit/>
          </a:bodyPr>
          <a:lstStyle/>
          <a:p>
            <a:pPr/>
          </a:p>
        </p:txBody>
      </p:sp>
      <p:sp>
        <p:nvSpPr>
          <p:cNvPr id="22" name="Title Text"/>
          <p:cNvSpPr txBox="1"/>
          <p:nvPr>
            <p:ph type="title"/>
          </p:nvPr>
        </p:nvSpPr>
        <p:spPr>
          <a:xfrm>
            <a:off x="1841500" y="6985000"/>
            <a:ext cx="9321800" cy="1231900"/>
          </a:xfrm>
          <a:prstGeom prst="rect">
            <a:avLst/>
          </a:prstGeom>
        </p:spPr>
        <p:txBody>
          <a:bodyPr/>
          <a:lstStyle>
            <a:lvl1pPr>
              <a:defRPr sz="7600">
                <a:solidFill>
                  <a:srgbClr val="F4D799"/>
                </a:solidFill>
                <a:effectLst>
                  <a:outerShdw sx="100000" sy="100000" kx="0" ky="0" algn="b" rotWithShape="0" blurRad="25400" dist="25400" dir="16200000">
                    <a:srgbClr val="000000">
                      <a:alpha val="34000"/>
                    </a:srgbClr>
                  </a:outerShdw>
                </a:effectLst>
              </a:defRPr>
            </a:lvl1pPr>
          </a:lstStyle>
          <a:p>
            <a:pPr/>
            <a:r>
              <a:t>Title Text</a:t>
            </a:r>
          </a:p>
        </p:txBody>
      </p:sp>
      <p:sp>
        <p:nvSpPr>
          <p:cNvPr id="23" name="Body Level One…"/>
          <p:cNvSpPr txBox="1"/>
          <p:nvPr>
            <p:ph type="body" sz="quarter" idx="1"/>
          </p:nvPr>
        </p:nvSpPr>
        <p:spPr>
          <a:xfrm>
            <a:off x="1841500" y="8204200"/>
            <a:ext cx="9321800" cy="647700"/>
          </a:xfrm>
          <a:prstGeom prst="rect">
            <a:avLst/>
          </a:prstGeom>
        </p:spPr>
        <p:txBody>
          <a:bodyPr anchor="t"/>
          <a:lstStyle>
            <a:lvl1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1pPr>
            <a:lvl2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2pPr>
            <a:lvl3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3pPr>
            <a:lvl4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4pPr>
            <a:lvl5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5pPr>
          </a:lstStyle>
          <a:p>
            <a:pPr/>
            <a:r>
              <a:t>Body Level One</a:t>
            </a:r>
          </a:p>
          <a:p>
            <a:pPr lvl="1"/>
            <a:r>
              <a:t>Body Level Two</a:t>
            </a:r>
          </a:p>
          <a:p>
            <a:pPr lvl="2"/>
            <a:r>
              <a:t>Body Level Three</a:t>
            </a:r>
          </a:p>
          <a:p>
            <a:pPr lvl="3"/>
            <a:r>
              <a:t>Body Level Four</a:t>
            </a:r>
          </a:p>
          <a:p>
            <a:pPr lvl="4"/>
            <a:r>
              <a:t>Body Level Five</a:t>
            </a:r>
          </a:p>
        </p:txBody>
      </p:sp>
      <p:sp>
        <p:nvSpPr>
          <p:cNvPr id="24" name="Slide Number"/>
          <p:cNvSpPr txBox="1"/>
          <p:nvPr>
            <p:ph type="sldNum" sz="quarter" idx="2"/>
          </p:nvPr>
        </p:nvSpPr>
        <p:spPr>
          <a:prstGeom prst="rect">
            <a:avLst/>
          </a:prstGeom>
        </p:spPr>
        <p:txBody>
          <a:bodyPr/>
          <a:lstStyle>
            <a:lvl1pPr>
              <a:defRPr i="1">
                <a:solidFill>
                  <a:srgbClr val="F4E1B9"/>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1" name="Title Text"/>
          <p:cNvSpPr txBox="1"/>
          <p:nvPr>
            <p:ph type="title"/>
          </p:nvPr>
        </p:nvSpPr>
        <p:spPr>
          <a:xfrm>
            <a:off x="1270000" y="3771900"/>
            <a:ext cx="10464800" cy="2209800"/>
          </a:xfrm>
          <a:prstGeom prst="rect">
            <a:avLst/>
          </a:prstGeom>
        </p:spPr>
        <p:txBody>
          <a:bodyPr/>
          <a:lstStyle/>
          <a:p>
            <a:pPr/>
            <a:r>
              <a:t>Title Text</a:t>
            </a:r>
          </a:p>
        </p:txBody>
      </p:sp>
      <p:sp>
        <p:nvSpPr>
          <p:cNvPr id="3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9" name="Image"/>
          <p:cNvSpPr/>
          <p:nvPr>
            <p:ph type="pic" sz="half" idx="13"/>
          </p:nvPr>
        </p:nvSpPr>
        <p:spPr>
          <a:xfrm>
            <a:off x="7070725" y="1714500"/>
            <a:ext cx="4733925" cy="6311900"/>
          </a:xfrm>
          <a:prstGeom prst="rect">
            <a:avLst/>
          </a:prstGeom>
          <a:ln w="9525">
            <a:round/>
          </a:ln>
        </p:spPr>
        <p:txBody>
          <a:bodyPr lIns="91439" tIns="45719" rIns="91439" bIns="45719" anchor="t">
            <a:noAutofit/>
          </a:bodyPr>
          <a:lstStyle/>
          <a:p>
            <a:pPr/>
          </a:p>
        </p:txBody>
      </p:sp>
      <p:sp>
        <p:nvSpPr>
          <p:cNvPr id="40" name="Title Text"/>
          <p:cNvSpPr txBox="1"/>
          <p:nvPr>
            <p:ph type="title"/>
          </p:nvPr>
        </p:nvSpPr>
        <p:spPr>
          <a:xfrm>
            <a:off x="774700" y="2717800"/>
            <a:ext cx="6045200" cy="2438400"/>
          </a:xfrm>
          <a:prstGeom prst="rect">
            <a:avLst/>
          </a:prstGeom>
        </p:spPr>
        <p:txBody>
          <a:bodyPr anchor="b"/>
          <a:lstStyle/>
          <a:p>
            <a:pPr/>
            <a:r>
              <a:t>Title Text</a:t>
            </a:r>
          </a:p>
        </p:txBody>
      </p:sp>
      <p:sp>
        <p:nvSpPr>
          <p:cNvPr id="41" name="Body Level One…"/>
          <p:cNvSpPr txBox="1"/>
          <p:nvPr>
            <p:ph type="body" sz="quarter" idx="1"/>
          </p:nvPr>
        </p:nvSpPr>
        <p:spPr>
          <a:xfrm>
            <a:off x="774700" y="5168900"/>
            <a:ext cx="6045200" cy="27559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pPr/>
            <a:r>
              <a:t>Body Level One</a:t>
            </a:r>
          </a:p>
          <a:p>
            <a:pPr lvl="1"/>
            <a:r>
              <a:t>Body Level Two</a:t>
            </a:r>
          </a:p>
          <a:p>
            <a:pPr lvl="2"/>
            <a:r>
              <a:t>Body Level Three</a:t>
            </a:r>
          </a:p>
          <a:p>
            <a:pPr lvl="3"/>
            <a:r>
              <a:t>Body Level Four</a:t>
            </a:r>
          </a:p>
          <a:p>
            <a:pPr lvl="4"/>
            <a:r>
              <a:t>Body Level Five</a:t>
            </a:r>
          </a:p>
        </p:txBody>
      </p:sp>
      <p:sp>
        <p:nvSpPr>
          <p:cNvPr id="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9" name="Title Text"/>
          <p:cNvSpPr txBox="1"/>
          <p:nvPr>
            <p:ph type="title"/>
          </p:nvPr>
        </p:nvSpPr>
        <p:spPr>
          <a:prstGeom prst="rect">
            <a:avLst/>
          </a:prstGeom>
        </p:spPr>
        <p:txBody>
          <a:bodyPr/>
          <a:lstStyle/>
          <a:p>
            <a:pPr/>
            <a:r>
              <a:t>Title Text</a:t>
            </a: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Body Level One…"/>
          <p:cNvSpPr txBox="1"/>
          <p:nvPr>
            <p:ph type="body" idx="1"/>
          </p:nvPr>
        </p:nvSpPr>
        <p:spPr>
          <a:xfrm>
            <a:off x="1270000" y="2984500"/>
            <a:ext cx="10464800" cy="5715000"/>
          </a:xfrm>
          <a:prstGeom prst="rect">
            <a:avLst/>
          </a:prstGeom>
        </p:spPr>
        <p:txBody>
          <a:bodyPr/>
          <a:lstStyle>
            <a:lvl1pPr marL="419100" indent="-419100">
              <a:spcBef>
                <a:spcPts val="2800"/>
              </a:spcBef>
              <a:buBlip>
                <a:blip r:embed="rId3"/>
              </a:buBlip>
              <a:defRPr sz="3600"/>
            </a:lvl1pPr>
            <a:lvl2pPr marL="838200" indent="-419100">
              <a:spcBef>
                <a:spcPts val="2800"/>
              </a:spcBef>
              <a:buBlip>
                <a:blip r:embed="rId3"/>
              </a:buBlip>
              <a:defRPr sz="3600"/>
            </a:lvl2pPr>
            <a:lvl3pPr marL="1257300" indent="-419100">
              <a:spcBef>
                <a:spcPts val="2800"/>
              </a:spcBef>
              <a:buBlip>
                <a:blip r:embed="rId3"/>
              </a:buBlip>
              <a:defRPr sz="3600"/>
            </a:lvl3pPr>
            <a:lvl4pPr marL="1676400" indent="-419100">
              <a:spcBef>
                <a:spcPts val="2800"/>
              </a:spcBef>
              <a:buBlip>
                <a:blip r:embed="rId3"/>
              </a:buBlip>
              <a:defRPr sz="3600"/>
            </a:lvl4pPr>
            <a:lvl5pPr marL="2095500" indent="-419100">
              <a:spcBef>
                <a:spcPts val="2800"/>
              </a:spcBef>
              <a:buBlip>
                <a:blip r:embed="rId3"/>
              </a:buBlip>
              <a:defRPr sz="3600"/>
            </a:lvl5pPr>
          </a:lstStyle>
          <a:p>
            <a:pPr/>
            <a:r>
              <a:t>Body Level One</a:t>
            </a:r>
          </a:p>
          <a:p>
            <a:pPr lvl="1"/>
            <a:r>
              <a:t>Body Level Two</a:t>
            </a:r>
          </a:p>
          <a:p>
            <a:pPr lvl="2"/>
            <a:r>
              <a:t>Body Level Three</a:t>
            </a:r>
          </a:p>
          <a:p>
            <a:pPr lvl="3"/>
            <a:r>
              <a:t>Body Level Four</a:t>
            </a:r>
          </a:p>
          <a:p>
            <a:pPr lvl="4"/>
            <a:r>
              <a:t>Body Level Five</a:t>
            </a:r>
          </a:p>
        </p:txBody>
      </p:sp>
      <p:sp>
        <p:nvSpPr>
          <p:cNvPr id="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6" name="Image"/>
          <p:cNvSpPr/>
          <p:nvPr>
            <p:ph type="pic" sz="quarter" idx="13"/>
          </p:nvPr>
        </p:nvSpPr>
        <p:spPr>
          <a:xfrm>
            <a:off x="7569200" y="3302000"/>
            <a:ext cx="3810000" cy="5080000"/>
          </a:xfrm>
          <a:prstGeom prst="rect">
            <a:avLst/>
          </a:prstGeom>
          <a:ln w="9525">
            <a:round/>
          </a:ln>
        </p:spPr>
        <p:txBody>
          <a:bodyPr lIns="91439" tIns="45719" rIns="91439" bIns="45719" anchor="t">
            <a:noAutofit/>
          </a:bodyPr>
          <a:lstStyle/>
          <a:p>
            <a:pPr/>
          </a:p>
        </p:txBody>
      </p:sp>
      <p:sp>
        <p:nvSpPr>
          <p:cNvPr id="67" name="Title Text"/>
          <p:cNvSpPr txBox="1"/>
          <p:nvPr>
            <p:ph type="title"/>
          </p:nvPr>
        </p:nvSpPr>
        <p:spPr>
          <a:prstGeom prst="rect">
            <a:avLst/>
          </a:prstGeom>
        </p:spPr>
        <p:txBody>
          <a:bodyPr/>
          <a:lstStyle/>
          <a:p>
            <a:pPr/>
            <a:r>
              <a:t>Title Text</a:t>
            </a:r>
          </a:p>
        </p:txBody>
      </p:sp>
      <p:sp>
        <p:nvSpPr>
          <p:cNvPr id="68" name="Body Level One…"/>
          <p:cNvSpPr txBox="1"/>
          <p:nvPr>
            <p:ph type="body" sz="half" idx="1"/>
          </p:nvPr>
        </p:nvSpPr>
        <p:spPr>
          <a:xfrm>
            <a:off x="1270000" y="2984500"/>
            <a:ext cx="5257800" cy="5715000"/>
          </a:xfrm>
          <a:prstGeom prst="rect">
            <a:avLst/>
          </a:prstGeom>
        </p:spPr>
        <p:txBody>
          <a:bodyPr/>
          <a:lstStyle>
            <a:lvl1pPr marL="419100" indent="-419100">
              <a:spcBef>
                <a:spcPts val="2800"/>
              </a:spcBef>
              <a:buBlip>
                <a:blip r:embed="rId3"/>
              </a:buBlip>
              <a:defRPr sz="3600"/>
            </a:lvl1pPr>
            <a:lvl2pPr marL="838200" indent="-419100">
              <a:spcBef>
                <a:spcPts val="2800"/>
              </a:spcBef>
              <a:buBlip>
                <a:blip r:embed="rId3"/>
              </a:buBlip>
              <a:defRPr sz="3600"/>
            </a:lvl2pPr>
            <a:lvl3pPr marL="1257300" indent="-419100">
              <a:spcBef>
                <a:spcPts val="2800"/>
              </a:spcBef>
              <a:buBlip>
                <a:blip r:embed="rId3"/>
              </a:buBlip>
              <a:defRPr sz="3600"/>
            </a:lvl3pPr>
            <a:lvl4pPr marL="1676400" indent="-419100">
              <a:spcBef>
                <a:spcPts val="2800"/>
              </a:spcBef>
              <a:buBlip>
                <a:blip r:embed="rId3"/>
              </a:buBlip>
              <a:defRPr sz="3600"/>
            </a:lvl4pPr>
            <a:lvl5pPr marL="2095500" indent="-419100">
              <a:spcBef>
                <a:spcPts val="2800"/>
              </a:spcBef>
              <a:buBlip>
                <a:blip r:embed="rId3"/>
              </a:buBlip>
              <a:defRPr sz="3600"/>
            </a:lvl5pPr>
          </a:lstStyle>
          <a:p>
            <a:pPr/>
            <a:r>
              <a:t>Body Level One</a:t>
            </a:r>
          </a:p>
          <a:p>
            <a:pPr lvl="1"/>
            <a:r>
              <a:t>Body Level Two</a:t>
            </a:r>
          </a:p>
          <a:p>
            <a:pPr lvl="2"/>
            <a:r>
              <a:t>Body Level Three</a:t>
            </a:r>
          </a:p>
          <a:p>
            <a:pPr lvl="3"/>
            <a:r>
              <a:t>Body Level Four</a:t>
            </a:r>
          </a:p>
          <a:p>
            <a:pPr lvl="4"/>
            <a:r>
              <a:t>Body Level Five</a:t>
            </a:r>
          </a:p>
        </p:txBody>
      </p:sp>
      <p:sp>
        <p:nvSpPr>
          <p:cNvPr id="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6"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4" name="Image"/>
          <p:cNvSpPr/>
          <p:nvPr>
            <p:ph type="pic" sz="quarter" idx="13"/>
          </p:nvPr>
        </p:nvSpPr>
        <p:spPr>
          <a:xfrm>
            <a:off x="6719758" y="4990857"/>
            <a:ext cx="5410201" cy="3810001"/>
          </a:xfrm>
          <a:prstGeom prst="rect">
            <a:avLst/>
          </a:prstGeom>
          <a:ln w="9525">
            <a:round/>
          </a:ln>
        </p:spPr>
        <p:txBody>
          <a:bodyPr lIns="91439" tIns="45719" rIns="91439" bIns="45719" anchor="t">
            <a:noAutofit/>
          </a:bodyPr>
          <a:lstStyle/>
          <a:p>
            <a:pPr/>
          </a:p>
        </p:txBody>
      </p:sp>
      <p:sp>
        <p:nvSpPr>
          <p:cNvPr id="85" name="Image"/>
          <p:cNvSpPr/>
          <p:nvPr>
            <p:ph type="pic" sz="quarter" idx="14"/>
          </p:nvPr>
        </p:nvSpPr>
        <p:spPr>
          <a:xfrm>
            <a:off x="6719758" y="939557"/>
            <a:ext cx="5410201" cy="3810001"/>
          </a:xfrm>
          <a:prstGeom prst="rect">
            <a:avLst/>
          </a:prstGeom>
          <a:ln w="9525">
            <a:round/>
          </a:ln>
        </p:spPr>
        <p:txBody>
          <a:bodyPr lIns="91439" tIns="45719" rIns="91439" bIns="45719" anchor="t">
            <a:noAutofit/>
          </a:bodyPr>
          <a:lstStyle/>
          <a:p>
            <a:pPr/>
          </a:p>
        </p:txBody>
      </p:sp>
      <p:sp>
        <p:nvSpPr>
          <p:cNvPr id="86" name="Image"/>
          <p:cNvSpPr/>
          <p:nvPr>
            <p:ph type="pic" sz="half" idx="15"/>
          </p:nvPr>
        </p:nvSpPr>
        <p:spPr>
          <a:xfrm>
            <a:off x="979663" y="939800"/>
            <a:ext cx="5499101" cy="7861300"/>
          </a:xfrm>
          <a:prstGeom prst="rect">
            <a:avLst/>
          </a:prstGeom>
          <a:ln w="9525">
            <a:round/>
          </a:ln>
        </p:spPr>
        <p:txBody>
          <a:bodyPr lIns="91439" tIns="45719" rIns="91439" bIns="45719" anchor="t">
            <a:noAutofit/>
          </a:bodyPr>
          <a:lstStyle/>
          <a:p>
            <a:pPr/>
          </a:p>
        </p:txBody>
      </p:sp>
      <p:sp>
        <p:nvSpPr>
          <p:cNvPr id="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txBox="1"/>
          <p:nvPr>
            <p:ph type="body" idx="1"/>
          </p:nvPr>
        </p:nvSpPr>
        <p:spPr>
          <a:xfrm>
            <a:off x="1270000" y="825500"/>
            <a:ext cx="10464800" cy="8102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1270000" y="749300"/>
            <a:ext cx="10464800" cy="1651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lide Number"/>
          <p:cNvSpPr txBox="1"/>
          <p:nvPr>
            <p:ph type="sldNum" sz="quarter" idx="2"/>
          </p:nvPr>
        </p:nvSpPr>
        <p:spPr>
          <a:xfrm>
            <a:off x="6324600" y="9359899"/>
            <a:ext cx="368301" cy="431801"/>
          </a:xfrm>
          <a:prstGeom prst="rect">
            <a:avLst/>
          </a:prstGeom>
          <a:ln w="12700">
            <a:miter lim="400000"/>
          </a:ln>
        </p:spPr>
        <p:txBody>
          <a:bodyPr wrap="none" lIns="50800" tIns="50800" rIns="50800" bIns="50800" anchor="ctr">
            <a:spAutoFit/>
          </a:bodyPr>
          <a:lstStyle>
            <a:lvl1pPr>
              <a:defRPr b="1" i="0" sz="2000">
                <a:solidFill>
                  <a:srgbClr val="F3F1DF"/>
                </a:solidFill>
                <a:effectLst>
                  <a:outerShdw sx="100000" sy="100000" kx="0" ky="0" algn="b" rotWithShape="0" blurRad="25400" dist="12700" dir="16200000">
                    <a:srgbClr val="000000">
                      <a:alpha val="80000"/>
                    </a:srgbClr>
                  </a:outerShdw>
                </a:effectLst>
                <a:latin typeface="Palatino"/>
                <a:ea typeface="Palatino"/>
                <a:cs typeface="Palatino"/>
                <a:sym typeface="Palatino"/>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1pPr>
      <a:lvl2pPr marL="0" marR="0" indent="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2pPr>
      <a:lvl3pPr marL="0" marR="0" indent="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3pPr>
      <a:lvl4pPr marL="0" marR="0" indent="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4pPr>
      <a:lvl5pPr marL="0" marR="0" indent="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5pPr>
      <a:lvl6pPr marL="0" marR="0" indent="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6pPr>
      <a:lvl7pPr marL="0" marR="0" indent="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7pPr>
      <a:lvl8pPr marL="0" marR="0" indent="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8pPr>
      <a:lvl9pPr marL="0" marR="0" indent="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9pPr>
    </p:titleStyle>
    <p:bodyStyle>
      <a:lvl1pPr marL="4826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1pPr>
      <a:lvl2pPr marL="9652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2pPr>
      <a:lvl3pPr marL="14478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3pPr>
      <a:lvl4pPr marL="19304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4pPr>
      <a:lvl5pPr marL="24130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5pPr>
      <a:lvl6pPr marL="28956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6pPr>
      <a:lvl7pPr marL="33782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7pPr>
      <a:lvl8pPr marL="38608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8pPr>
      <a:lvl9pPr marL="43434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9pPr>
    </p:bodyStyle>
    <p:otherStyle>
      <a:lvl1pPr marL="0" marR="0" indent="0" algn="ctr" defTabSz="58420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 Id="rId3" Type="http://schemas.openxmlformats.org/officeDocument/2006/relationships/image" Target="../media/image5.png"/><Relationship Id="rId4" Type="http://schemas.openxmlformats.org/officeDocument/2006/relationships/image" Target="../media/image6.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7.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8.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9.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0.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1.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2.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JOURNAL CLUB PRESENTATION"/>
          <p:cNvSpPr txBox="1"/>
          <p:nvPr>
            <p:ph type="ctrTitle"/>
          </p:nvPr>
        </p:nvSpPr>
        <p:spPr>
          <a:prstGeom prst="rect">
            <a:avLst/>
          </a:prstGeom>
        </p:spPr>
        <p:txBody>
          <a:bodyPr/>
          <a:lstStyle/>
          <a:p>
            <a:pPr/>
            <a:r>
              <a:t>JOURNAL CLUB PRESENTATION</a:t>
            </a:r>
          </a:p>
        </p:txBody>
      </p:sp>
      <p:sp>
        <p:nvSpPr>
          <p:cNvPr id="121" name="Presenter…"/>
          <p:cNvSpPr txBox="1"/>
          <p:nvPr>
            <p:ph type="subTitle" sz="quarter" idx="1"/>
          </p:nvPr>
        </p:nvSpPr>
        <p:spPr>
          <a:xfrm>
            <a:off x="7922776" y="6098266"/>
            <a:ext cx="3502617" cy="2250680"/>
          </a:xfrm>
          <a:prstGeom prst="rect">
            <a:avLst/>
          </a:prstGeom>
        </p:spPr>
        <p:txBody>
          <a:bodyPr/>
          <a:lstStyle/>
          <a:p>
            <a:pPr defTabSz="572516">
              <a:lnSpc>
                <a:spcPct val="100000"/>
              </a:lnSpc>
              <a:defRPr i="0" sz="3332" u="sng">
                <a:solidFill>
                  <a:srgbClr val="BC3D27"/>
                </a:solidFill>
                <a:effectLst>
                  <a:outerShdw sx="100000" sy="100000" kx="0" ky="0" algn="b" rotWithShape="0" blurRad="12446" dist="12446" dir="16200000">
                    <a:srgbClr val="000000">
                      <a:alpha val="50000"/>
                    </a:srgbClr>
                  </a:outerShdw>
                </a:effectLst>
                <a:latin typeface="Times New Roman"/>
                <a:ea typeface="Times New Roman"/>
                <a:cs typeface="Times New Roman"/>
                <a:sym typeface="Times New Roman"/>
              </a:defRPr>
            </a:pPr>
            <a:r>
              <a:t>Presenter</a:t>
            </a:r>
          </a:p>
          <a:p>
            <a:pPr defTabSz="572516">
              <a:defRPr sz="3332">
                <a:solidFill>
                  <a:srgbClr val="C8B260"/>
                </a:solidFill>
                <a:effectLst>
                  <a:outerShdw sx="100000" sy="100000" kx="0" ky="0" algn="b" rotWithShape="0" blurRad="24892" dist="12446" dir="16200000">
                    <a:srgbClr val="000000">
                      <a:alpha val="48000"/>
                    </a:srgbClr>
                  </a:outerShdw>
                </a:effectLst>
              </a:defRPr>
            </a:pPr>
            <a:r>
              <a:t>Dr.Priyanshi Trivedi</a:t>
            </a:r>
          </a:p>
          <a:p>
            <a:pPr defTabSz="572516">
              <a:defRPr sz="3332">
                <a:solidFill>
                  <a:srgbClr val="C8B260"/>
                </a:solidFill>
                <a:effectLst>
                  <a:outerShdw sx="100000" sy="100000" kx="0" ky="0" algn="b" rotWithShape="0" blurRad="24892" dist="12446" dir="16200000">
                    <a:srgbClr val="000000">
                      <a:alpha val="48000"/>
                    </a:srgbClr>
                  </a:outerShdw>
                </a:effectLst>
              </a:defRPr>
            </a:pPr>
            <a:r>
              <a:t>Jr2 </a:t>
            </a:r>
          </a:p>
        </p:txBody>
      </p:sp>
      <p:sp>
        <p:nvSpPr>
          <p:cNvPr id="122" name="Guides:…"/>
          <p:cNvSpPr txBox="1"/>
          <p:nvPr/>
        </p:nvSpPr>
        <p:spPr>
          <a:xfrm>
            <a:off x="1723671" y="5584392"/>
            <a:ext cx="4110937" cy="2984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i="0" sz="3400" u="sng">
                <a:solidFill>
                  <a:srgbClr val="BC2B32"/>
                </a:solidFill>
                <a:effectLst>
                  <a:outerShdw sx="100000" sy="100000" kx="0" ky="0" algn="b" rotWithShape="0" blurRad="12700" dist="12700" dir="16200000">
                    <a:srgbClr val="000000">
                      <a:alpha val="50000"/>
                    </a:srgbClr>
                  </a:outerShdw>
                </a:effectLst>
              </a:defRPr>
            </a:pPr>
            <a:r>
              <a:t>Guides:</a:t>
            </a:r>
          </a:p>
          <a:p>
            <a:pPr>
              <a:defRPr i="0" sz="2600">
                <a:solidFill>
                  <a:srgbClr val="BCB08F"/>
                </a:solidFill>
                <a:effectLst>
                  <a:outerShdw sx="100000" sy="100000" kx="0" ky="0" algn="b" rotWithShape="0" blurRad="12700" dist="12700" dir="16200000">
                    <a:srgbClr val="000000">
                      <a:alpha val="50000"/>
                    </a:srgbClr>
                  </a:outerShdw>
                </a:effectLst>
              </a:defRPr>
            </a:pPr>
            <a:r>
              <a:t>Dr A K Chandna</a:t>
            </a:r>
          </a:p>
          <a:p>
            <a:pPr>
              <a:defRPr i="0" sz="2600">
                <a:solidFill>
                  <a:srgbClr val="BCB08F"/>
                </a:solidFill>
                <a:effectLst>
                  <a:outerShdw sx="100000" sy="100000" kx="0" ky="0" algn="b" rotWithShape="0" blurRad="12700" dist="12700" dir="16200000">
                    <a:srgbClr val="000000">
                      <a:alpha val="50000"/>
                    </a:srgbClr>
                  </a:outerShdw>
                </a:effectLst>
              </a:defRPr>
            </a:pPr>
            <a:r>
              <a:t>Dr. D K Agarwal</a:t>
            </a:r>
          </a:p>
          <a:p>
            <a:pPr>
              <a:defRPr i="0" sz="2600">
                <a:solidFill>
                  <a:srgbClr val="BCB08F"/>
                </a:solidFill>
                <a:effectLst>
                  <a:outerShdw sx="100000" sy="100000" kx="0" ky="0" algn="b" rotWithShape="0" blurRad="12700" dist="12700" dir="16200000">
                    <a:srgbClr val="000000">
                      <a:alpha val="50000"/>
                    </a:srgbClr>
                  </a:outerShdw>
                </a:effectLst>
              </a:defRPr>
            </a:pPr>
            <a:r>
              <a:t>Dr. Preeti Bhattacharya</a:t>
            </a:r>
          </a:p>
          <a:p>
            <a:pPr>
              <a:defRPr i="0" sz="2600">
                <a:solidFill>
                  <a:srgbClr val="BCB08F"/>
                </a:solidFill>
                <a:effectLst>
                  <a:outerShdw sx="100000" sy="100000" kx="0" ky="0" algn="b" rotWithShape="0" blurRad="12700" dist="12700" dir="16200000">
                    <a:srgbClr val="000000">
                      <a:alpha val="50000"/>
                    </a:srgbClr>
                  </a:outerShdw>
                </a:effectLst>
              </a:defRPr>
            </a:pPr>
            <a:r>
              <a:t>Dr. Ankur Agarwal</a:t>
            </a:r>
          </a:p>
          <a:p>
            <a:pPr>
              <a:defRPr i="0" sz="2600">
                <a:solidFill>
                  <a:srgbClr val="BCB08F"/>
                </a:solidFill>
                <a:effectLst>
                  <a:outerShdw sx="100000" sy="100000" kx="0" ky="0" algn="b" rotWithShape="0" blurRad="12700" dist="12700" dir="16200000">
                    <a:srgbClr val="000000">
                      <a:alpha val="50000"/>
                    </a:srgbClr>
                  </a:outerShdw>
                </a:effectLst>
              </a:defRPr>
            </a:pPr>
            <a:r>
              <a:t>Dr. Shivani Singh </a:t>
            </a:r>
          </a:p>
          <a:p>
            <a:pPr>
              <a:defRPr i="0" sz="2600">
                <a:solidFill>
                  <a:srgbClr val="BCB08F"/>
                </a:solidFill>
                <a:effectLst>
                  <a:outerShdw sx="100000" sy="100000" kx="0" ky="0" algn="b" rotWithShape="0" blurRad="12700" dist="12700" dir="16200000">
                    <a:srgbClr val="000000">
                      <a:alpha val="50000"/>
                    </a:srgbClr>
                  </a:outerShdw>
                </a:effectLst>
              </a:defRPr>
            </a:pPr>
            <a:r>
              <a:t>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The general mode of action is one or combination of the following.…"/>
          <p:cNvSpPr txBox="1"/>
          <p:nvPr>
            <p:ph type="body" idx="1"/>
          </p:nvPr>
        </p:nvSpPr>
        <p:spPr>
          <a:prstGeom prst="rect">
            <a:avLst/>
          </a:prstGeom>
        </p:spPr>
        <p:txBody>
          <a:bodyPr/>
          <a:lstStyle/>
          <a:p>
            <a:pPr marL="0" indent="0">
              <a:spcBef>
                <a:spcPts val="2800"/>
              </a:spcBef>
              <a:buSzTx/>
              <a:buNone/>
              <a:defRPr i="0" sz="2800">
                <a:solidFill>
                  <a:srgbClr val="000000"/>
                </a:solidFill>
                <a:latin typeface="Times New Roman"/>
                <a:ea typeface="Times New Roman"/>
                <a:cs typeface="Times New Roman"/>
                <a:sym typeface="Times New Roman"/>
              </a:defRPr>
            </a:pPr>
            <a:r>
              <a:t>The general mode of action is one or combination of the following.</a:t>
            </a:r>
          </a:p>
          <a:p>
            <a:pPr marL="0" indent="0">
              <a:spcBef>
                <a:spcPts val="2800"/>
              </a:spcBef>
              <a:buSzTx/>
              <a:buNone/>
              <a:defRPr i="0" sz="2800">
                <a:solidFill>
                  <a:srgbClr val="000000"/>
                </a:solidFill>
                <a:latin typeface="Times New Roman"/>
                <a:ea typeface="Times New Roman"/>
                <a:cs typeface="Times New Roman"/>
                <a:sym typeface="Times New Roman"/>
              </a:defRPr>
            </a:pPr>
          </a:p>
          <a:p>
            <a:pPr marL="413657" indent="-413657">
              <a:spcBef>
                <a:spcPts val="2800"/>
              </a:spcBef>
              <a:buSzPct val="100000"/>
              <a:buChar char="•"/>
              <a:defRPr i="0" sz="2800">
                <a:solidFill>
                  <a:srgbClr val="000000"/>
                </a:solidFill>
                <a:latin typeface="Times New Roman"/>
                <a:ea typeface="Times New Roman"/>
                <a:cs typeface="Times New Roman"/>
                <a:sym typeface="Times New Roman"/>
              </a:defRPr>
            </a:pPr>
            <a:r>
              <a:t>Mandibular growth induction </a:t>
            </a:r>
          </a:p>
          <a:p>
            <a:pPr marL="413657" indent="-413657">
              <a:spcBef>
                <a:spcPts val="2800"/>
              </a:spcBef>
              <a:buSzPct val="100000"/>
              <a:buChar char="•"/>
              <a:defRPr i="0" sz="2800">
                <a:solidFill>
                  <a:srgbClr val="000000"/>
                </a:solidFill>
                <a:latin typeface="Times New Roman"/>
                <a:ea typeface="Times New Roman"/>
                <a:cs typeface="Times New Roman"/>
                <a:sym typeface="Times New Roman"/>
              </a:defRPr>
            </a:pPr>
            <a:r>
              <a:t>Maxillary growth restriction </a:t>
            </a:r>
          </a:p>
          <a:p>
            <a:pPr marL="413657" indent="-413657">
              <a:spcBef>
                <a:spcPts val="2800"/>
              </a:spcBef>
              <a:buSzPct val="100000"/>
              <a:buChar char="•"/>
              <a:defRPr i="0" sz="2800">
                <a:solidFill>
                  <a:srgbClr val="000000"/>
                </a:solidFill>
                <a:latin typeface="Times New Roman"/>
                <a:ea typeface="Times New Roman"/>
                <a:cs typeface="Times New Roman"/>
                <a:sym typeface="Times New Roman"/>
              </a:defRPr>
            </a:pPr>
            <a:r>
              <a:t>Dento-alveolar changes </a:t>
            </a:r>
          </a:p>
          <a:p>
            <a:pPr marL="413657" indent="-413657">
              <a:spcBef>
                <a:spcPts val="2800"/>
              </a:spcBef>
              <a:buSzPct val="100000"/>
              <a:buChar char="•"/>
              <a:defRPr i="0" sz="2800">
                <a:solidFill>
                  <a:srgbClr val="000000"/>
                </a:solidFill>
                <a:latin typeface="Times New Roman"/>
                <a:ea typeface="Times New Roman"/>
                <a:cs typeface="Times New Roman"/>
                <a:sym typeface="Times New Roman"/>
              </a:defRPr>
            </a:pPr>
            <a:r>
              <a:t>Glenoid fossa relocation </a:t>
            </a:r>
          </a:p>
          <a:p>
            <a:pPr marL="413657" indent="-413657">
              <a:spcBef>
                <a:spcPts val="2800"/>
              </a:spcBef>
              <a:buSzPct val="100000"/>
              <a:buChar char="•"/>
              <a:defRPr i="0" sz="2800">
                <a:solidFill>
                  <a:srgbClr val="000000"/>
                </a:solidFill>
                <a:latin typeface="Times New Roman"/>
                <a:ea typeface="Times New Roman"/>
                <a:cs typeface="Times New Roman"/>
                <a:sym typeface="Times New Roman"/>
              </a:defRPr>
            </a:pPr>
            <a:r>
              <a:t>Changes in neuromuscular anatomy and function.</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Functional appliance…"/>
          <p:cNvSpPr txBox="1"/>
          <p:nvPr/>
        </p:nvSpPr>
        <p:spPr>
          <a:xfrm>
            <a:off x="735765" y="2672664"/>
            <a:ext cx="11685818" cy="453527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i="0" sz="2100">
                <a:solidFill>
                  <a:srgbClr val="000000"/>
                </a:solidFill>
                <a:latin typeface="Times New Roman"/>
                <a:ea typeface="Times New Roman"/>
                <a:cs typeface="Times New Roman"/>
                <a:sym typeface="Times New Roman"/>
              </a:defRPr>
            </a:pPr>
            <a:r>
              <a:t>Functional appliance</a:t>
            </a:r>
          </a:p>
          <a:p>
            <a:pPr>
              <a:defRPr i="0" sz="2100">
                <a:solidFill>
                  <a:srgbClr val="000000"/>
                </a:solidFill>
                <a:latin typeface="Times New Roman"/>
                <a:ea typeface="Times New Roman"/>
                <a:cs typeface="Times New Roman"/>
                <a:sym typeface="Times New Roman"/>
              </a:defRPr>
            </a:pPr>
          </a:p>
          <a:p>
            <a:pPr>
              <a:defRPr i="0" sz="2100">
                <a:solidFill>
                  <a:srgbClr val="000000"/>
                </a:solidFill>
                <a:latin typeface="Times New Roman"/>
                <a:ea typeface="Times New Roman"/>
                <a:cs typeface="Times New Roman"/>
                <a:sym typeface="Times New Roman"/>
              </a:defRPr>
            </a:pPr>
            <a:r>
              <a:t>Increased contractile activity of lateral pterygoid muscle</a:t>
            </a:r>
          </a:p>
          <a:p>
            <a:pPr>
              <a:defRPr i="0" sz="2100">
                <a:solidFill>
                  <a:srgbClr val="000000"/>
                </a:solidFill>
                <a:latin typeface="Times New Roman"/>
                <a:ea typeface="Times New Roman"/>
                <a:cs typeface="Times New Roman"/>
                <a:sym typeface="Times New Roman"/>
              </a:defRPr>
            </a:pPr>
          </a:p>
          <a:p>
            <a:pPr>
              <a:defRPr i="0" sz="2100">
                <a:solidFill>
                  <a:srgbClr val="000000"/>
                </a:solidFill>
                <a:latin typeface="Times New Roman"/>
                <a:ea typeface="Times New Roman"/>
                <a:cs typeface="Times New Roman"/>
                <a:sym typeface="Times New Roman"/>
              </a:defRPr>
            </a:pPr>
            <a:r>
              <a:t>Intensification of retrodiscal pad by repetitive activity (bilaminar zone)</a:t>
            </a:r>
          </a:p>
          <a:p>
            <a:pPr>
              <a:defRPr i="0" sz="2100">
                <a:solidFill>
                  <a:srgbClr val="000000"/>
                </a:solidFill>
                <a:latin typeface="Times New Roman"/>
                <a:ea typeface="Times New Roman"/>
                <a:cs typeface="Times New Roman"/>
                <a:sym typeface="Times New Roman"/>
              </a:defRPr>
            </a:pPr>
          </a:p>
          <a:p>
            <a:pPr>
              <a:defRPr i="0" sz="2100">
                <a:solidFill>
                  <a:srgbClr val="000000"/>
                </a:solidFill>
                <a:latin typeface="Times New Roman"/>
                <a:ea typeface="Times New Roman"/>
                <a:cs typeface="Times New Roman"/>
                <a:sym typeface="Times New Roman"/>
              </a:defRPr>
            </a:pPr>
            <a:r>
              <a:t>Increase in growth stimulating factors</a:t>
            </a:r>
          </a:p>
          <a:p>
            <a:pPr>
              <a:defRPr i="0" sz="2100">
                <a:solidFill>
                  <a:srgbClr val="000000"/>
                </a:solidFill>
                <a:latin typeface="Times New Roman"/>
                <a:ea typeface="Times New Roman"/>
                <a:cs typeface="Times New Roman"/>
                <a:sym typeface="Times New Roman"/>
              </a:defRPr>
            </a:pPr>
          </a:p>
          <a:p>
            <a:pPr>
              <a:defRPr i="0" sz="2100">
                <a:solidFill>
                  <a:srgbClr val="000000"/>
                </a:solidFill>
                <a:latin typeface="Times New Roman"/>
                <a:ea typeface="Times New Roman"/>
                <a:cs typeface="Times New Roman"/>
                <a:sym typeface="Times New Roman"/>
              </a:defRPr>
            </a:pPr>
            <a:r>
              <a:t>a) Enhancement of local mediators</a:t>
            </a:r>
          </a:p>
          <a:p>
            <a:pPr>
              <a:defRPr i="0" sz="2100">
                <a:solidFill>
                  <a:srgbClr val="000000"/>
                </a:solidFill>
                <a:latin typeface="Times New Roman"/>
                <a:ea typeface="Times New Roman"/>
                <a:cs typeface="Times New Roman"/>
                <a:sym typeface="Times New Roman"/>
              </a:defRPr>
            </a:pPr>
            <a:r>
              <a:t>b) Reduction of local regulating factors</a:t>
            </a:r>
          </a:p>
          <a:p>
            <a:pPr>
              <a:defRPr i="0" sz="2100">
                <a:solidFill>
                  <a:srgbClr val="000000"/>
                </a:solidFill>
                <a:latin typeface="Times New Roman"/>
                <a:ea typeface="Times New Roman"/>
                <a:cs typeface="Times New Roman"/>
                <a:sym typeface="Times New Roman"/>
              </a:defRPr>
            </a:pPr>
          </a:p>
          <a:p>
            <a:pPr>
              <a:defRPr i="0" sz="2100">
                <a:solidFill>
                  <a:srgbClr val="000000"/>
                </a:solidFill>
                <a:latin typeface="Times New Roman"/>
                <a:ea typeface="Times New Roman"/>
                <a:cs typeface="Times New Roman"/>
                <a:sym typeface="Times New Roman"/>
              </a:defRPr>
            </a:pPr>
            <a:r>
              <a:t>Additional growth of condylar cartilage and subperiosteal ossification of posterior border of ramus</a:t>
            </a:r>
          </a:p>
          <a:p>
            <a:pPr>
              <a:defRPr i="0" sz="2100">
                <a:solidFill>
                  <a:srgbClr val="000000"/>
                </a:solidFill>
                <a:latin typeface="Times New Roman"/>
                <a:ea typeface="Times New Roman"/>
                <a:cs typeface="Times New Roman"/>
                <a:sym typeface="Times New Roman"/>
              </a:defRPr>
            </a:pPr>
          </a:p>
          <a:p>
            <a:pPr>
              <a:defRPr i="0" sz="2100">
                <a:solidFill>
                  <a:srgbClr val="000000"/>
                </a:solidFill>
                <a:latin typeface="Times New Roman"/>
                <a:ea typeface="Times New Roman"/>
                <a:cs typeface="Times New Roman"/>
                <a:sym typeface="Times New Roman"/>
              </a:defRPr>
            </a:pPr>
            <a:r>
              <a:t>Supplementary lengthening of mandible</a:t>
            </a:r>
          </a:p>
        </p:txBody>
      </p:sp>
      <p:sp>
        <p:nvSpPr>
          <p:cNvPr id="151" name="Line"/>
          <p:cNvSpPr/>
          <p:nvPr/>
        </p:nvSpPr>
        <p:spPr>
          <a:xfrm>
            <a:off x="6502399" y="3012565"/>
            <a:ext cx="1" cy="468199"/>
          </a:xfrm>
          <a:prstGeom prst="line">
            <a:avLst/>
          </a:prstGeom>
          <a:ln w="38100">
            <a:solidFill>
              <a:schemeClr val="accent5">
                <a:satOff val="12463"/>
                <a:lumOff val="-11496"/>
              </a:schemeClr>
            </a:solidFill>
            <a:miter lim="400000"/>
            <a:tailEnd type="triangle"/>
          </a:ln>
        </p:spPr>
        <p:txBody>
          <a:bodyPr lIns="50800" tIns="50800" rIns="50800" bIns="50800" anchor="ctr"/>
          <a:lstStyle/>
          <a:p>
            <a:pPr>
              <a:defRPr i="0" sz="3200">
                <a:solidFill>
                  <a:srgbClr val="4B4B4B"/>
                </a:solidFill>
                <a:effectLst/>
              </a:defRPr>
            </a:pPr>
          </a:p>
        </p:txBody>
      </p:sp>
      <p:sp>
        <p:nvSpPr>
          <p:cNvPr id="152" name="Line"/>
          <p:cNvSpPr/>
          <p:nvPr/>
        </p:nvSpPr>
        <p:spPr>
          <a:xfrm>
            <a:off x="6502400" y="3697723"/>
            <a:ext cx="1" cy="405019"/>
          </a:xfrm>
          <a:prstGeom prst="line">
            <a:avLst/>
          </a:prstGeom>
          <a:ln w="38100">
            <a:solidFill>
              <a:schemeClr val="accent5">
                <a:satOff val="12463"/>
                <a:lumOff val="-11496"/>
              </a:schemeClr>
            </a:solidFill>
            <a:miter lim="400000"/>
            <a:tailEnd type="triangle"/>
          </a:ln>
        </p:spPr>
        <p:txBody>
          <a:bodyPr lIns="50800" tIns="50800" rIns="50800" bIns="50800" anchor="ctr"/>
          <a:lstStyle/>
          <a:p>
            <a:pPr>
              <a:defRPr i="0" sz="3200">
                <a:solidFill>
                  <a:srgbClr val="4B4B4B"/>
                </a:solidFill>
                <a:effectLst/>
              </a:defRPr>
            </a:pPr>
          </a:p>
        </p:txBody>
      </p:sp>
      <p:sp>
        <p:nvSpPr>
          <p:cNvPr id="153" name="Line"/>
          <p:cNvSpPr/>
          <p:nvPr/>
        </p:nvSpPr>
        <p:spPr>
          <a:xfrm>
            <a:off x="6502400" y="4319702"/>
            <a:ext cx="1" cy="405019"/>
          </a:xfrm>
          <a:prstGeom prst="line">
            <a:avLst/>
          </a:prstGeom>
          <a:ln w="38100">
            <a:solidFill>
              <a:schemeClr val="accent5">
                <a:satOff val="12463"/>
                <a:lumOff val="-11496"/>
              </a:schemeClr>
            </a:solidFill>
            <a:miter lim="400000"/>
            <a:tailEnd type="triangle"/>
          </a:ln>
        </p:spPr>
        <p:txBody>
          <a:bodyPr lIns="50800" tIns="50800" rIns="50800" bIns="50800" anchor="ctr"/>
          <a:lstStyle/>
          <a:p>
            <a:pPr>
              <a:defRPr i="0" sz="3200">
                <a:solidFill>
                  <a:srgbClr val="4B4B4B"/>
                </a:solidFill>
                <a:effectLst/>
              </a:defRPr>
            </a:pPr>
          </a:p>
        </p:txBody>
      </p:sp>
      <p:sp>
        <p:nvSpPr>
          <p:cNvPr id="154" name="Line"/>
          <p:cNvSpPr/>
          <p:nvPr/>
        </p:nvSpPr>
        <p:spPr>
          <a:xfrm>
            <a:off x="6502399" y="4891523"/>
            <a:ext cx="1" cy="468198"/>
          </a:xfrm>
          <a:prstGeom prst="line">
            <a:avLst/>
          </a:prstGeom>
          <a:ln w="38100">
            <a:solidFill>
              <a:schemeClr val="accent5">
                <a:satOff val="12463"/>
                <a:lumOff val="-11496"/>
              </a:schemeClr>
            </a:solidFill>
            <a:miter lim="400000"/>
            <a:tailEnd type="triangle"/>
          </a:ln>
        </p:spPr>
        <p:txBody>
          <a:bodyPr lIns="50800" tIns="50800" rIns="50800" bIns="50800" anchor="ctr"/>
          <a:lstStyle/>
          <a:p>
            <a:pPr>
              <a:defRPr i="0" sz="3200">
                <a:solidFill>
                  <a:srgbClr val="4B4B4B"/>
                </a:solidFill>
                <a:effectLst/>
              </a:defRPr>
            </a:pPr>
          </a:p>
        </p:txBody>
      </p:sp>
      <p:sp>
        <p:nvSpPr>
          <p:cNvPr id="155" name="Line"/>
          <p:cNvSpPr/>
          <p:nvPr/>
        </p:nvSpPr>
        <p:spPr>
          <a:xfrm>
            <a:off x="6502400" y="5920544"/>
            <a:ext cx="1" cy="405020"/>
          </a:xfrm>
          <a:prstGeom prst="line">
            <a:avLst/>
          </a:prstGeom>
          <a:ln w="38100">
            <a:solidFill>
              <a:schemeClr val="accent5">
                <a:satOff val="12463"/>
                <a:lumOff val="-11496"/>
              </a:schemeClr>
            </a:solidFill>
            <a:miter lim="400000"/>
            <a:tailEnd type="triangle"/>
          </a:ln>
        </p:spPr>
        <p:txBody>
          <a:bodyPr lIns="50800" tIns="50800" rIns="50800" bIns="50800" anchor="ctr"/>
          <a:lstStyle/>
          <a:p>
            <a:pPr>
              <a:defRPr i="0" sz="3200">
                <a:solidFill>
                  <a:srgbClr val="4B4B4B"/>
                </a:solidFill>
                <a:effectLst/>
              </a:defRPr>
            </a:pPr>
          </a:p>
        </p:txBody>
      </p:sp>
      <p:sp>
        <p:nvSpPr>
          <p:cNvPr id="156" name="Line"/>
          <p:cNvSpPr/>
          <p:nvPr/>
        </p:nvSpPr>
        <p:spPr>
          <a:xfrm>
            <a:off x="6502400" y="6567281"/>
            <a:ext cx="1" cy="405020"/>
          </a:xfrm>
          <a:prstGeom prst="line">
            <a:avLst/>
          </a:prstGeom>
          <a:ln w="38100">
            <a:solidFill>
              <a:schemeClr val="accent5">
                <a:satOff val="12463"/>
                <a:lumOff val="-11496"/>
              </a:schemeClr>
            </a:solidFill>
            <a:miter lim="400000"/>
            <a:tailEnd type="triangle"/>
          </a:ln>
        </p:spPr>
        <p:txBody>
          <a:bodyPr lIns="50800" tIns="50800" rIns="50800" bIns="50800" anchor="ctr"/>
          <a:lstStyle/>
          <a:p>
            <a:pPr>
              <a:defRPr i="0" sz="3200">
                <a:solidFill>
                  <a:srgbClr val="4B4B4B"/>
                </a:solidFill>
                <a:effectLst/>
              </a:defRPr>
            </a:p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Biomechanical Effects of Fixed Functional Appliance on Craniofacial Structures"/>
          <p:cNvSpPr txBox="1"/>
          <p:nvPr>
            <p:ph type="title"/>
          </p:nvPr>
        </p:nvSpPr>
        <p:spPr>
          <a:prstGeom prst="rect">
            <a:avLst/>
          </a:prstGeom>
        </p:spPr>
        <p:txBody>
          <a:bodyPr/>
          <a:lstStyle>
            <a:lvl1pPr defTabSz="391414">
              <a:defRPr sz="4556">
                <a:effectLst>
                  <a:outerShdw sx="100000" sy="100000" kx="0" ky="0" algn="b" rotWithShape="0" blurRad="8509" dist="8509" dir="16200000">
                    <a:srgbClr val="000000">
                      <a:alpha val="50000"/>
                    </a:srgbClr>
                  </a:outerShdw>
                </a:effectLst>
              </a:defRPr>
            </a:lvl1pPr>
          </a:lstStyle>
          <a:p>
            <a:pPr/>
            <a:r>
              <a:t>Biomechanical Effects of Fixed Functional Appliance on Craniofacial Structures</a:t>
            </a:r>
          </a:p>
        </p:txBody>
      </p:sp>
      <p:sp>
        <p:nvSpPr>
          <p:cNvPr id="159" name="1) Fixed functional appliances move the entire mandible anteroinferiorly, with maximum displacement observed in the parasymphyseal and midsymphyseal regions.…"/>
          <p:cNvSpPr txBox="1"/>
          <p:nvPr>
            <p:ph type="body" idx="1"/>
          </p:nvPr>
        </p:nvSpPr>
        <p:spPr>
          <a:prstGeom prst="rect">
            <a:avLst/>
          </a:prstGeom>
        </p:spPr>
        <p:txBody>
          <a:bodyPr/>
          <a:lstStyle/>
          <a:p>
            <a:pPr marL="0" indent="0" defTabSz="403097">
              <a:spcBef>
                <a:spcPts val="1900"/>
              </a:spcBef>
              <a:buSzTx/>
              <a:buNone/>
              <a:defRPr i="0" sz="2346">
                <a:solidFill>
                  <a:srgbClr val="000000"/>
                </a:solidFill>
                <a:effectLst>
                  <a:outerShdw sx="100000" sy="100000" kx="0" ky="0" algn="b" rotWithShape="0" blurRad="17526" dist="8763" dir="5400000">
                    <a:srgbClr val="FFFFFF"/>
                  </a:outerShdw>
                </a:effectLst>
                <a:latin typeface="Times New Roman"/>
                <a:ea typeface="Times New Roman"/>
                <a:cs typeface="Times New Roman"/>
                <a:sym typeface="Times New Roman"/>
              </a:defRPr>
            </a:pPr>
            <a:r>
              <a:t>1) Fixed functional appliances move the entire mandible anteroinferiorly, with maximum displacement observed in the parasymphyseal and midsymphyseal regions. </a:t>
            </a:r>
          </a:p>
          <a:p>
            <a:pPr marL="0" indent="0" defTabSz="403097">
              <a:spcBef>
                <a:spcPts val="1900"/>
              </a:spcBef>
              <a:buSzTx/>
              <a:buNone/>
              <a:defRPr i="0" sz="2346">
                <a:solidFill>
                  <a:srgbClr val="000000"/>
                </a:solidFill>
                <a:effectLst>
                  <a:outerShdw sx="100000" sy="100000" kx="0" ky="0" algn="b" rotWithShape="0" blurRad="17526" dist="8763" dir="5400000">
                    <a:srgbClr val="FFFFFF"/>
                  </a:outerShdw>
                </a:effectLst>
                <a:latin typeface="Times New Roman"/>
                <a:ea typeface="Times New Roman"/>
                <a:cs typeface="Times New Roman"/>
                <a:sym typeface="Times New Roman"/>
              </a:defRPr>
            </a:pPr>
            <a:r>
              <a:t>2) The displacement was more pronounced in the dentoalveolar region as compared to the skeletal displacement.</a:t>
            </a:r>
          </a:p>
          <a:p>
            <a:pPr marL="0" indent="0" defTabSz="403097">
              <a:spcBef>
                <a:spcPts val="1900"/>
              </a:spcBef>
              <a:buSzTx/>
              <a:buNone/>
              <a:defRPr i="0" sz="2346">
                <a:solidFill>
                  <a:srgbClr val="000000"/>
                </a:solidFill>
                <a:effectLst>
                  <a:outerShdw sx="100000" sy="100000" kx="0" ky="0" algn="b" rotWithShape="0" blurRad="17526" dist="8763" dir="5400000">
                    <a:srgbClr val="FFFFFF"/>
                  </a:outerShdw>
                </a:effectLst>
                <a:latin typeface="Times New Roman"/>
                <a:ea typeface="Times New Roman"/>
                <a:cs typeface="Times New Roman"/>
                <a:sym typeface="Times New Roman"/>
              </a:defRPr>
            </a:pPr>
          </a:p>
          <a:p>
            <a:pPr marL="0" indent="0" defTabSz="403097">
              <a:spcBef>
                <a:spcPts val="1900"/>
              </a:spcBef>
              <a:buSzTx/>
              <a:buNone/>
              <a:defRPr i="0" sz="2346">
                <a:solidFill>
                  <a:srgbClr val="000000"/>
                </a:solidFill>
                <a:effectLst>
                  <a:outerShdw sx="100000" sy="100000" kx="0" ky="0" algn="b" rotWithShape="0" blurRad="17526" dist="8763" dir="5400000">
                    <a:srgbClr val="FFFFFF"/>
                  </a:outerShdw>
                </a:effectLst>
                <a:latin typeface="Times New Roman"/>
                <a:ea typeface="Times New Roman"/>
                <a:cs typeface="Times New Roman"/>
                <a:sym typeface="Times New Roman"/>
              </a:defRPr>
            </a:pPr>
            <a:r>
              <a:t>3) All dentoalveolar structures experience tensile stresses, except for anterior nasal spine and the maxillary posterior teeth.</a:t>
            </a:r>
          </a:p>
          <a:p>
            <a:pPr marL="0" indent="0" defTabSz="403097">
              <a:spcBef>
                <a:spcPts val="1900"/>
              </a:spcBef>
              <a:buSzTx/>
              <a:buNone/>
              <a:defRPr i="0" sz="2346">
                <a:solidFill>
                  <a:srgbClr val="000000"/>
                </a:solidFill>
                <a:effectLst>
                  <a:outerShdw sx="100000" sy="100000" kx="0" ky="0" algn="b" rotWithShape="0" blurRad="17526" dist="8763" dir="5400000">
                    <a:srgbClr val="FFFFFF"/>
                  </a:outerShdw>
                </a:effectLst>
                <a:latin typeface="Times New Roman"/>
                <a:ea typeface="Times New Roman"/>
                <a:cs typeface="Times New Roman"/>
                <a:sym typeface="Times New Roman"/>
              </a:defRPr>
            </a:pPr>
          </a:p>
          <a:p>
            <a:pPr marL="0" indent="0" defTabSz="403097">
              <a:spcBef>
                <a:spcPts val="1900"/>
              </a:spcBef>
              <a:buSzTx/>
              <a:buNone/>
              <a:defRPr i="0" sz="2346">
                <a:solidFill>
                  <a:srgbClr val="000000"/>
                </a:solidFill>
                <a:effectLst>
                  <a:outerShdw sx="100000" sy="100000" kx="0" ky="0" algn="b" rotWithShape="0" blurRad="17526" dist="8763" dir="5400000">
                    <a:srgbClr val="FFFFFF"/>
                  </a:outerShdw>
                </a:effectLst>
                <a:latin typeface="Times New Roman"/>
                <a:ea typeface="Times New Roman"/>
                <a:cs typeface="Times New Roman"/>
                <a:sym typeface="Times New Roman"/>
              </a:defRPr>
            </a:pPr>
            <a:r>
              <a:t>4) Maximum tensile stress occurred in the condylar neck and head. (Panigrahi and vineeth, 2009)</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Herbst appliance"/>
          <p:cNvSpPr txBox="1"/>
          <p:nvPr>
            <p:ph type="title"/>
          </p:nvPr>
        </p:nvSpPr>
        <p:spPr>
          <a:xfrm>
            <a:off x="815528" y="889000"/>
            <a:ext cx="11282810" cy="1651000"/>
          </a:xfrm>
          <a:prstGeom prst="rect">
            <a:avLst/>
          </a:prstGeom>
        </p:spPr>
        <p:txBody>
          <a:bodyPr/>
          <a:lstStyle/>
          <a:p>
            <a:pPr/>
            <a:r>
              <a:t>Herbst appliance</a:t>
            </a:r>
          </a:p>
        </p:txBody>
      </p:sp>
      <p:sp>
        <p:nvSpPr>
          <p:cNvPr id="162" name="The Herbst appliance is an artificial joint between maxilla and mandible. A telescope mechanism on either side of the jaw, attached to orthodontic bands, keep the mandible continuously in an anterior jumped position during all mandibular functions.…"/>
          <p:cNvSpPr txBox="1"/>
          <p:nvPr>
            <p:ph type="body" idx="1"/>
          </p:nvPr>
        </p:nvSpPr>
        <p:spPr>
          <a:xfrm>
            <a:off x="838200" y="2019300"/>
            <a:ext cx="11557397" cy="5715000"/>
          </a:xfrm>
          <a:prstGeom prst="rect">
            <a:avLst/>
          </a:prstGeom>
        </p:spPr>
        <p:txBody>
          <a:bodyPr/>
          <a:lstStyle/>
          <a:p>
            <a:pPr marL="0" indent="0">
              <a:buSzTx/>
              <a:buNone/>
              <a:defRPr i="0" sz="2500">
                <a:solidFill>
                  <a:srgbClr val="000000"/>
                </a:solidFill>
                <a:latin typeface="Times New Roman"/>
                <a:ea typeface="Times New Roman"/>
                <a:cs typeface="Times New Roman"/>
                <a:sym typeface="Times New Roman"/>
              </a:defRPr>
            </a:pPr>
            <a:r>
              <a:t>The Herbst appliance is an artificial joint between maxilla and mandible. A telescope mechanism on either side of the jaw, attached to orthodontic bands, keep the mandible continuously in an anterior jumped position during all mandibular functions.</a:t>
            </a:r>
          </a:p>
          <a:p>
            <a:pPr marL="0" indent="0">
              <a:buSzTx/>
              <a:buNone/>
              <a:defRPr i="0" sz="2500">
                <a:solidFill>
                  <a:srgbClr val="000000"/>
                </a:solidFill>
                <a:latin typeface="Times New Roman"/>
                <a:ea typeface="Times New Roman"/>
                <a:cs typeface="Times New Roman"/>
                <a:sym typeface="Times New Roman"/>
              </a:defRPr>
            </a:pPr>
            <a:r>
              <a:t>The telescopic tube was attached to the maxillary permanent first molar band and the telescope plunger to the mandibular first premolar band</a:t>
            </a:r>
          </a:p>
        </p:txBody>
      </p:sp>
      <p:pic>
        <p:nvPicPr>
          <p:cNvPr id="163" name="DSC00811" descr="DSC00811"/>
          <p:cNvPicPr>
            <a:picLocks noChangeAspect="1"/>
          </p:cNvPicPr>
          <p:nvPr/>
        </p:nvPicPr>
        <p:blipFill>
          <a:blip r:embed="rId2">
            <a:extLst/>
          </a:blip>
          <a:srcRect l="4280" t="9376" r="2754" b="8000"/>
          <a:stretch>
            <a:fillRect/>
          </a:stretch>
        </p:blipFill>
        <p:spPr>
          <a:xfrm>
            <a:off x="5011737" y="6538478"/>
            <a:ext cx="2981440" cy="1987627"/>
          </a:xfrm>
          <a:prstGeom prst="rect">
            <a:avLst/>
          </a:prstGeom>
          <a:ln w="76200">
            <a:solidFill>
              <a:srgbClr val="0000FF"/>
            </a:solidFill>
          </a:ln>
        </p:spPr>
      </p:pic>
      <p:pic>
        <p:nvPicPr>
          <p:cNvPr id="164" name="2-Figure1-1.png" descr="2-Figure1-1.png"/>
          <p:cNvPicPr>
            <a:picLocks noChangeAspect="1"/>
          </p:cNvPicPr>
          <p:nvPr/>
        </p:nvPicPr>
        <p:blipFill>
          <a:blip r:embed="rId3">
            <a:extLst/>
          </a:blip>
          <a:stretch>
            <a:fillRect/>
          </a:stretch>
        </p:blipFill>
        <p:spPr>
          <a:xfrm>
            <a:off x="781530" y="6479307"/>
            <a:ext cx="3206270" cy="2105893"/>
          </a:xfrm>
          <a:prstGeom prst="rect">
            <a:avLst/>
          </a:prstGeom>
          <a:ln w="12700">
            <a:miter lim="400000"/>
          </a:ln>
        </p:spPr>
      </p:pic>
      <p:pic>
        <p:nvPicPr>
          <p:cNvPr id="165" name="unnamed.jpg" descr="unnamed.jpg"/>
          <p:cNvPicPr>
            <a:picLocks noChangeAspect="1"/>
          </p:cNvPicPr>
          <p:nvPr/>
        </p:nvPicPr>
        <p:blipFill>
          <a:blip r:embed="rId4">
            <a:extLst/>
          </a:blip>
          <a:stretch>
            <a:fillRect/>
          </a:stretch>
        </p:blipFill>
        <p:spPr>
          <a:xfrm>
            <a:off x="8915400" y="6327142"/>
            <a:ext cx="3408934" cy="2410223"/>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Modifications"/>
          <p:cNvSpPr txBox="1"/>
          <p:nvPr>
            <p:ph type="title"/>
          </p:nvPr>
        </p:nvSpPr>
        <p:spPr>
          <a:prstGeom prst="rect">
            <a:avLst/>
          </a:prstGeom>
        </p:spPr>
        <p:txBody>
          <a:bodyPr/>
          <a:lstStyle/>
          <a:p>
            <a:pPr/>
            <a:r>
              <a:t>Modifications </a:t>
            </a:r>
          </a:p>
        </p:txBody>
      </p:sp>
      <p:sp>
        <p:nvSpPr>
          <p:cNvPr id="168" name="Bonded Herbst appliance…"/>
          <p:cNvSpPr txBox="1"/>
          <p:nvPr>
            <p:ph type="body" idx="1"/>
          </p:nvPr>
        </p:nvSpPr>
        <p:spPr>
          <a:prstGeom prst="rect">
            <a:avLst/>
          </a:prstGeom>
        </p:spPr>
        <p:txBody>
          <a:bodyPr/>
          <a:lstStyle/>
          <a:p>
            <a:pPr marL="524328" indent="-524328">
              <a:buSzPct val="100000"/>
              <a:buAutoNum type="arabicPeriod" startAt="1"/>
              <a:defRPr i="0" sz="3400">
                <a:solidFill>
                  <a:srgbClr val="000000"/>
                </a:solidFill>
                <a:latin typeface="Times New Roman"/>
                <a:ea typeface="Times New Roman"/>
                <a:cs typeface="Times New Roman"/>
                <a:sym typeface="Times New Roman"/>
              </a:defRPr>
            </a:pPr>
            <a:r>
              <a:t>Bonded Herbst appliance</a:t>
            </a:r>
          </a:p>
          <a:p>
            <a:pPr marL="524328" indent="-524328">
              <a:buSzPct val="100000"/>
              <a:buAutoNum type="arabicPeriod" startAt="1"/>
              <a:defRPr i="0" sz="3400">
                <a:solidFill>
                  <a:srgbClr val="000000"/>
                </a:solidFill>
                <a:latin typeface="Times New Roman"/>
                <a:ea typeface="Times New Roman"/>
                <a:cs typeface="Times New Roman"/>
                <a:sym typeface="Times New Roman"/>
              </a:defRPr>
            </a:pPr>
            <a:r>
              <a:t>Acrylic splint Herbst appliance</a:t>
            </a:r>
          </a:p>
          <a:p>
            <a:pPr marL="524328" indent="-524328">
              <a:buSzPct val="100000"/>
              <a:buAutoNum type="arabicPeriod" startAt="1"/>
              <a:defRPr i="0" sz="3400">
                <a:solidFill>
                  <a:srgbClr val="000000"/>
                </a:solidFill>
                <a:latin typeface="Times New Roman"/>
                <a:ea typeface="Times New Roman"/>
                <a:cs typeface="Times New Roman"/>
                <a:sym typeface="Times New Roman"/>
              </a:defRPr>
            </a:pPr>
            <a:r>
              <a:t>Integrated Herbst appliance</a:t>
            </a:r>
          </a:p>
          <a:p>
            <a:pPr marL="524328" indent="-524328">
              <a:buSzPct val="100000"/>
              <a:buAutoNum type="arabicPeriod" startAt="1"/>
              <a:defRPr i="0" sz="3400">
                <a:solidFill>
                  <a:srgbClr val="000000"/>
                </a:solidFill>
                <a:latin typeface="Times New Roman"/>
                <a:ea typeface="Times New Roman"/>
                <a:cs typeface="Times New Roman"/>
                <a:sym typeface="Times New Roman"/>
              </a:defRPr>
            </a:pPr>
            <a:r>
              <a:t>Mandibular advancement locking unit(MALU)Herbst </a:t>
            </a:r>
          </a:p>
          <a:p>
            <a:pPr marL="524328" indent="-524328">
              <a:buSzPct val="100000"/>
              <a:buAutoNum type="arabicPeriod" startAt="1"/>
              <a:defRPr i="0" sz="3400">
                <a:solidFill>
                  <a:srgbClr val="000000"/>
                </a:solidFill>
                <a:latin typeface="Times New Roman"/>
                <a:ea typeface="Times New Roman"/>
                <a:cs typeface="Times New Roman"/>
                <a:sym typeface="Times New Roman"/>
              </a:defRPr>
            </a:pPr>
            <a:r>
              <a:t>Flip locked Herbst appliance</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MANDIBULAR PROTRACTION APPLIANCE(MPA)"/>
          <p:cNvSpPr txBox="1"/>
          <p:nvPr>
            <p:ph type="title"/>
          </p:nvPr>
        </p:nvSpPr>
        <p:spPr>
          <a:xfrm>
            <a:off x="723900" y="749300"/>
            <a:ext cx="7186712" cy="1651000"/>
          </a:xfrm>
          <a:prstGeom prst="rect">
            <a:avLst/>
          </a:prstGeom>
        </p:spPr>
        <p:txBody>
          <a:bodyPr/>
          <a:lstStyle>
            <a:lvl1pPr defTabSz="502412">
              <a:defRPr sz="3612">
                <a:effectLst>
                  <a:outerShdw sx="100000" sy="100000" kx="0" ky="0" algn="b" rotWithShape="0" blurRad="10922" dist="10922" dir="16200000">
                    <a:srgbClr val="000000">
                      <a:alpha val="50000"/>
                    </a:srgbClr>
                  </a:outerShdw>
                </a:effectLst>
              </a:defRPr>
            </a:lvl1pPr>
          </a:lstStyle>
          <a:p>
            <a:pPr/>
            <a:r>
              <a:t>MANDIBULAR PROTRACTION APPLIANCE(MPA)</a:t>
            </a:r>
          </a:p>
        </p:txBody>
      </p:sp>
      <p:sp>
        <p:nvSpPr>
          <p:cNvPr id="171" name="There are four types of MPA (I - IV).…"/>
          <p:cNvSpPr txBox="1"/>
          <p:nvPr>
            <p:ph type="body" idx="1"/>
          </p:nvPr>
        </p:nvSpPr>
        <p:spPr>
          <a:xfrm>
            <a:off x="832792" y="2984500"/>
            <a:ext cx="11527533" cy="5927031"/>
          </a:xfrm>
          <a:prstGeom prst="rect">
            <a:avLst/>
          </a:prstGeom>
        </p:spPr>
        <p:txBody>
          <a:bodyPr/>
          <a:lstStyle/>
          <a:p>
            <a:pPr marL="310242" indent="-310242">
              <a:buSzPct val="100000"/>
              <a:buChar char="•"/>
              <a:defRPr i="0" sz="2700">
                <a:solidFill>
                  <a:srgbClr val="000000"/>
                </a:solidFill>
                <a:latin typeface="Times New Roman"/>
                <a:ea typeface="Times New Roman"/>
                <a:cs typeface="Times New Roman"/>
                <a:sym typeface="Times New Roman"/>
              </a:defRPr>
            </a:pPr>
            <a:r>
              <a:t>There are four types of MPA (I - IV).</a:t>
            </a:r>
          </a:p>
          <a:p>
            <a:pPr marL="310242" indent="-310242">
              <a:buSzPct val="100000"/>
              <a:buChar char="•"/>
              <a:defRPr i="0" sz="2700">
                <a:solidFill>
                  <a:srgbClr val="000000"/>
                </a:solidFill>
                <a:latin typeface="Times New Roman"/>
                <a:ea typeface="Times New Roman"/>
                <a:cs typeface="Times New Roman"/>
                <a:sym typeface="Times New Roman"/>
              </a:defRPr>
            </a:pPr>
            <a:r>
              <a:t>It is used for the treatment of skeletal class II deformity. Sufficient overjet reduction has been seen in period as short as 4 months.</a:t>
            </a:r>
          </a:p>
          <a:p>
            <a:pPr marL="310242" indent="-310242">
              <a:buSzPct val="100000"/>
              <a:buChar char="•"/>
              <a:defRPr i="0" sz="2700">
                <a:solidFill>
                  <a:srgbClr val="000000"/>
                </a:solidFill>
                <a:latin typeface="Times New Roman"/>
                <a:ea typeface="Times New Roman"/>
                <a:cs typeface="Times New Roman"/>
                <a:sym typeface="Times New Roman"/>
              </a:defRPr>
            </a:pPr>
            <a:r>
              <a:t>The result may be due to mandibular growth promotion and dentoalveolar changes. Dentoalveolar changes include distalization of maxillary molars, retraction of maxillary anteriors, mesialization of mandibular molars without retraction of mandibular anteriors. </a:t>
            </a:r>
          </a:p>
          <a:p>
            <a:pPr marL="310242" indent="-310242">
              <a:buSzPct val="100000"/>
              <a:buChar char="•"/>
              <a:defRPr i="0" sz="2700">
                <a:solidFill>
                  <a:srgbClr val="000000"/>
                </a:solidFill>
                <a:latin typeface="Times New Roman"/>
                <a:ea typeface="Times New Roman"/>
                <a:cs typeface="Times New Roman"/>
                <a:sym typeface="Times New Roman"/>
              </a:defRPr>
            </a:pPr>
            <a:r>
              <a:t>This appliance was developed to overcome the costly laboratory procedures associated with the herbst appliance and the jasdper jumper.</a:t>
            </a:r>
          </a:p>
        </p:txBody>
      </p:sp>
      <p:pic>
        <p:nvPicPr>
          <p:cNvPr id="172" name="The-Mandibular-Protraction-Appliance.png" descr="The-Mandibular-Protraction-Appliance.png"/>
          <p:cNvPicPr>
            <a:picLocks noChangeAspect="1"/>
          </p:cNvPicPr>
          <p:nvPr/>
        </p:nvPicPr>
        <p:blipFill>
          <a:blip r:embed="rId2">
            <a:extLst/>
          </a:blip>
          <a:stretch>
            <a:fillRect/>
          </a:stretch>
        </p:blipFill>
        <p:spPr>
          <a:xfrm>
            <a:off x="8254503" y="270719"/>
            <a:ext cx="4387256" cy="2921397"/>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MANDIBULAR ANTERIOR REPOSITIONING APPLIANCE"/>
          <p:cNvSpPr txBox="1"/>
          <p:nvPr>
            <p:ph type="title"/>
          </p:nvPr>
        </p:nvSpPr>
        <p:spPr>
          <a:prstGeom prst="rect">
            <a:avLst/>
          </a:prstGeom>
        </p:spPr>
        <p:txBody>
          <a:bodyPr/>
          <a:lstStyle>
            <a:lvl1pPr defTabSz="443991">
              <a:defRPr sz="5168">
                <a:effectLst>
                  <a:outerShdw sx="100000" sy="100000" kx="0" ky="0" algn="b" rotWithShape="0" blurRad="9652" dist="9652" dir="16200000">
                    <a:srgbClr val="000000">
                      <a:alpha val="50000"/>
                    </a:srgbClr>
                  </a:outerShdw>
                </a:effectLst>
              </a:defRPr>
            </a:lvl1pPr>
          </a:lstStyle>
          <a:p>
            <a:pPr/>
            <a:r>
              <a:t>MANDIBULAR ANTERIOR REPOSITIONING APPLIANCE</a:t>
            </a:r>
          </a:p>
        </p:txBody>
      </p:sp>
      <p:sp>
        <p:nvSpPr>
          <p:cNvPr id="175" name="It postures the lower jaw in the forward position…"/>
          <p:cNvSpPr txBox="1"/>
          <p:nvPr>
            <p:ph type="body" idx="1"/>
          </p:nvPr>
        </p:nvSpPr>
        <p:spPr>
          <a:xfrm>
            <a:off x="939800" y="3289300"/>
            <a:ext cx="10464800" cy="5715000"/>
          </a:xfrm>
          <a:prstGeom prst="rect">
            <a:avLst/>
          </a:prstGeom>
        </p:spPr>
        <p:txBody>
          <a:bodyPr/>
          <a:lstStyle/>
          <a:p>
            <a:pPr>
              <a:buBlip>
                <a:blip r:embed="rId2"/>
              </a:buBlip>
              <a:defRPr i="0">
                <a:solidFill>
                  <a:srgbClr val="000000"/>
                </a:solidFill>
                <a:latin typeface="Times New Roman"/>
                <a:ea typeface="Times New Roman"/>
                <a:cs typeface="Times New Roman"/>
                <a:sym typeface="Times New Roman"/>
              </a:defRPr>
            </a:pPr>
            <a:r>
              <a:t>It postures the lower jaw in the forward position</a:t>
            </a:r>
          </a:p>
          <a:p>
            <a:pPr>
              <a:buBlip>
                <a:blip r:embed="rId2"/>
              </a:buBlip>
              <a:defRPr i="0">
                <a:solidFill>
                  <a:srgbClr val="000000"/>
                </a:solidFill>
                <a:latin typeface="Times New Roman"/>
                <a:ea typeface="Times New Roman"/>
                <a:cs typeface="Times New Roman"/>
                <a:sym typeface="Times New Roman"/>
              </a:defRPr>
            </a:pPr>
            <a:r>
              <a:t>It is a miniatured  rigid fixed functional appliance primarily attached to upper first molars on either sides</a:t>
            </a:r>
          </a:p>
        </p:txBody>
      </p:sp>
      <p:pic>
        <p:nvPicPr>
          <p:cNvPr id="176" name="NMKJ.jpg" descr="NMKJ.jpg"/>
          <p:cNvPicPr>
            <a:picLocks noChangeAspect="1"/>
          </p:cNvPicPr>
          <p:nvPr/>
        </p:nvPicPr>
        <p:blipFill>
          <a:blip r:embed="rId3">
            <a:extLst/>
          </a:blip>
          <a:stretch>
            <a:fillRect/>
          </a:stretch>
        </p:blipFill>
        <p:spPr>
          <a:xfrm>
            <a:off x="8393896" y="2232690"/>
            <a:ext cx="4255305" cy="2833133"/>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JASPER JUMPER"/>
          <p:cNvSpPr txBox="1"/>
          <p:nvPr>
            <p:ph type="title"/>
          </p:nvPr>
        </p:nvSpPr>
        <p:spPr>
          <a:xfrm>
            <a:off x="1094085" y="635000"/>
            <a:ext cx="6602115" cy="1651000"/>
          </a:xfrm>
          <a:prstGeom prst="rect">
            <a:avLst/>
          </a:prstGeom>
        </p:spPr>
        <p:txBody>
          <a:bodyPr/>
          <a:lstStyle>
            <a:lvl1pPr defTabSz="549148">
              <a:defRPr sz="6392">
                <a:effectLst>
                  <a:outerShdw sx="100000" sy="100000" kx="0" ky="0" algn="b" rotWithShape="0" blurRad="11938" dist="11938" dir="16200000">
                    <a:srgbClr val="000000">
                      <a:alpha val="50000"/>
                    </a:srgbClr>
                  </a:outerShdw>
                </a:effectLst>
              </a:defRPr>
            </a:lvl1pPr>
          </a:lstStyle>
          <a:p>
            <a:pPr/>
            <a:r>
              <a:t>JASPER JUMPER</a:t>
            </a:r>
          </a:p>
        </p:txBody>
      </p:sp>
      <p:sp>
        <p:nvSpPr>
          <p:cNvPr id="179" name="In an attempt to overcome the rigidity problem of the Herbst Appliance, James Jasper developed a new pushing device that is flexible. It is termed as Jasper Jumper.…"/>
          <p:cNvSpPr txBox="1"/>
          <p:nvPr>
            <p:ph type="body" idx="1"/>
          </p:nvPr>
        </p:nvSpPr>
        <p:spPr>
          <a:xfrm>
            <a:off x="835421" y="2872035"/>
            <a:ext cx="11355984" cy="5827465"/>
          </a:xfrm>
          <a:prstGeom prst="rect">
            <a:avLst/>
          </a:prstGeom>
        </p:spPr>
        <p:txBody>
          <a:bodyPr/>
          <a:lstStyle/>
          <a:p>
            <a:pPr>
              <a:buBlip>
                <a:blip r:embed="rId2"/>
              </a:buBlip>
              <a:defRPr i="0">
                <a:solidFill>
                  <a:srgbClr val="000000"/>
                </a:solidFill>
                <a:latin typeface="Times New Roman"/>
                <a:ea typeface="Times New Roman"/>
                <a:cs typeface="Times New Roman"/>
                <a:sym typeface="Times New Roman"/>
              </a:defRPr>
            </a:pPr>
            <a:r>
              <a:t>In an attempt to overcome the rigidity problem of the Herbst Appliance, James Jasper developed a new pushing device that is flexible. It is termed as Jasper Jumper.</a:t>
            </a:r>
          </a:p>
          <a:p>
            <a:pPr>
              <a:buBlip>
                <a:blip r:embed="rId2"/>
              </a:buBlip>
              <a:defRPr i="0">
                <a:solidFill>
                  <a:srgbClr val="000000"/>
                </a:solidFill>
                <a:latin typeface="Times New Roman"/>
                <a:ea typeface="Times New Roman"/>
                <a:cs typeface="Times New Roman"/>
                <a:sym typeface="Times New Roman"/>
              </a:defRPr>
            </a:pPr>
            <a:r>
              <a:t> It can be attached between the maxillary and mandibular arches to produce both sagital and intrusive forces which may be either "head-gear like", “activator like forces" or combination of both.</a:t>
            </a:r>
          </a:p>
        </p:txBody>
      </p:sp>
      <p:pic>
        <p:nvPicPr>
          <p:cNvPr id="180" name="jasper-jumper.jpg" descr="jasper-jumper.jpg"/>
          <p:cNvPicPr>
            <a:picLocks noChangeAspect="1"/>
          </p:cNvPicPr>
          <p:nvPr/>
        </p:nvPicPr>
        <p:blipFill>
          <a:blip r:embed="rId3">
            <a:extLst/>
          </a:blip>
          <a:stretch>
            <a:fillRect/>
          </a:stretch>
        </p:blipFill>
        <p:spPr>
          <a:xfrm>
            <a:off x="9818067" y="215900"/>
            <a:ext cx="2864198" cy="2864198"/>
          </a:xfrm>
          <a:prstGeom prst="rect">
            <a:avLst/>
          </a:prstGeom>
          <a:ln w="76200">
            <a:solidFill>
              <a:srgbClr val="586770"/>
            </a:solidFill>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ADJUSTABLE BITE CORRECTOR"/>
          <p:cNvSpPr txBox="1"/>
          <p:nvPr>
            <p:ph type="title"/>
          </p:nvPr>
        </p:nvSpPr>
        <p:spPr>
          <a:xfrm>
            <a:off x="346075" y="817388"/>
            <a:ext cx="7667625" cy="1514824"/>
          </a:xfrm>
          <a:prstGeom prst="rect">
            <a:avLst/>
          </a:prstGeom>
        </p:spPr>
        <p:txBody>
          <a:bodyPr/>
          <a:lstStyle>
            <a:lvl1pPr defTabSz="490727">
              <a:defRPr sz="4619">
                <a:effectLst>
                  <a:outerShdw sx="100000" sy="100000" kx="0" ky="0" algn="b" rotWithShape="0" blurRad="10668" dist="10668" dir="16200000">
                    <a:srgbClr val="000000">
                      <a:alpha val="50000"/>
                    </a:srgbClr>
                  </a:outerShdw>
                </a:effectLst>
              </a:defRPr>
            </a:lvl1pPr>
          </a:lstStyle>
          <a:p>
            <a:pPr/>
            <a:r>
              <a:t>ADJUSTABLE BITE CORRECTOR</a:t>
            </a:r>
          </a:p>
        </p:txBody>
      </p:sp>
      <p:sp>
        <p:nvSpPr>
          <p:cNvPr id="183" name="The appliance is similar to Jasper Jumper but incorporates several useful features.…"/>
          <p:cNvSpPr txBox="1"/>
          <p:nvPr>
            <p:ph type="body" idx="1"/>
          </p:nvPr>
        </p:nvSpPr>
        <p:spPr>
          <a:prstGeom prst="rect">
            <a:avLst/>
          </a:prstGeom>
        </p:spPr>
        <p:txBody>
          <a:bodyPr/>
          <a:lstStyle/>
          <a:p>
            <a:pPr>
              <a:buBlip>
                <a:blip r:embed="rId2"/>
              </a:buBlip>
              <a:defRPr i="0">
                <a:solidFill>
                  <a:srgbClr val="000000"/>
                </a:solidFill>
                <a:latin typeface="Times New Roman"/>
                <a:ea typeface="Times New Roman"/>
                <a:cs typeface="Times New Roman"/>
                <a:sym typeface="Times New Roman"/>
              </a:defRPr>
            </a:pPr>
            <a:r>
              <a:t>The appliance is similar to Jasper Jumper but incorporates several useful features. </a:t>
            </a:r>
          </a:p>
          <a:p>
            <a:pPr>
              <a:buBlip>
                <a:blip r:embed="rId2"/>
              </a:buBlip>
              <a:defRPr i="0">
                <a:solidFill>
                  <a:srgbClr val="000000"/>
                </a:solidFill>
                <a:latin typeface="Times New Roman"/>
                <a:ea typeface="Times New Roman"/>
                <a:cs typeface="Times New Roman"/>
                <a:sym typeface="Times New Roman"/>
              </a:defRPr>
            </a:pPr>
            <a:r>
              <a:t>It consists of a stretchable closed-coil spring with internally threaded endcaps at both ends. This allows additional range of opening with no risk of breaking the appliance or accidentally changing its length.</a:t>
            </a:r>
          </a:p>
        </p:txBody>
      </p:sp>
      <p:pic>
        <p:nvPicPr>
          <p:cNvPr id="184" name="BJGBJ.jpg" descr="BJGBJ.jpg"/>
          <p:cNvPicPr>
            <a:picLocks noChangeAspect="1"/>
          </p:cNvPicPr>
          <p:nvPr/>
        </p:nvPicPr>
        <p:blipFill>
          <a:blip r:embed="rId3">
            <a:extLst/>
          </a:blip>
          <a:stretch>
            <a:fillRect/>
          </a:stretch>
        </p:blipFill>
        <p:spPr>
          <a:xfrm>
            <a:off x="7801762" y="550524"/>
            <a:ext cx="4385454" cy="2640457"/>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SUPER SPRING II"/>
          <p:cNvSpPr txBox="1"/>
          <p:nvPr>
            <p:ph type="title"/>
          </p:nvPr>
        </p:nvSpPr>
        <p:spPr>
          <a:xfrm>
            <a:off x="-457200" y="749300"/>
            <a:ext cx="10464800" cy="1651000"/>
          </a:xfrm>
          <a:prstGeom prst="rect">
            <a:avLst/>
          </a:prstGeom>
        </p:spPr>
        <p:txBody>
          <a:bodyPr/>
          <a:lstStyle/>
          <a:p>
            <a:pPr/>
            <a:r>
              <a:t>SUPER SPRING II</a:t>
            </a:r>
          </a:p>
        </p:txBody>
      </p:sp>
      <p:sp>
        <p:nvSpPr>
          <p:cNvPr id="187" name="The super spring II is a flexible spring that attaches between the maxillary molar and mandibular canine. It is designed to rest in the vestibule, making it impervious to occlusal damage and allowing for good hygiene…"/>
          <p:cNvSpPr txBox="1"/>
          <p:nvPr>
            <p:ph type="body" idx="1"/>
          </p:nvPr>
        </p:nvSpPr>
        <p:spPr>
          <a:prstGeom prst="rect">
            <a:avLst/>
          </a:prstGeom>
        </p:spPr>
        <p:txBody>
          <a:bodyPr/>
          <a:lstStyle/>
          <a:p>
            <a:pPr>
              <a:buBlip>
                <a:blip r:embed="rId2"/>
              </a:buBlip>
              <a:defRPr i="0" sz="3400">
                <a:solidFill>
                  <a:srgbClr val="000000"/>
                </a:solidFill>
                <a:latin typeface="Times New Roman"/>
                <a:ea typeface="Times New Roman"/>
                <a:cs typeface="Times New Roman"/>
                <a:sym typeface="Times New Roman"/>
              </a:defRPr>
            </a:pPr>
            <a:r>
              <a:t>The super spring II is a flexible spring that attaches between the maxillary molar and mandibular canine. It is designed to rest in the vestibule, making it impervious to occlusal damage and allowing for good hygiene </a:t>
            </a:r>
          </a:p>
          <a:p>
            <a:pPr>
              <a:buBlip>
                <a:blip r:embed="rId2"/>
              </a:buBlip>
              <a:defRPr i="0" sz="3400">
                <a:solidFill>
                  <a:srgbClr val="000000"/>
                </a:solidFill>
                <a:latin typeface="Times New Roman"/>
                <a:ea typeface="Times New Roman"/>
                <a:cs typeface="Times New Roman"/>
                <a:sym typeface="Times New Roman"/>
              </a:defRPr>
            </a:pPr>
            <a:r>
              <a:t>Uses: The spring can be used in entire range of class II cases, from vertical facial patterns with shallow overbites to brachyfacial patterns with deep overbites. It can be used with fully bracketed appliance.</a:t>
            </a:r>
          </a:p>
        </p:txBody>
      </p:sp>
      <p:pic>
        <p:nvPicPr>
          <p:cNvPr id="188" name="BABABA.jpg" descr="BABABA.jpg"/>
          <p:cNvPicPr>
            <a:picLocks noChangeAspect="1"/>
          </p:cNvPicPr>
          <p:nvPr/>
        </p:nvPicPr>
        <p:blipFill>
          <a:blip r:embed="rId3">
            <a:extLst/>
          </a:blip>
          <a:stretch>
            <a:fillRect/>
          </a:stretch>
        </p:blipFill>
        <p:spPr>
          <a:xfrm>
            <a:off x="8579557" y="552450"/>
            <a:ext cx="3955343" cy="2366143"/>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FIXED FUNCTION APPLIANCES: AN OVERVIEW"/>
          <p:cNvSpPr txBox="1"/>
          <p:nvPr>
            <p:ph type="ctrTitle"/>
          </p:nvPr>
        </p:nvSpPr>
        <p:spPr>
          <a:prstGeom prst="rect">
            <a:avLst/>
          </a:prstGeom>
        </p:spPr>
        <p:txBody>
          <a:bodyPr/>
          <a:lstStyle>
            <a:lvl1pPr defTabSz="449833">
              <a:defRPr sz="5851">
                <a:effectLst>
                  <a:outerShdw sx="100000" sy="100000" kx="0" ky="0" algn="b" rotWithShape="0" blurRad="19558" dist="19558" dir="16200000">
                    <a:srgbClr val="000000">
                      <a:alpha val="34000"/>
                    </a:srgbClr>
                  </a:outerShdw>
                </a:effectLst>
              </a:defRPr>
            </a:lvl1pPr>
          </a:lstStyle>
          <a:p>
            <a:pPr/>
            <a:r>
              <a:t>FIXED FUNCTION APPLIANCES: AN OVERVIEW</a:t>
            </a:r>
          </a:p>
        </p:txBody>
      </p:sp>
      <p:sp>
        <p:nvSpPr>
          <p:cNvPr id="125" name="Dr Prateek et al…"/>
          <p:cNvSpPr txBox="1"/>
          <p:nvPr>
            <p:ph type="subTitle" sz="quarter" idx="1"/>
          </p:nvPr>
        </p:nvSpPr>
        <p:spPr>
          <a:prstGeom prst="rect">
            <a:avLst/>
          </a:prstGeom>
        </p:spPr>
        <p:txBody>
          <a:bodyPr/>
          <a:lstStyle/>
          <a:p>
            <a:pPr defTabSz="438150">
              <a:defRPr sz="2550">
                <a:effectLst>
                  <a:outerShdw sx="100000" sy="100000" kx="0" ky="0" algn="b" rotWithShape="0" blurRad="19050" dist="9525" dir="16200000">
                    <a:srgbClr val="000000">
                      <a:alpha val="48000"/>
                    </a:srgbClr>
                  </a:outerShdw>
                </a:effectLst>
              </a:defRPr>
            </a:pPr>
            <a:r>
              <a:t>Dr Prateek et al</a:t>
            </a:r>
          </a:p>
          <a:p>
            <a:pPr defTabSz="438150">
              <a:defRPr sz="2550">
                <a:effectLst>
                  <a:outerShdw sx="100000" sy="100000" kx="0" ky="0" algn="b" rotWithShape="0" blurRad="19050" dist="9525" dir="16200000">
                    <a:srgbClr val="000000">
                      <a:alpha val="48000"/>
                    </a:srgbClr>
                  </a:outerShdw>
                </a:effectLst>
              </a:defRPr>
            </a:pPr>
            <a:r>
              <a:t>International journal o current research </a:t>
            </a:r>
          </a:p>
          <a:p>
            <a:pPr defTabSz="438150">
              <a:defRPr sz="2550">
                <a:effectLst>
                  <a:outerShdw sx="100000" sy="100000" kx="0" ky="0" algn="b" rotWithShape="0" blurRad="19050" dist="9525" dir="16200000">
                    <a:srgbClr val="000000">
                      <a:alpha val="48000"/>
                    </a:srgbClr>
                  </a:outerShdw>
                </a:effectLst>
              </a:defRPr>
            </a:pPr>
            <a:r>
              <a:t>Vol9 ,issue 3,march 2017</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EUREKA SPRING"/>
          <p:cNvSpPr txBox="1"/>
          <p:nvPr>
            <p:ph type="title"/>
          </p:nvPr>
        </p:nvSpPr>
        <p:spPr>
          <a:xfrm>
            <a:off x="-736600" y="749300"/>
            <a:ext cx="10464800" cy="1651000"/>
          </a:xfrm>
          <a:prstGeom prst="rect">
            <a:avLst/>
          </a:prstGeom>
        </p:spPr>
        <p:txBody>
          <a:bodyPr/>
          <a:lstStyle/>
          <a:p>
            <a:pPr/>
            <a:r>
              <a:t>EUREKA SPRING</a:t>
            </a:r>
          </a:p>
        </p:txBody>
      </p:sp>
      <p:sp>
        <p:nvSpPr>
          <p:cNvPr id="191" name="This is also a fixed intermaxillary force delivery system similar to fixed Herbst appliance…"/>
          <p:cNvSpPr txBox="1"/>
          <p:nvPr>
            <p:ph type="body" idx="1"/>
          </p:nvPr>
        </p:nvSpPr>
        <p:spPr>
          <a:xfrm>
            <a:off x="767605" y="2984500"/>
            <a:ext cx="11563103" cy="5715000"/>
          </a:xfrm>
          <a:prstGeom prst="rect">
            <a:avLst/>
          </a:prstGeom>
        </p:spPr>
        <p:txBody>
          <a:bodyPr/>
          <a:lstStyle/>
          <a:p>
            <a:pPr marL="322706" indent="-322706" defTabSz="449833">
              <a:spcBef>
                <a:spcPts val="2100"/>
              </a:spcBef>
              <a:buBlip>
                <a:blip r:embed="rId2"/>
              </a:buBlip>
              <a:defRPr i="0" sz="2772">
                <a:solidFill>
                  <a:srgbClr val="000000"/>
                </a:solidFill>
                <a:effectLst>
                  <a:outerShdw sx="100000" sy="100000" kx="0" ky="0" algn="b" rotWithShape="0" blurRad="19558" dist="9779" dir="5400000">
                    <a:srgbClr val="FFFFFF"/>
                  </a:outerShdw>
                </a:effectLst>
                <a:latin typeface="Times New Roman"/>
                <a:ea typeface="Times New Roman"/>
                <a:cs typeface="Times New Roman"/>
                <a:sym typeface="Times New Roman"/>
              </a:defRPr>
            </a:pPr>
            <a:r>
              <a:t>This is also a fixed intermaxillary force delivery system similar to fixed Herbst appliance</a:t>
            </a:r>
          </a:p>
          <a:p>
            <a:pPr marL="322706" indent="-322706" defTabSz="449833">
              <a:spcBef>
                <a:spcPts val="2100"/>
              </a:spcBef>
              <a:buBlip>
                <a:blip r:embed="rId2"/>
              </a:buBlip>
              <a:defRPr i="0" sz="2772">
                <a:solidFill>
                  <a:srgbClr val="000000"/>
                </a:solidFill>
                <a:effectLst>
                  <a:outerShdw sx="100000" sy="100000" kx="0" ky="0" algn="b" rotWithShape="0" blurRad="19558" dist="9779" dir="5400000">
                    <a:srgbClr val="FFFFFF"/>
                  </a:outerShdw>
                </a:effectLst>
                <a:latin typeface="Times New Roman"/>
                <a:ea typeface="Times New Roman"/>
                <a:cs typeface="Times New Roman"/>
                <a:sym typeface="Times New Roman"/>
              </a:defRPr>
            </a:pPr>
          </a:p>
          <a:p>
            <a:pPr marL="322706" indent="-322706" defTabSz="449833">
              <a:spcBef>
                <a:spcPts val="2100"/>
              </a:spcBef>
              <a:buBlip>
                <a:blip r:embed="rId2"/>
              </a:buBlip>
              <a:defRPr i="0" sz="2772">
                <a:solidFill>
                  <a:srgbClr val="000000"/>
                </a:solidFill>
                <a:effectLst>
                  <a:outerShdw sx="100000" sy="100000" kx="0" ky="0" algn="b" rotWithShape="0" blurRad="19558" dist="9779" dir="5400000">
                    <a:srgbClr val="FFFFFF"/>
                  </a:outerShdw>
                </a:effectLst>
                <a:latin typeface="Times New Roman"/>
                <a:ea typeface="Times New Roman"/>
                <a:cs typeface="Times New Roman"/>
                <a:sym typeface="Times New Roman"/>
              </a:defRPr>
            </a:pPr>
            <a:r>
              <a:t>Advantages of eureka spring are that minimal patient co-operation is required.</a:t>
            </a:r>
          </a:p>
          <a:p>
            <a:pPr marL="322706" indent="-322706" defTabSz="449833">
              <a:spcBef>
                <a:spcPts val="2100"/>
              </a:spcBef>
              <a:buBlip>
                <a:blip r:embed="rId2"/>
              </a:buBlip>
              <a:defRPr i="0" sz="2772">
                <a:solidFill>
                  <a:srgbClr val="000000"/>
                </a:solidFill>
                <a:effectLst>
                  <a:outerShdw sx="100000" sy="100000" kx="0" ky="0" algn="b" rotWithShape="0" blurRad="19558" dist="9779" dir="5400000">
                    <a:srgbClr val="FFFFFF"/>
                  </a:outerShdw>
                </a:effectLst>
                <a:latin typeface="Times New Roman"/>
                <a:ea typeface="Times New Roman"/>
                <a:cs typeface="Times New Roman"/>
                <a:sym typeface="Times New Roman"/>
              </a:defRPr>
            </a:pPr>
            <a:r>
              <a:t>Because of its small size and lack of protruberances into the buccal vestibule it is almost invisible. Hence its esthetic acceptability is high. </a:t>
            </a:r>
          </a:p>
          <a:p>
            <a:pPr marL="322706" indent="-322706" defTabSz="449833">
              <a:spcBef>
                <a:spcPts val="2100"/>
              </a:spcBef>
              <a:buBlip>
                <a:blip r:embed="rId2"/>
              </a:buBlip>
              <a:defRPr i="0" sz="2772">
                <a:solidFill>
                  <a:srgbClr val="000000"/>
                </a:solidFill>
                <a:effectLst>
                  <a:outerShdw sx="100000" sy="100000" kx="0" ky="0" algn="b" rotWithShape="0" blurRad="19558" dist="9779" dir="5400000">
                    <a:srgbClr val="FFFFFF"/>
                  </a:outerShdw>
                </a:effectLst>
                <a:latin typeface="Times New Roman"/>
                <a:ea typeface="Times New Roman"/>
                <a:cs typeface="Times New Roman"/>
                <a:sym typeface="Times New Roman"/>
              </a:defRPr>
            </a:pPr>
            <a:r>
              <a:t>it is Resistant to breakage. </a:t>
            </a:r>
          </a:p>
          <a:p>
            <a:pPr marL="322706" indent="-322706" defTabSz="449833">
              <a:spcBef>
                <a:spcPts val="2100"/>
              </a:spcBef>
              <a:buBlip>
                <a:blip r:embed="rId2"/>
              </a:buBlip>
              <a:defRPr i="0" sz="2772">
                <a:solidFill>
                  <a:srgbClr val="000000"/>
                </a:solidFill>
                <a:effectLst>
                  <a:outerShdw sx="100000" sy="100000" kx="0" ky="0" algn="b" rotWithShape="0" blurRad="19558" dist="9779" dir="5400000">
                    <a:srgbClr val="FFFFFF"/>
                  </a:outerShdw>
                </a:effectLst>
                <a:latin typeface="Times New Roman"/>
                <a:ea typeface="Times New Roman"/>
                <a:cs typeface="Times New Roman"/>
                <a:sym typeface="Times New Roman"/>
              </a:defRPr>
            </a:pPr>
            <a:r>
              <a:t>And causes minimal tissue irritation.</a:t>
            </a:r>
          </a:p>
        </p:txBody>
      </p:sp>
      <p:pic>
        <p:nvPicPr>
          <p:cNvPr id="192" name="download.jpeg" descr="download.jpeg"/>
          <p:cNvPicPr>
            <a:picLocks noChangeAspect="1"/>
          </p:cNvPicPr>
          <p:nvPr/>
        </p:nvPicPr>
        <p:blipFill>
          <a:blip r:embed="rId3">
            <a:extLst/>
          </a:blip>
          <a:stretch>
            <a:fillRect/>
          </a:stretch>
        </p:blipFill>
        <p:spPr>
          <a:xfrm>
            <a:off x="9552706" y="412750"/>
            <a:ext cx="2908301" cy="2806700"/>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Forsus  (Fatigue resistant device)"/>
          <p:cNvSpPr txBox="1"/>
          <p:nvPr>
            <p:ph type="title"/>
          </p:nvPr>
        </p:nvSpPr>
        <p:spPr>
          <a:xfrm>
            <a:off x="635000" y="660400"/>
            <a:ext cx="8182720" cy="1651000"/>
          </a:xfrm>
          <a:prstGeom prst="rect">
            <a:avLst/>
          </a:prstGeom>
        </p:spPr>
        <p:txBody>
          <a:bodyPr/>
          <a:lstStyle>
            <a:lvl1pPr defTabSz="443991">
              <a:defRPr sz="5168">
                <a:effectLst>
                  <a:outerShdw sx="100000" sy="100000" kx="0" ky="0" algn="b" rotWithShape="0" blurRad="9652" dist="9652" dir="16200000">
                    <a:srgbClr val="000000">
                      <a:alpha val="50000"/>
                    </a:srgbClr>
                  </a:outerShdw>
                </a:effectLst>
              </a:defRPr>
            </a:lvl1pPr>
          </a:lstStyle>
          <a:p>
            <a:pPr/>
            <a:r>
              <a:t>Forsus  (Fatigue resistant device)</a:t>
            </a:r>
          </a:p>
        </p:txBody>
      </p:sp>
      <p:sp>
        <p:nvSpPr>
          <p:cNvPr id="195" name="The Forsus (also known as the Forsus Fatigue Resistant Device [FRD]) is a semirigid telescoping system incorporating a superelastic nickel-titanium coil spring that can be assembled chair-side, and it can be used in conjunction with complete fixed orthodontic appliances.…"/>
          <p:cNvSpPr txBox="1"/>
          <p:nvPr>
            <p:ph type="body" idx="1"/>
          </p:nvPr>
        </p:nvSpPr>
        <p:spPr>
          <a:xfrm>
            <a:off x="789235" y="2984500"/>
            <a:ext cx="10945565" cy="5715000"/>
          </a:xfrm>
          <a:prstGeom prst="rect">
            <a:avLst/>
          </a:prstGeom>
        </p:spPr>
        <p:txBody>
          <a:bodyPr/>
          <a:lstStyle/>
          <a:p>
            <a:pPr marL="318515" indent="-318515" defTabSz="443991">
              <a:spcBef>
                <a:spcPts val="2100"/>
              </a:spcBef>
              <a:buBlip>
                <a:blip r:embed="rId2"/>
              </a:buBlip>
              <a:defRPr i="0" sz="2736">
                <a:solidFill>
                  <a:srgbClr val="000000"/>
                </a:solidFill>
                <a:effectLst>
                  <a:outerShdw sx="100000" sy="100000" kx="0" ky="0" algn="b" rotWithShape="0" blurRad="19304" dist="9652" dir="5400000">
                    <a:srgbClr val="FFFFFF"/>
                  </a:outerShdw>
                </a:effectLst>
                <a:latin typeface="Times New Roman"/>
                <a:ea typeface="Times New Roman"/>
                <a:cs typeface="Times New Roman"/>
                <a:sym typeface="Times New Roman"/>
              </a:defRPr>
            </a:pPr>
            <a:r>
              <a:t>The Forsus (also known as the Forsus Fatigue Resistant Device [FRD]) is a semirigid telescoping system incorporating a superelastic nickel-titanium coil spring that can be assembled chair-side, and it can be used in conjunction with complete fixed orthodontic appliances.</a:t>
            </a:r>
          </a:p>
          <a:p>
            <a:pPr marL="318515" indent="-318515" defTabSz="443991">
              <a:spcBef>
                <a:spcPts val="2100"/>
              </a:spcBef>
              <a:buBlip>
                <a:blip r:embed="rId2"/>
              </a:buBlip>
              <a:defRPr i="0" sz="2736">
                <a:solidFill>
                  <a:srgbClr val="000000"/>
                </a:solidFill>
                <a:effectLst>
                  <a:outerShdw sx="100000" sy="100000" kx="0" ky="0" algn="b" rotWithShape="0" blurRad="19304" dist="9652" dir="5400000">
                    <a:srgbClr val="FFFFFF"/>
                  </a:outerShdw>
                </a:effectLst>
                <a:latin typeface="Times New Roman"/>
                <a:ea typeface="Times New Roman"/>
                <a:cs typeface="Times New Roman"/>
                <a:sym typeface="Times New Roman"/>
              </a:defRPr>
            </a:pPr>
          </a:p>
          <a:p>
            <a:pPr marL="318515" indent="-318515" defTabSz="443991">
              <a:spcBef>
                <a:spcPts val="2100"/>
              </a:spcBef>
              <a:buBlip>
                <a:blip r:embed="rId2"/>
              </a:buBlip>
              <a:defRPr i="0" sz="2736">
                <a:solidFill>
                  <a:srgbClr val="000000"/>
                </a:solidFill>
                <a:effectLst>
                  <a:outerShdw sx="100000" sy="100000" kx="0" ky="0" algn="b" rotWithShape="0" blurRad="19304" dist="9652" dir="5400000">
                    <a:srgbClr val="FFFFFF"/>
                  </a:outerShdw>
                </a:effectLst>
                <a:latin typeface="Times New Roman"/>
                <a:ea typeface="Times New Roman"/>
                <a:cs typeface="Times New Roman"/>
                <a:sym typeface="Times New Roman"/>
              </a:defRPr>
            </a:pPr>
            <a:r>
              <a:t>The Forsus (FRD) can be used instead of Class II elastics in mild cases and instead of Herbst appliances in severe cases. Forsus springs work best in patients with convex profiles, but they are indicated in any Class II patients except those with normal mandibles and protrusive maxillae, or with protrusive or overly large mandibles relative to the other cranial structures</a:t>
            </a:r>
          </a:p>
        </p:txBody>
      </p:sp>
      <p:pic>
        <p:nvPicPr>
          <p:cNvPr id="196" name="download (1).jpeg" descr="download (1).jpeg"/>
          <p:cNvPicPr>
            <a:picLocks noChangeAspect="1"/>
          </p:cNvPicPr>
          <p:nvPr/>
        </p:nvPicPr>
        <p:blipFill>
          <a:blip r:embed="rId3">
            <a:extLst/>
          </a:blip>
          <a:stretch>
            <a:fillRect/>
          </a:stretch>
        </p:blipFill>
        <p:spPr>
          <a:xfrm>
            <a:off x="8362718" y="301078"/>
            <a:ext cx="4087982" cy="2369644"/>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COMPLICATIONS"/>
          <p:cNvSpPr txBox="1"/>
          <p:nvPr>
            <p:ph type="title"/>
          </p:nvPr>
        </p:nvSpPr>
        <p:spPr>
          <a:prstGeom prst="rect">
            <a:avLst/>
          </a:prstGeom>
        </p:spPr>
        <p:txBody>
          <a:bodyPr/>
          <a:lstStyle/>
          <a:p>
            <a:pPr/>
            <a:r>
              <a:t>COMPLICATIONS</a:t>
            </a:r>
          </a:p>
        </p:txBody>
      </p:sp>
      <p:sp>
        <p:nvSpPr>
          <p:cNvPr id="199" name="Sanden et al. (2004) described the complications during fixed functional appliance treatment.…"/>
          <p:cNvSpPr txBox="1"/>
          <p:nvPr>
            <p:ph type="body" idx="1"/>
          </p:nvPr>
        </p:nvSpPr>
        <p:spPr>
          <a:xfrm>
            <a:off x="788789" y="2984500"/>
            <a:ext cx="11583045" cy="5715000"/>
          </a:xfrm>
          <a:prstGeom prst="rect">
            <a:avLst/>
          </a:prstGeom>
        </p:spPr>
        <p:txBody>
          <a:bodyPr/>
          <a:lstStyle/>
          <a:p>
            <a:pPr marL="0" indent="0" defTabSz="467359">
              <a:spcBef>
                <a:spcPts val="2200"/>
              </a:spcBef>
              <a:buSzTx/>
              <a:buNone/>
              <a:defRPr i="0" sz="3520">
                <a:solidFill>
                  <a:srgbClr val="000000"/>
                </a:solidFill>
                <a:effectLst>
                  <a:outerShdw sx="100000" sy="100000" kx="0" ky="0" algn="b" rotWithShape="0" blurRad="20320" dist="10160" dir="5400000">
                    <a:srgbClr val="FFFFFF"/>
                  </a:outerShdw>
                </a:effectLst>
                <a:latin typeface="Times New Roman"/>
                <a:ea typeface="Times New Roman"/>
                <a:cs typeface="Times New Roman"/>
                <a:sym typeface="Times New Roman"/>
              </a:defRPr>
            </a:pPr>
            <a:r>
              <a:t>Sanden et al. (2004) described the complications during fixed functional appliance treatment. </a:t>
            </a:r>
          </a:p>
          <a:p>
            <a:pPr marL="0" indent="0" defTabSz="467359">
              <a:spcBef>
                <a:spcPts val="2200"/>
              </a:spcBef>
              <a:buSzTx/>
              <a:buNone/>
              <a:defRPr i="0" sz="3520">
                <a:solidFill>
                  <a:srgbClr val="000000"/>
                </a:solidFill>
                <a:effectLst>
                  <a:outerShdw sx="100000" sy="100000" kx="0" ky="0" algn="b" rotWithShape="0" blurRad="20320" dist="10160" dir="5400000">
                    <a:srgbClr val="FFFFFF"/>
                  </a:outerShdw>
                </a:effectLst>
                <a:latin typeface="Times New Roman"/>
                <a:ea typeface="Times New Roman"/>
                <a:cs typeface="Times New Roman"/>
                <a:sym typeface="Times New Roman"/>
              </a:defRPr>
            </a:pPr>
            <a:r>
              <a:t>The types of complications most commonly seen,</a:t>
            </a:r>
          </a:p>
          <a:p>
            <a:pPr marL="0" indent="0" defTabSz="467359">
              <a:spcBef>
                <a:spcPts val="2200"/>
              </a:spcBef>
              <a:buSzTx/>
              <a:buNone/>
              <a:defRPr i="0" sz="3520">
                <a:solidFill>
                  <a:srgbClr val="000000"/>
                </a:solidFill>
                <a:effectLst>
                  <a:outerShdw sx="100000" sy="100000" kx="0" ky="0" algn="b" rotWithShape="0" blurRad="20320" dist="10160" dir="5400000">
                    <a:srgbClr val="FFFFFF"/>
                  </a:outerShdw>
                </a:effectLst>
                <a:latin typeface="Times New Roman"/>
                <a:ea typeface="Times New Roman"/>
                <a:cs typeface="Times New Roman"/>
                <a:sym typeface="Times New Roman"/>
              </a:defRPr>
            </a:pPr>
            <a:r>
              <a:t>1. Breakage of bands or splints.</a:t>
            </a:r>
          </a:p>
          <a:p>
            <a:pPr marL="0" indent="0" defTabSz="467359">
              <a:spcBef>
                <a:spcPts val="2200"/>
              </a:spcBef>
              <a:buSzTx/>
              <a:buNone/>
              <a:defRPr i="0" sz="3520">
                <a:solidFill>
                  <a:srgbClr val="000000"/>
                </a:solidFill>
                <a:effectLst>
                  <a:outerShdw sx="100000" sy="100000" kx="0" ky="0" algn="b" rotWithShape="0" blurRad="20320" dist="10160" dir="5400000">
                    <a:srgbClr val="FFFFFF"/>
                  </a:outerShdw>
                </a:effectLst>
                <a:latin typeface="Times New Roman"/>
                <a:ea typeface="Times New Roman"/>
                <a:cs typeface="Times New Roman"/>
                <a:sym typeface="Times New Roman"/>
              </a:defRPr>
            </a:pPr>
            <a:r>
              <a:t>2. Breakage of telescoping mechanisms.</a:t>
            </a:r>
          </a:p>
          <a:p>
            <a:pPr marL="0" indent="0" defTabSz="467359">
              <a:spcBef>
                <a:spcPts val="2200"/>
              </a:spcBef>
              <a:buSzTx/>
              <a:buNone/>
              <a:defRPr i="0" sz="3520">
                <a:solidFill>
                  <a:srgbClr val="000000"/>
                </a:solidFill>
                <a:effectLst>
                  <a:outerShdw sx="100000" sy="100000" kx="0" ky="0" algn="b" rotWithShape="0" blurRad="20320" dist="10160" dir="5400000">
                    <a:srgbClr val="FFFFFF"/>
                  </a:outerShdw>
                </a:effectLst>
                <a:latin typeface="Times New Roman"/>
                <a:ea typeface="Times New Roman"/>
                <a:cs typeface="Times New Roman"/>
                <a:sym typeface="Times New Roman"/>
              </a:defRPr>
            </a:pPr>
            <a:r>
              <a:t>3. Loosening of bands or splints.</a:t>
            </a:r>
          </a:p>
          <a:p>
            <a:pPr marL="0" indent="0" defTabSz="467359">
              <a:spcBef>
                <a:spcPts val="2200"/>
              </a:spcBef>
              <a:buSzTx/>
              <a:buNone/>
              <a:defRPr i="0" sz="3520">
                <a:solidFill>
                  <a:srgbClr val="000000"/>
                </a:solidFill>
                <a:effectLst>
                  <a:outerShdw sx="100000" sy="100000" kx="0" ky="0" algn="b" rotWithShape="0" blurRad="20320" dist="10160" dir="5400000">
                    <a:srgbClr val="FFFFFF"/>
                  </a:outerShdw>
                </a:effectLst>
                <a:latin typeface="Times New Roman"/>
                <a:ea typeface="Times New Roman"/>
                <a:cs typeface="Times New Roman"/>
                <a:sym typeface="Times New Roman"/>
              </a:defRPr>
            </a:pPr>
            <a:r>
              <a:t>4. Trauma to buccal mucosa</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CONCLUSION"/>
          <p:cNvSpPr txBox="1"/>
          <p:nvPr>
            <p:ph type="title"/>
          </p:nvPr>
        </p:nvSpPr>
        <p:spPr>
          <a:prstGeom prst="rect">
            <a:avLst/>
          </a:prstGeom>
        </p:spPr>
        <p:txBody>
          <a:bodyPr/>
          <a:lstStyle/>
          <a:p>
            <a:pPr/>
            <a:r>
              <a:t>CONCLUSION</a:t>
            </a:r>
          </a:p>
        </p:txBody>
      </p:sp>
      <p:sp>
        <p:nvSpPr>
          <p:cNvPr id="202" name="Removable functional appliances are effective but rely heavily at the mercy of patient cooperation for achieving predictable results in a reasonable time frame. Patient cooperation is variable and is not always forth coming, with appliances such as headgear or removable functional appliances.…"/>
          <p:cNvSpPr txBox="1"/>
          <p:nvPr>
            <p:ph type="body" idx="1"/>
          </p:nvPr>
        </p:nvSpPr>
        <p:spPr>
          <a:prstGeom prst="rect">
            <a:avLst/>
          </a:prstGeom>
        </p:spPr>
        <p:txBody>
          <a:bodyPr/>
          <a:lstStyle/>
          <a:p>
            <a:pPr marL="414909" indent="-414909" defTabSz="578358">
              <a:spcBef>
                <a:spcPts val="2700"/>
              </a:spcBef>
              <a:buBlip>
                <a:blip r:embed="rId2"/>
              </a:buBlip>
              <a:defRPr i="0" sz="3465">
                <a:solidFill>
                  <a:srgbClr val="000000"/>
                </a:solidFill>
                <a:effectLst>
                  <a:outerShdw sx="100000" sy="100000" kx="0" ky="0" algn="b" rotWithShape="0" blurRad="25146" dist="12573" dir="5400000">
                    <a:srgbClr val="FFFFFF"/>
                  </a:outerShdw>
                </a:effectLst>
                <a:latin typeface="Times New Roman"/>
                <a:ea typeface="Times New Roman"/>
                <a:cs typeface="Times New Roman"/>
                <a:sym typeface="Times New Roman"/>
              </a:defRPr>
            </a:pPr>
            <a:r>
              <a:t>Removable functional appliances are effective but rely heavily at the mercy of patient cooperation for achieving predictable results in a reasonable time frame. Patient cooperation is variable and is not always forth coming, with appliances such as headgear or removable functional appliances.</a:t>
            </a:r>
          </a:p>
          <a:p>
            <a:pPr marL="414909" indent="-414909" defTabSz="578358">
              <a:spcBef>
                <a:spcPts val="2700"/>
              </a:spcBef>
              <a:buBlip>
                <a:blip r:embed="rId2"/>
              </a:buBlip>
              <a:defRPr i="0" sz="3465">
                <a:solidFill>
                  <a:srgbClr val="000000"/>
                </a:solidFill>
                <a:effectLst>
                  <a:outerShdw sx="100000" sy="100000" kx="0" ky="0" algn="b" rotWithShape="0" blurRad="25146" dist="12573" dir="5400000">
                    <a:srgbClr val="FFFFFF"/>
                  </a:outerShdw>
                </a:effectLst>
                <a:latin typeface="Times New Roman"/>
                <a:ea typeface="Times New Roman"/>
                <a:cs typeface="Times New Roman"/>
                <a:sym typeface="Times New Roman"/>
              </a:defRPr>
            </a:pPr>
            <a:r>
              <a:t>Thus fixed functional appliances have an added advantage over them but a correct diagnosis is paramount for successful treatment</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THANK YOU"/>
          <p:cNvSpPr txBox="1"/>
          <p:nvPr>
            <p:ph type="ctrTitle"/>
          </p:nvPr>
        </p:nvSpPr>
        <p:spPr>
          <a:xfrm>
            <a:off x="1841500" y="2679700"/>
            <a:ext cx="9321800" cy="2819400"/>
          </a:xfrm>
          <a:prstGeom prst="rect">
            <a:avLst/>
          </a:prstGeom>
        </p:spPr>
        <p:txBody>
          <a:bodyPr/>
          <a:lstStyle>
            <a:lvl1pPr>
              <a:defRPr>
                <a:latin typeface="Snell Roundhand"/>
                <a:ea typeface="Snell Roundhand"/>
                <a:cs typeface="Snell Roundhand"/>
                <a:sym typeface="Snell Roundhand"/>
              </a:defRPr>
            </a:lvl1pPr>
          </a:lstStyle>
          <a:p>
            <a:pPr/>
            <a:r>
              <a:t>THANK YOU</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CONTENTS"/>
          <p:cNvSpPr txBox="1"/>
          <p:nvPr>
            <p:ph type="title"/>
          </p:nvPr>
        </p:nvSpPr>
        <p:spPr>
          <a:prstGeom prst="rect">
            <a:avLst/>
          </a:prstGeom>
        </p:spPr>
        <p:txBody>
          <a:bodyPr/>
          <a:lstStyle/>
          <a:p>
            <a:pPr/>
            <a:r>
              <a:t>CONTENTS</a:t>
            </a:r>
          </a:p>
        </p:txBody>
      </p:sp>
      <p:sp>
        <p:nvSpPr>
          <p:cNvPr id="128" name="INTRODUCTION…"/>
          <p:cNvSpPr txBox="1"/>
          <p:nvPr>
            <p:ph type="body" idx="1"/>
          </p:nvPr>
        </p:nvSpPr>
        <p:spPr>
          <a:xfrm>
            <a:off x="819546" y="2984500"/>
            <a:ext cx="11494543" cy="5715000"/>
          </a:xfrm>
          <a:prstGeom prst="rect">
            <a:avLst/>
          </a:prstGeom>
        </p:spPr>
        <p:txBody>
          <a:bodyPr/>
          <a:lstStyle/>
          <a:p>
            <a:pPr marL="368807" indent="-368807" defTabSz="514095">
              <a:spcBef>
                <a:spcPts val="2400"/>
              </a:spcBef>
              <a:buBlip>
                <a:blip r:embed="rId2"/>
              </a:buBlip>
              <a:defRPr sz="3168">
                <a:solidFill>
                  <a:srgbClr val="000000"/>
                </a:solidFill>
                <a:effectLst>
                  <a:outerShdw sx="100000" sy="100000" kx="0" ky="0" algn="b" rotWithShape="0" blurRad="22352" dist="11176" dir="5400000">
                    <a:srgbClr val="FFFFFF"/>
                  </a:outerShdw>
                </a:effectLst>
                <a:latin typeface="Times New Roman"/>
                <a:ea typeface="Times New Roman"/>
                <a:cs typeface="Times New Roman"/>
                <a:sym typeface="Times New Roman"/>
              </a:defRPr>
            </a:pPr>
            <a:r>
              <a:t>INTRODUCTION</a:t>
            </a:r>
          </a:p>
          <a:p>
            <a:pPr marL="368807" indent="-368807" defTabSz="514095">
              <a:spcBef>
                <a:spcPts val="2400"/>
              </a:spcBef>
              <a:buBlip>
                <a:blip r:embed="rId2"/>
              </a:buBlip>
              <a:defRPr sz="3168">
                <a:solidFill>
                  <a:srgbClr val="000000"/>
                </a:solidFill>
                <a:effectLst>
                  <a:outerShdw sx="100000" sy="100000" kx="0" ky="0" algn="b" rotWithShape="0" blurRad="22352" dist="11176" dir="5400000">
                    <a:srgbClr val="FFFFFF"/>
                  </a:outerShdw>
                </a:effectLst>
                <a:latin typeface="Times New Roman"/>
                <a:ea typeface="Times New Roman"/>
                <a:cs typeface="Times New Roman"/>
                <a:sym typeface="Times New Roman"/>
              </a:defRPr>
            </a:pPr>
            <a:r>
              <a:t>INDICATIONS</a:t>
            </a:r>
          </a:p>
          <a:p>
            <a:pPr marL="368807" indent="-368807" defTabSz="514095">
              <a:spcBef>
                <a:spcPts val="2400"/>
              </a:spcBef>
              <a:buBlip>
                <a:blip r:embed="rId2"/>
              </a:buBlip>
              <a:defRPr sz="3168">
                <a:solidFill>
                  <a:srgbClr val="000000"/>
                </a:solidFill>
                <a:effectLst>
                  <a:outerShdw sx="100000" sy="100000" kx="0" ky="0" algn="b" rotWithShape="0" blurRad="22352" dist="11176" dir="5400000">
                    <a:srgbClr val="FFFFFF"/>
                  </a:outerShdw>
                </a:effectLst>
                <a:latin typeface="Times New Roman"/>
                <a:ea typeface="Times New Roman"/>
                <a:cs typeface="Times New Roman"/>
                <a:sym typeface="Times New Roman"/>
              </a:defRPr>
            </a:pPr>
            <a:r>
              <a:t>CLASSIFICATION</a:t>
            </a:r>
          </a:p>
          <a:p>
            <a:pPr marL="368807" indent="-368807" defTabSz="514095">
              <a:spcBef>
                <a:spcPts val="2400"/>
              </a:spcBef>
              <a:buBlip>
                <a:blip r:embed="rId2"/>
              </a:buBlip>
              <a:defRPr sz="3168">
                <a:solidFill>
                  <a:srgbClr val="000000"/>
                </a:solidFill>
                <a:effectLst>
                  <a:outerShdw sx="100000" sy="100000" kx="0" ky="0" algn="b" rotWithShape="0" blurRad="22352" dist="11176" dir="5400000">
                    <a:srgbClr val="FFFFFF"/>
                  </a:outerShdw>
                </a:effectLst>
                <a:latin typeface="Times New Roman"/>
                <a:ea typeface="Times New Roman"/>
                <a:cs typeface="Times New Roman"/>
                <a:sym typeface="Times New Roman"/>
              </a:defRPr>
            </a:pPr>
            <a:r>
              <a:t>CONSIDERATIONS</a:t>
            </a:r>
          </a:p>
          <a:p>
            <a:pPr marL="368807" indent="-368807" defTabSz="514095">
              <a:spcBef>
                <a:spcPts val="2400"/>
              </a:spcBef>
              <a:buBlip>
                <a:blip r:embed="rId2"/>
              </a:buBlip>
              <a:defRPr sz="3168">
                <a:solidFill>
                  <a:srgbClr val="000000"/>
                </a:solidFill>
                <a:effectLst>
                  <a:outerShdw sx="100000" sy="100000" kx="0" ky="0" algn="b" rotWithShape="0" blurRad="22352" dist="11176" dir="5400000">
                    <a:srgbClr val="FFFFFF"/>
                  </a:outerShdw>
                </a:effectLst>
                <a:latin typeface="Times New Roman"/>
                <a:ea typeface="Times New Roman"/>
                <a:cs typeface="Times New Roman"/>
                <a:sym typeface="Times New Roman"/>
              </a:defRPr>
            </a:pPr>
            <a:r>
              <a:t>MODE OF ACTION</a:t>
            </a:r>
          </a:p>
          <a:p>
            <a:pPr marL="368807" indent="-368807" defTabSz="514095">
              <a:spcBef>
                <a:spcPts val="2400"/>
              </a:spcBef>
              <a:buBlip>
                <a:blip r:embed="rId2"/>
              </a:buBlip>
              <a:defRPr sz="3168">
                <a:solidFill>
                  <a:srgbClr val="000000"/>
                </a:solidFill>
                <a:effectLst>
                  <a:outerShdw sx="100000" sy="100000" kx="0" ky="0" algn="b" rotWithShape="0" blurRad="22352" dist="11176" dir="5400000">
                    <a:srgbClr val="FFFFFF"/>
                  </a:outerShdw>
                </a:effectLst>
                <a:latin typeface="Times New Roman"/>
                <a:ea typeface="Times New Roman"/>
                <a:cs typeface="Times New Roman"/>
                <a:sym typeface="Times New Roman"/>
              </a:defRPr>
            </a:pPr>
            <a:r>
              <a:t>EFFECTS ,COMPLICATIONS</a:t>
            </a:r>
          </a:p>
          <a:p>
            <a:pPr marL="368807" indent="-368807" defTabSz="514095">
              <a:spcBef>
                <a:spcPts val="2400"/>
              </a:spcBef>
              <a:buBlip>
                <a:blip r:embed="rId2"/>
              </a:buBlip>
              <a:defRPr sz="3168">
                <a:solidFill>
                  <a:srgbClr val="000000"/>
                </a:solidFill>
                <a:effectLst>
                  <a:outerShdw sx="100000" sy="100000" kx="0" ky="0" algn="b" rotWithShape="0" blurRad="22352" dist="11176" dir="5400000">
                    <a:srgbClr val="FFFFFF"/>
                  </a:outerShdw>
                </a:effectLst>
                <a:latin typeface="Times New Roman"/>
                <a:ea typeface="Times New Roman"/>
                <a:cs typeface="Times New Roman"/>
                <a:sym typeface="Times New Roman"/>
              </a:defRPr>
            </a:pPr>
            <a:r>
              <a:t>CONCLUSION</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INTRODUCTION"/>
          <p:cNvSpPr txBox="1"/>
          <p:nvPr>
            <p:ph type="title"/>
          </p:nvPr>
        </p:nvSpPr>
        <p:spPr>
          <a:prstGeom prst="rect">
            <a:avLst/>
          </a:prstGeom>
        </p:spPr>
        <p:txBody>
          <a:bodyPr/>
          <a:lstStyle/>
          <a:p>
            <a:pPr/>
            <a:r>
              <a:t>INTRODUCTION</a:t>
            </a:r>
          </a:p>
        </p:txBody>
      </p:sp>
      <p:sp>
        <p:nvSpPr>
          <p:cNvPr id="131" name="Growth modification is the best way to correct a jaw discrepancy as it allows the patients to grow out of the skeletal disharmony.…"/>
          <p:cNvSpPr txBox="1"/>
          <p:nvPr>
            <p:ph type="body" idx="1"/>
          </p:nvPr>
        </p:nvSpPr>
        <p:spPr>
          <a:xfrm>
            <a:off x="939800" y="2768600"/>
            <a:ext cx="11328400" cy="5740897"/>
          </a:xfrm>
          <a:prstGeom prst="rect">
            <a:avLst/>
          </a:prstGeom>
        </p:spPr>
        <p:txBody>
          <a:bodyPr/>
          <a:lstStyle/>
          <a:p>
            <a:pPr marL="381381" indent="-381381" defTabSz="531622">
              <a:spcBef>
                <a:spcPts val="2500"/>
              </a:spcBef>
              <a:buBlip>
                <a:blip r:embed="rId2"/>
              </a:buBlip>
              <a:defRPr i="0" sz="3276">
                <a:solidFill>
                  <a:srgbClr val="000000"/>
                </a:solidFill>
                <a:effectLst>
                  <a:outerShdw sx="100000" sy="100000" kx="0" ky="0" algn="b" rotWithShape="0" blurRad="23114" dist="11557" dir="5400000">
                    <a:srgbClr val="FFFFFF"/>
                  </a:outerShdw>
                </a:effectLst>
                <a:latin typeface="Times New Roman"/>
                <a:ea typeface="Times New Roman"/>
                <a:cs typeface="Times New Roman"/>
                <a:sym typeface="Times New Roman"/>
              </a:defRPr>
            </a:pPr>
            <a:r>
              <a:t>Growth modification is the best way to correct a jaw discrepancy as it allows the patients to grow out of the skeletal disharmony.</a:t>
            </a:r>
          </a:p>
          <a:p>
            <a:pPr marL="381381" indent="-381381" defTabSz="531622">
              <a:spcBef>
                <a:spcPts val="2500"/>
              </a:spcBef>
              <a:buBlip>
                <a:blip r:embed="rId2"/>
              </a:buBlip>
              <a:defRPr i="0" sz="3276">
                <a:solidFill>
                  <a:srgbClr val="000000"/>
                </a:solidFill>
                <a:effectLst>
                  <a:outerShdw sx="100000" sy="100000" kx="0" ky="0" algn="b" rotWithShape="0" blurRad="23114" dist="11557" dir="5400000">
                    <a:srgbClr val="FFFFFF"/>
                  </a:outerShdw>
                </a:effectLst>
                <a:latin typeface="Times New Roman"/>
                <a:ea typeface="Times New Roman"/>
                <a:cs typeface="Times New Roman"/>
                <a:sym typeface="Times New Roman"/>
              </a:defRPr>
            </a:pPr>
            <a:r>
              <a:t>Functional appliances refer to a variety of appliances designed to alter the arrangement of various muscle groups that influence the function and position of the mandible in order to transmit forces to dentition and basal bone</a:t>
            </a:r>
          </a:p>
          <a:p>
            <a:pPr marL="381381" indent="-381381" defTabSz="531622">
              <a:spcBef>
                <a:spcPts val="2500"/>
              </a:spcBef>
              <a:buBlip>
                <a:blip r:embed="rId2"/>
              </a:buBlip>
              <a:defRPr i="0" sz="3276">
                <a:solidFill>
                  <a:srgbClr val="000000"/>
                </a:solidFill>
                <a:effectLst>
                  <a:outerShdw sx="100000" sy="100000" kx="0" ky="0" algn="b" rotWithShape="0" blurRad="23114" dist="11557" dir="5400000">
                    <a:srgbClr val="FFFFFF"/>
                  </a:outerShdw>
                </a:effectLst>
                <a:latin typeface="Times New Roman"/>
                <a:ea typeface="Times New Roman"/>
                <a:cs typeface="Times New Roman"/>
                <a:sym typeface="Times New Roman"/>
              </a:defRPr>
            </a:pPr>
            <a:r>
              <a:t>The ideal time for treatment with fixed functional appliance is permanent dentition (to ensure a stable intercuspation of teeth post treatment) and after the pubertal growth spurt</a:t>
            </a:r>
          </a:p>
        </p:txBody>
      </p:sp>
      <p:sp>
        <p:nvSpPr>
          <p:cNvPr id="132" name="(Kragt and Herman S Duterloo, 1982"/>
          <p:cNvSpPr txBox="1"/>
          <p:nvPr/>
        </p:nvSpPr>
        <p:spPr>
          <a:xfrm>
            <a:off x="3177252" y="8680449"/>
            <a:ext cx="6118632" cy="393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i="0" sz="1900">
                <a:solidFill>
                  <a:schemeClr val="accent5">
                    <a:hueOff val="64976"/>
                    <a:satOff val="16499"/>
                    <a:lumOff val="-24622"/>
                  </a:schemeClr>
                </a:solidFill>
                <a:effectLst>
                  <a:outerShdw sx="100000" sy="100000" kx="0" ky="0" algn="b" rotWithShape="0" blurRad="25400" dist="12700" dir="16200000">
                    <a:srgbClr val="000000">
                      <a:alpha val="48000"/>
                    </a:srgbClr>
                  </a:outerShdw>
                </a:effectLst>
              </a:defRPr>
            </a:lvl1pPr>
          </a:lstStyle>
          <a:p>
            <a:pPr>
              <a:defRPr i="1" sz="3400">
                <a:solidFill>
                  <a:srgbClr val="C8AF7B"/>
                </a:solidFill>
              </a:defRPr>
            </a:pPr>
            <a:r>
              <a:rPr i="0" sz="1900">
                <a:solidFill>
                  <a:schemeClr val="accent5">
                    <a:hueOff val="64976"/>
                    <a:satOff val="16499"/>
                    <a:lumOff val="-24622"/>
                  </a:schemeClr>
                </a:solidFill>
              </a:rPr>
              <a:t>(Kragt and Herman S Duterloo, 1982</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INDICATIONS"/>
          <p:cNvSpPr txBox="1"/>
          <p:nvPr>
            <p:ph type="title"/>
          </p:nvPr>
        </p:nvSpPr>
        <p:spPr>
          <a:prstGeom prst="rect">
            <a:avLst/>
          </a:prstGeom>
        </p:spPr>
        <p:txBody>
          <a:bodyPr/>
          <a:lstStyle/>
          <a:p>
            <a:pPr/>
            <a:r>
              <a:t>INDICATIONS</a:t>
            </a:r>
          </a:p>
        </p:txBody>
      </p:sp>
      <p:sp>
        <p:nvSpPr>
          <p:cNvPr id="135" name="1) The correction of skeletal abnormality in young growing individuals.…"/>
          <p:cNvSpPr txBox="1"/>
          <p:nvPr>
            <p:ph type="body" idx="1"/>
          </p:nvPr>
        </p:nvSpPr>
        <p:spPr>
          <a:xfrm>
            <a:off x="719633" y="2829470"/>
            <a:ext cx="11754050" cy="6474025"/>
          </a:xfrm>
          <a:prstGeom prst="rect">
            <a:avLst/>
          </a:prstGeom>
        </p:spPr>
        <p:txBody>
          <a:bodyPr/>
          <a:lstStyle/>
          <a:p>
            <a:pPr marL="0" indent="0" defTabSz="461518">
              <a:spcBef>
                <a:spcPts val="2200"/>
              </a:spcBef>
              <a:buSzTx/>
              <a:buNone/>
              <a:defRPr i="0" sz="2528">
                <a:solidFill>
                  <a:srgbClr val="000000"/>
                </a:solidFill>
                <a:effectLst>
                  <a:outerShdw sx="100000" sy="100000" kx="0" ky="0" algn="b" rotWithShape="0" blurRad="20066" dist="10033" dir="5400000">
                    <a:srgbClr val="FFFFFF"/>
                  </a:outerShdw>
                </a:effectLst>
                <a:latin typeface="Times New Roman"/>
                <a:ea typeface="Times New Roman"/>
                <a:cs typeface="Times New Roman"/>
                <a:sym typeface="Times New Roman"/>
              </a:defRPr>
            </a:pPr>
            <a:r>
              <a:t>1) The correction of skeletal abnormality in young growing individuals.</a:t>
            </a:r>
          </a:p>
          <a:p>
            <a:pPr marL="0" indent="0" defTabSz="461518">
              <a:spcBef>
                <a:spcPts val="2200"/>
              </a:spcBef>
              <a:buSzTx/>
              <a:buNone/>
              <a:defRPr i="0" sz="2528">
                <a:solidFill>
                  <a:srgbClr val="000000"/>
                </a:solidFill>
                <a:effectLst>
                  <a:outerShdw sx="100000" sy="100000" kx="0" ky="0" algn="b" rotWithShape="0" blurRad="20066" dist="10033" dir="5400000">
                    <a:srgbClr val="FFFFFF"/>
                  </a:outerShdw>
                </a:effectLst>
                <a:latin typeface="Times New Roman"/>
                <a:ea typeface="Times New Roman"/>
                <a:cs typeface="Times New Roman"/>
                <a:sym typeface="Times New Roman"/>
              </a:defRPr>
            </a:pPr>
            <a:r>
              <a:t>               a) In skeletal class II patients with retrognathic mandible.</a:t>
            </a:r>
          </a:p>
          <a:p>
            <a:pPr marL="0" indent="0" defTabSz="461518">
              <a:spcBef>
                <a:spcPts val="2200"/>
              </a:spcBef>
              <a:buSzTx/>
              <a:buNone/>
              <a:defRPr i="0" sz="2528">
                <a:solidFill>
                  <a:srgbClr val="000000"/>
                </a:solidFill>
                <a:effectLst>
                  <a:outerShdw sx="100000" sy="100000" kx="0" ky="0" algn="b" rotWithShape="0" blurRad="20066" dist="10033" dir="5400000">
                    <a:srgbClr val="FFFFFF"/>
                  </a:outerShdw>
                </a:effectLst>
                <a:latin typeface="Times New Roman"/>
                <a:ea typeface="Times New Roman"/>
                <a:cs typeface="Times New Roman"/>
                <a:sym typeface="Times New Roman"/>
              </a:defRPr>
            </a:pPr>
            <a:r>
              <a:t>               b) In skeletal class III patients with retrusive maxilla.</a:t>
            </a:r>
          </a:p>
          <a:p>
            <a:pPr marL="0" indent="0" defTabSz="461518">
              <a:spcBef>
                <a:spcPts val="2200"/>
              </a:spcBef>
              <a:buSzTx/>
              <a:buNone/>
              <a:defRPr i="0" sz="2528">
                <a:solidFill>
                  <a:srgbClr val="000000"/>
                </a:solidFill>
                <a:effectLst>
                  <a:outerShdw sx="100000" sy="100000" kx="0" ky="0" algn="b" rotWithShape="0" blurRad="20066" dist="10033" dir="5400000">
                    <a:srgbClr val="FFFFFF"/>
                  </a:outerShdw>
                </a:effectLst>
                <a:latin typeface="Times New Roman"/>
                <a:ea typeface="Times New Roman"/>
                <a:cs typeface="Times New Roman"/>
                <a:sym typeface="Times New Roman"/>
              </a:defRPr>
            </a:pPr>
            <a:r>
              <a:t>2) Making use of the residual growth left in neglected post adolescent patients who have passed the maximal pubertal growth and are too old for removable functional appliances.</a:t>
            </a:r>
          </a:p>
          <a:p>
            <a:pPr marL="0" indent="0" defTabSz="461518">
              <a:spcBef>
                <a:spcPts val="2200"/>
              </a:spcBef>
              <a:buSzTx/>
              <a:buNone/>
              <a:defRPr i="0" sz="2528" u="sng">
                <a:solidFill>
                  <a:schemeClr val="accent5">
                    <a:satOff val="12463"/>
                    <a:lumOff val="-11496"/>
                  </a:schemeClr>
                </a:solidFill>
                <a:effectLst>
                  <a:outerShdw sx="100000" sy="100000" kx="0" ky="0" algn="b" rotWithShape="0" blurRad="20066" dist="10033" dir="5400000">
                    <a:srgbClr val="FFFFFF"/>
                  </a:outerShdw>
                </a:effectLst>
                <a:latin typeface="Times New Roman"/>
                <a:ea typeface="Times New Roman"/>
                <a:cs typeface="Times New Roman"/>
                <a:sym typeface="Times New Roman"/>
              </a:defRPr>
            </a:pPr>
            <a:r>
              <a:t>3) In adults patients</a:t>
            </a:r>
          </a:p>
          <a:p>
            <a:pPr marL="0" indent="0" defTabSz="461518">
              <a:spcBef>
                <a:spcPts val="2200"/>
              </a:spcBef>
              <a:buSzTx/>
              <a:buNone/>
              <a:defRPr i="0" sz="2528">
                <a:solidFill>
                  <a:srgbClr val="000000"/>
                </a:solidFill>
                <a:effectLst>
                  <a:outerShdw sx="100000" sy="100000" kx="0" ky="0" algn="b" rotWithShape="0" blurRad="20066" dist="10033" dir="5400000">
                    <a:srgbClr val="FFFFFF"/>
                  </a:outerShdw>
                </a:effectLst>
                <a:latin typeface="Times New Roman"/>
                <a:ea typeface="Times New Roman"/>
                <a:cs typeface="Times New Roman"/>
                <a:sym typeface="Times New Roman"/>
              </a:defRPr>
            </a:pPr>
            <a:r>
              <a:t>a. Can be used to distalize the maxillary molars in correction of dental class II molar relationship.</a:t>
            </a:r>
          </a:p>
          <a:p>
            <a:pPr marL="0" indent="0" defTabSz="461518">
              <a:spcBef>
                <a:spcPts val="2200"/>
              </a:spcBef>
              <a:buSzTx/>
              <a:buNone/>
              <a:defRPr i="0" sz="2528">
                <a:solidFill>
                  <a:srgbClr val="000000"/>
                </a:solidFill>
                <a:effectLst>
                  <a:outerShdw sx="100000" sy="100000" kx="0" ky="0" algn="b" rotWithShape="0" blurRad="20066" dist="10033" dir="5400000">
                    <a:srgbClr val="FFFFFF"/>
                  </a:outerShdw>
                </a:effectLst>
                <a:latin typeface="Times New Roman"/>
                <a:ea typeface="Times New Roman"/>
                <a:cs typeface="Times New Roman"/>
                <a:sym typeface="Times New Roman"/>
              </a:defRPr>
            </a:pPr>
            <a:r>
              <a:t>b. Can be used to enhance anchorage.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c. Can be used as an mandibular anterior repositioning splint in patients having temporomandibular joint disorders.…"/>
          <p:cNvSpPr txBox="1"/>
          <p:nvPr>
            <p:ph type="body" idx="1"/>
          </p:nvPr>
        </p:nvSpPr>
        <p:spPr>
          <a:xfrm>
            <a:off x="818827" y="1209625"/>
            <a:ext cx="11535024" cy="6840142"/>
          </a:xfrm>
          <a:prstGeom prst="rect">
            <a:avLst/>
          </a:prstGeom>
        </p:spPr>
        <p:txBody>
          <a:bodyPr/>
          <a:lstStyle/>
          <a:p>
            <a:pPr marL="0" indent="0">
              <a:spcBef>
                <a:spcPts val="2800"/>
              </a:spcBef>
              <a:buSzTx/>
              <a:buNone/>
              <a:defRPr i="0" sz="3300">
                <a:solidFill>
                  <a:srgbClr val="000000"/>
                </a:solidFill>
                <a:latin typeface="Times New Roman"/>
                <a:ea typeface="Times New Roman"/>
                <a:cs typeface="Times New Roman"/>
                <a:sym typeface="Times New Roman"/>
              </a:defRPr>
            </a:pPr>
            <a:r>
              <a:t>c. Can be used as an mandibular anterior repositioning splint in patients having temporomandibular joint disorders.</a:t>
            </a:r>
          </a:p>
          <a:p>
            <a:pPr marL="0" indent="0">
              <a:spcBef>
                <a:spcPts val="2800"/>
              </a:spcBef>
              <a:buSzTx/>
              <a:buNone/>
              <a:defRPr i="0" sz="3300">
                <a:solidFill>
                  <a:srgbClr val="000000"/>
                </a:solidFill>
                <a:latin typeface="Times New Roman"/>
                <a:ea typeface="Times New Roman"/>
                <a:cs typeface="Times New Roman"/>
                <a:sym typeface="Times New Roman"/>
              </a:defRPr>
            </a:pPr>
            <a:r>
              <a:t>d. Presurgical muscle conditioning of patients with class II malocclusion.</a:t>
            </a:r>
          </a:p>
          <a:p>
            <a:pPr marL="0" indent="0">
              <a:spcBef>
                <a:spcPts val="2800"/>
              </a:spcBef>
              <a:buSzTx/>
              <a:buNone/>
              <a:defRPr i="0" sz="3300">
                <a:solidFill>
                  <a:srgbClr val="000000"/>
                </a:solidFill>
                <a:latin typeface="Times New Roman"/>
                <a:ea typeface="Times New Roman"/>
                <a:cs typeface="Times New Roman"/>
                <a:sym typeface="Times New Roman"/>
              </a:defRPr>
            </a:pPr>
            <a:r>
              <a:t>e. Post surgical stabilization of class II / class III malocclusion.</a:t>
            </a:r>
          </a:p>
          <a:p>
            <a:pPr marL="0" indent="0">
              <a:spcBef>
                <a:spcPts val="2800"/>
              </a:spcBef>
              <a:buSzTx/>
              <a:buNone/>
              <a:defRPr i="0" sz="3300">
                <a:solidFill>
                  <a:srgbClr val="000000"/>
                </a:solidFill>
                <a:latin typeface="Times New Roman"/>
                <a:ea typeface="Times New Roman"/>
                <a:cs typeface="Times New Roman"/>
                <a:sym typeface="Times New Roman"/>
              </a:defRPr>
            </a:pPr>
            <a:r>
              <a:t>4. Correction of functional midline shifts by using the appliance unilaterally.</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139" name="Table"/>
          <p:cNvGraphicFramePr/>
          <p:nvPr/>
        </p:nvGraphicFramePr>
        <p:xfrm>
          <a:off x="820067" y="2019300"/>
          <a:ext cx="11377366" cy="7134225"/>
        </p:xfrm>
        <a:graphic xmlns:a="http://schemas.openxmlformats.org/drawingml/2006/main">
          <a:graphicData uri="http://schemas.openxmlformats.org/drawingml/2006/table">
            <a:tbl>
              <a:tblPr firstCol="0" firstRow="0" lastCol="0" lastRow="0" bandCol="0" bandRow="0" rtl="0">
                <a:tableStyleId>{33BA23B1-9221-436E-865A-0063620EA4FD}</a:tableStyleId>
              </a:tblPr>
              <a:tblGrid>
                <a:gridCol w="3788221"/>
                <a:gridCol w="3788221"/>
                <a:gridCol w="3788221"/>
              </a:tblGrid>
              <a:tr h="890190">
                <a:tc>
                  <a:txBody>
                    <a:bodyPr/>
                    <a:lstStyle/>
                    <a:p>
                      <a:pPr>
                        <a:lnSpc>
                          <a:spcPct val="120000"/>
                        </a:lnSpc>
                        <a:spcBef>
                          <a:spcPts val="2800"/>
                        </a:spcBef>
                        <a:defRPr sz="1800">
                          <a:solidFill>
                            <a:srgbClr val="000000"/>
                          </a:solidFill>
                          <a:effectLst/>
                        </a:defRPr>
                      </a:pPr>
                      <a:r>
                        <a:rPr b="1" sz="2100" u="sng">
                          <a:solidFill>
                            <a:schemeClr val="accent5">
                              <a:satOff val="12463"/>
                              <a:lumOff val="-11496"/>
                            </a:schemeClr>
                          </a:solidFill>
                          <a:effectLst>
                            <a:outerShdw sx="100000" sy="100000" kx="0" ky="0" algn="b" rotWithShape="0" blurRad="25400" dist="12700" dir="5400000">
                              <a:srgbClr val="FFFFFF"/>
                            </a:outerShdw>
                          </a:effectLst>
                          <a:latin typeface="Times New Roman"/>
                          <a:ea typeface="Times New Roman"/>
                          <a:cs typeface="Times New Roman"/>
                          <a:sym typeface="Times New Roman"/>
                        </a:rPr>
                        <a:t>A} Rigid Fixed Functional Appliances (RFFA )
</a:t>
                      </a:r>
                    </a:p>
                  </a:txBody>
                  <a:tcPr marL="50800" marR="50800" marT="50800" marB="50800" anchor="ctr" anchorCtr="0" horzOverflow="overflow">
                    <a:lnL w="12700">
                      <a:solidFill>
                        <a:srgbClr val="5A5950"/>
                      </a:solidFill>
                      <a:miter lim="400000"/>
                    </a:lnL>
                    <a:lnR w="12700">
                      <a:solidFill>
                        <a:srgbClr val="5A5950"/>
                      </a:solidFill>
                      <a:miter lim="400000"/>
                    </a:lnR>
                    <a:lnT w="12700">
                      <a:solidFill>
                        <a:srgbClr val="5A5950"/>
                      </a:solidFill>
                      <a:miter lim="400000"/>
                    </a:lnT>
                    <a:lnB w="12700">
                      <a:solidFill>
                        <a:srgbClr val="5A5950"/>
                      </a:solidFill>
                      <a:miter lim="400000"/>
                    </a:lnB>
                  </a:tcPr>
                </a:tc>
                <a:tc>
                  <a:txBody>
                    <a:bodyPr/>
                    <a:lstStyle/>
                    <a:p>
                      <a:pPr algn="l">
                        <a:lnSpc>
                          <a:spcPct val="120000"/>
                        </a:lnSpc>
                        <a:spcBef>
                          <a:spcPts val="2800"/>
                        </a:spcBef>
                        <a:defRPr sz="1800">
                          <a:solidFill>
                            <a:srgbClr val="000000"/>
                          </a:solidFill>
                          <a:effectLst/>
                        </a:defRPr>
                      </a:pPr>
                      <a:r>
                        <a:rPr b="1" sz="1900" u="sng">
                          <a:solidFill>
                            <a:schemeClr val="accent5">
                              <a:satOff val="12463"/>
                              <a:lumOff val="-11496"/>
                            </a:schemeClr>
                          </a:solidFill>
                          <a:effectLst>
                            <a:outerShdw sx="100000" sy="100000" kx="0" ky="0" algn="b" rotWithShape="0" blurRad="25400" dist="12700" dir="5400000">
                              <a:srgbClr val="FFFFFF"/>
                            </a:outerShdw>
                          </a:effectLst>
                          <a:latin typeface="Times New Roman"/>
                          <a:ea typeface="Times New Roman"/>
                          <a:cs typeface="Times New Roman"/>
                          <a:sym typeface="Times New Roman"/>
                        </a:rPr>
                        <a:t>B} Flexible Fixed Functional Appliances (FFFA)
</a:t>
                      </a:r>
                    </a:p>
                  </a:txBody>
                  <a:tcPr marL="50800" marR="50800" marT="50800" marB="50800" anchor="ctr" anchorCtr="0" horzOverflow="overflow">
                    <a:lnL w="12700">
                      <a:solidFill>
                        <a:srgbClr val="5A5950"/>
                      </a:solidFill>
                      <a:miter lim="400000"/>
                    </a:lnL>
                    <a:lnR w="12700">
                      <a:solidFill>
                        <a:srgbClr val="5A5950"/>
                      </a:solidFill>
                      <a:miter lim="400000"/>
                    </a:lnR>
                    <a:lnT w="12700">
                      <a:solidFill>
                        <a:srgbClr val="5A5950"/>
                      </a:solidFill>
                      <a:miter lim="400000"/>
                    </a:lnT>
                    <a:lnB w="12700">
                      <a:solidFill>
                        <a:srgbClr val="5A5950"/>
                      </a:solidFill>
                      <a:miter lim="400000"/>
                    </a:lnB>
                  </a:tcPr>
                </a:tc>
                <a:tc>
                  <a:txBody>
                    <a:bodyPr/>
                    <a:lstStyle/>
                    <a:p>
                      <a:pPr algn="l">
                        <a:lnSpc>
                          <a:spcPct val="120000"/>
                        </a:lnSpc>
                        <a:spcBef>
                          <a:spcPts val="2800"/>
                        </a:spcBef>
                        <a:defRPr b="1" sz="2100" u="sng">
                          <a:solidFill>
                            <a:schemeClr val="accent5">
                              <a:satOff val="12463"/>
                              <a:lumOff val="-11496"/>
                            </a:schemeClr>
                          </a:solidFill>
                          <a:effectLst>
                            <a:outerShdw sx="100000" sy="100000" kx="0" ky="0" algn="b" rotWithShape="0" blurRad="25400" dist="12700" dir="5400000">
                              <a:srgbClr val="FFFFFF"/>
                            </a:outerShdw>
                          </a:effectLst>
                          <a:latin typeface="Times New Roman"/>
                          <a:ea typeface="Times New Roman"/>
                          <a:cs typeface="Times New Roman"/>
                          <a:sym typeface="Times New Roman"/>
                        </a:defRPr>
                      </a:pPr>
                      <a:r>
                        <a:t>C} Hybrid Fixed Functional Appliances (HFFA)</a:t>
                      </a:r>
                    </a:p>
                  </a:txBody>
                  <a:tcPr marL="50800" marR="50800" marT="50800" marB="50800" anchor="ctr" anchorCtr="0" horzOverflow="overflow">
                    <a:lnL w="12700">
                      <a:solidFill>
                        <a:srgbClr val="5A5950"/>
                      </a:solidFill>
                      <a:miter lim="400000"/>
                    </a:lnL>
                    <a:lnR w="12700">
                      <a:solidFill>
                        <a:srgbClr val="5A5950"/>
                      </a:solidFill>
                      <a:miter lim="400000"/>
                    </a:lnR>
                    <a:lnT w="12700">
                      <a:solidFill>
                        <a:srgbClr val="5A5950"/>
                      </a:solidFill>
                      <a:miter lim="400000"/>
                    </a:lnT>
                    <a:lnB w="12700">
                      <a:solidFill>
                        <a:srgbClr val="5A5950"/>
                      </a:solidFill>
                      <a:miter lim="400000"/>
                    </a:lnB>
                  </a:tcPr>
                </a:tc>
              </a:tr>
              <a:tr h="890190">
                <a:tc>
                  <a:txBody>
                    <a:bodyPr/>
                    <a:lstStyle/>
                    <a:p>
                      <a:pPr algn="l">
                        <a:lnSpc>
                          <a:spcPct val="120000"/>
                        </a:lnSpc>
                        <a:spcBef>
                          <a:spcPts val="2800"/>
                        </a:spcBef>
                        <a:defRPr sz="1800">
                          <a:solidFill>
                            <a:srgbClr val="000000"/>
                          </a:solidFill>
                          <a:effectLst/>
                        </a:defRPr>
                      </a:pPr>
                      <a:r>
                        <a:rPr sz="2200">
                          <a:effectLst>
                            <a:outerShdw sx="100000" sy="100000" kx="0" ky="0" algn="b" rotWithShape="0" blurRad="25400" dist="12700" dir="5400000">
                              <a:srgbClr val="FFFFFF"/>
                            </a:outerShdw>
                          </a:effectLst>
                          <a:latin typeface="Times New Roman"/>
                          <a:ea typeface="Times New Roman"/>
                          <a:cs typeface="Times New Roman"/>
                          <a:sym typeface="Times New Roman"/>
                        </a:rPr>
                        <a:t>1. The Herbst Appliance and its modifications.
</a:t>
                      </a:r>
                    </a:p>
                  </a:txBody>
                  <a:tcPr marL="50800" marR="50800" marT="50800" marB="50800" anchor="ctr" anchorCtr="0" horzOverflow="overflow">
                    <a:lnL w="12700">
                      <a:solidFill>
                        <a:srgbClr val="5A5950"/>
                      </a:solidFill>
                      <a:miter lim="400000"/>
                    </a:lnL>
                    <a:lnR w="12700">
                      <a:solidFill>
                        <a:srgbClr val="5A5950"/>
                      </a:solidFill>
                      <a:miter lim="400000"/>
                    </a:lnR>
                    <a:lnT w="12700">
                      <a:solidFill>
                        <a:srgbClr val="5A5950"/>
                      </a:solidFill>
                      <a:miter lim="400000"/>
                    </a:lnT>
                    <a:lnB w="12700">
                      <a:solidFill>
                        <a:srgbClr val="5A5950"/>
                      </a:solidFill>
                      <a:miter lim="400000"/>
                    </a:lnB>
                  </a:tcPr>
                </a:tc>
                <a:tc>
                  <a:txBody>
                    <a:bodyPr/>
                    <a:lstStyle/>
                    <a:p>
                      <a:pPr algn="l">
                        <a:lnSpc>
                          <a:spcPct val="120000"/>
                        </a:lnSpc>
                        <a:spcBef>
                          <a:spcPts val="2800"/>
                        </a:spcBef>
                        <a:defRPr sz="1800">
                          <a:solidFill>
                            <a:srgbClr val="000000"/>
                          </a:solidFill>
                          <a:effectLst/>
                        </a:defRPr>
                      </a:pPr>
                      <a:r>
                        <a:rPr sz="2200">
                          <a:effectLst>
                            <a:outerShdw sx="100000" sy="100000" kx="0" ky="0" algn="b" rotWithShape="0" blurRad="25400" dist="12700" dir="5400000">
                              <a:srgbClr val="FFFFFF"/>
                            </a:outerShdw>
                          </a:effectLst>
                          <a:latin typeface="Times New Roman"/>
                          <a:ea typeface="Times New Roman"/>
                          <a:cs typeface="Times New Roman"/>
                          <a:sym typeface="Times New Roman"/>
                        </a:rPr>
                        <a:t>1.The Jasper Jumper
</a:t>
                      </a:r>
                    </a:p>
                  </a:txBody>
                  <a:tcPr marL="50800" marR="50800" marT="50800" marB="50800" anchor="ctr" anchorCtr="0" horzOverflow="overflow">
                    <a:lnL w="12700">
                      <a:solidFill>
                        <a:srgbClr val="5A5950"/>
                      </a:solidFill>
                      <a:miter lim="400000"/>
                    </a:lnL>
                    <a:lnR w="12700">
                      <a:solidFill>
                        <a:srgbClr val="5A5950"/>
                      </a:solidFill>
                      <a:miter lim="400000"/>
                    </a:lnR>
                    <a:lnT w="12700">
                      <a:solidFill>
                        <a:srgbClr val="5A5950"/>
                      </a:solidFill>
                      <a:miter lim="400000"/>
                    </a:lnT>
                    <a:lnB w="12700">
                      <a:solidFill>
                        <a:srgbClr val="5A5950"/>
                      </a:solidFill>
                      <a:miter lim="400000"/>
                    </a:lnB>
                  </a:tcPr>
                </a:tc>
                <a:tc>
                  <a:txBody>
                    <a:bodyPr/>
                    <a:lstStyle/>
                    <a:p>
                      <a:pPr algn="l">
                        <a:lnSpc>
                          <a:spcPct val="120000"/>
                        </a:lnSpc>
                        <a:spcBef>
                          <a:spcPts val="2800"/>
                        </a:spcBef>
                        <a:defRPr sz="1800">
                          <a:solidFill>
                            <a:srgbClr val="000000"/>
                          </a:solidFill>
                          <a:effectLst/>
                        </a:defRPr>
                      </a:pPr>
                      <a:r>
                        <a:rPr sz="2200">
                          <a:effectLst>
                            <a:outerShdw sx="100000" sy="100000" kx="0" ky="0" algn="b" rotWithShape="0" blurRad="25400" dist="12700" dir="5400000">
                              <a:srgbClr val="FFFFFF"/>
                            </a:outerShdw>
                          </a:effectLst>
                          <a:latin typeface="Times New Roman"/>
                          <a:ea typeface="Times New Roman"/>
                          <a:cs typeface="Times New Roman"/>
                          <a:sym typeface="Times New Roman"/>
                        </a:rPr>
                        <a:t>1. Eureka Spring</a:t>
                      </a:r>
                    </a:p>
                  </a:txBody>
                  <a:tcPr marL="50800" marR="50800" marT="50800" marB="50800" anchor="ctr" anchorCtr="0" horzOverflow="overflow">
                    <a:lnL w="12700">
                      <a:solidFill>
                        <a:srgbClr val="5A5950"/>
                      </a:solidFill>
                      <a:miter lim="400000"/>
                    </a:lnL>
                    <a:lnR w="12700">
                      <a:solidFill>
                        <a:srgbClr val="5A5950"/>
                      </a:solidFill>
                      <a:miter lim="400000"/>
                    </a:lnR>
                    <a:lnT w="12700">
                      <a:solidFill>
                        <a:srgbClr val="5A5950"/>
                      </a:solidFill>
                      <a:miter lim="400000"/>
                    </a:lnT>
                    <a:lnB w="12700">
                      <a:solidFill>
                        <a:srgbClr val="5A5950"/>
                      </a:solidFill>
                      <a:miter lim="400000"/>
                    </a:lnB>
                  </a:tcPr>
                </a:tc>
              </a:tr>
              <a:tr h="890190">
                <a:tc>
                  <a:txBody>
                    <a:bodyPr/>
                    <a:lstStyle/>
                    <a:p>
                      <a:pPr algn="l">
                        <a:lnSpc>
                          <a:spcPct val="120000"/>
                        </a:lnSpc>
                        <a:spcBef>
                          <a:spcPts val="2800"/>
                        </a:spcBef>
                        <a:defRPr sz="1800">
                          <a:solidFill>
                            <a:srgbClr val="000000"/>
                          </a:solidFill>
                          <a:effectLst/>
                        </a:defRPr>
                      </a:pPr>
                      <a:r>
                        <a:rPr sz="2200">
                          <a:effectLst>
                            <a:outerShdw sx="100000" sy="100000" kx="0" ky="0" algn="b" rotWithShape="0" blurRad="25400" dist="12700" dir="5400000">
                              <a:srgbClr val="FFFFFF"/>
                            </a:outerShdw>
                          </a:effectLst>
                          <a:latin typeface="Times New Roman"/>
                          <a:ea typeface="Times New Roman"/>
                          <a:cs typeface="Times New Roman"/>
                          <a:sym typeface="Times New Roman"/>
                        </a:rPr>
                        <a:t>2. The Mandibular Protraction Appliance (MPA)
</a:t>
                      </a:r>
                    </a:p>
                  </a:txBody>
                  <a:tcPr marL="50800" marR="50800" marT="50800" marB="50800" anchor="ctr" anchorCtr="0" horzOverflow="overflow">
                    <a:lnL w="12700">
                      <a:solidFill>
                        <a:srgbClr val="5A5950"/>
                      </a:solidFill>
                      <a:miter lim="400000"/>
                    </a:lnL>
                    <a:lnR w="12700">
                      <a:solidFill>
                        <a:srgbClr val="5A5950"/>
                      </a:solidFill>
                      <a:miter lim="400000"/>
                    </a:lnR>
                    <a:lnT w="12700">
                      <a:solidFill>
                        <a:srgbClr val="5A5950"/>
                      </a:solidFill>
                      <a:miter lim="400000"/>
                    </a:lnT>
                    <a:lnB w="12700">
                      <a:solidFill>
                        <a:srgbClr val="5A5950"/>
                      </a:solidFill>
                      <a:miter lim="400000"/>
                    </a:lnB>
                  </a:tcPr>
                </a:tc>
                <a:tc>
                  <a:txBody>
                    <a:bodyPr/>
                    <a:lstStyle/>
                    <a:p>
                      <a:pPr algn="l">
                        <a:lnSpc>
                          <a:spcPct val="120000"/>
                        </a:lnSpc>
                        <a:spcBef>
                          <a:spcPts val="2800"/>
                        </a:spcBef>
                        <a:defRPr sz="1800">
                          <a:solidFill>
                            <a:srgbClr val="000000"/>
                          </a:solidFill>
                          <a:effectLst/>
                        </a:defRPr>
                      </a:pPr>
                      <a:r>
                        <a:rPr sz="2200">
                          <a:effectLst>
                            <a:outerShdw sx="100000" sy="100000" kx="0" ky="0" algn="b" rotWithShape="0" blurRad="25400" dist="12700" dir="5400000">
                              <a:srgbClr val="FFFFFF"/>
                            </a:outerShdw>
                          </a:effectLst>
                          <a:latin typeface="Times New Roman"/>
                          <a:ea typeface="Times New Roman"/>
                          <a:cs typeface="Times New Roman"/>
                          <a:sym typeface="Times New Roman"/>
                        </a:rPr>
                        <a:t>2. The Adjustable Bite Corrector</a:t>
                      </a:r>
                    </a:p>
                  </a:txBody>
                  <a:tcPr marL="50800" marR="50800" marT="50800" marB="50800" anchor="ctr" anchorCtr="0" horzOverflow="overflow">
                    <a:lnL w="12700">
                      <a:solidFill>
                        <a:srgbClr val="5A5950"/>
                      </a:solidFill>
                      <a:miter lim="400000"/>
                    </a:lnL>
                    <a:lnR w="12700">
                      <a:solidFill>
                        <a:srgbClr val="5A5950"/>
                      </a:solidFill>
                      <a:miter lim="400000"/>
                    </a:lnR>
                    <a:lnT w="12700">
                      <a:solidFill>
                        <a:srgbClr val="5A5950"/>
                      </a:solidFill>
                      <a:miter lim="400000"/>
                    </a:lnT>
                    <a:lnB w="12700">
                      <a:solidFill>
                        <a:srgbClr val="5A5950"/>
                      </a:solidFill>
                      <a:miter lim="400000"/>
                    </a:lnB>
                  </a:tcPr>
                </a:tc>
                <a:tc>
                  <a:txBody>
                    <a:bodyPr/>
                    <a:lstStyle/>
                    <a:p>
                      <a:pPr algn="l">
                        <a:lnSpc>
                          <a:spcPct val="120000"/>
                        </a:lnSpc>
                        <a:spcBef>
                          <a:spcPts val="2800"/>
                        </a:spcBef>
                        <a:defRPr sz="1800">
                          <a:solidFill>
                            <a:srgbClr val="000000"/>
                          </a:solidFill>
                          <a:effectLst/>
                        </a:defRPr>
                      </a:pPr>
                      <a:r>
                        <a:rPr sz="2200">
                          <a:effectLst>
                            <a:outerShdw sx="100000" sy="100000" kx="0" ky="0" algn="b" rotWithShape="0" blurRad="25400" dist="12700" dir="5400000">
                              <a:srgbClr val="FFFFFF"/>
                            </a:outerShdw>
                          </a:effectLst>
                          <a:latin typeface="Times New Roman"/>
                          <a:ea typeface="Times New Roman"/>
                          <a:cs typeface="Times New Roman"/>
                          <a:sym typeface="Times New Roman"/>
                        </a:rPr>
                        <a:t>2. FORSUS- Fatigue Resistant Devices </a:t>
                      </a:r>
                    </a:p>
                  </a:txBody>
                  <a:tcPr marL="50800" marR="50800" marT="50800" marB="50800" anchor="ctr" anchorCtr="0" horzOverflow="overflow">
                    <a:lnL w="12700">
                      <a:solidFill>
                        <a:srgbClr val="5A5950"/>
                      </a:solidFill>
                      <a:miter lim="400000"/>
                    </a:lnL>
                    <a:lnR w="12700">
                      <a:solidFill>
                        <a:srgbClr val="5A5950"/>
                      </a:solidFill>
                      <a:miter lim="400000"/>
                    </a:lnR>
                    <a:lnT w="12700">
                      <a:solidFill>
                        <a:srgbClr val="5A5950"/>
                      </a:solidFill>
                      <a:miter lim="400000"/>
                    </a:lnT>
                    <a:lnB w="12700">
                      <a:solidFill>
                        <a:srgbClr val="5A5950"/>
                      </a:solidFill>
                      <a:miter lim="400000"/>
                    </a:lnB>
                  </a:tcPr>
                </a:tc>
              </a:tr>
              <a:tr h="890190">
                <a:tc>
                  <a:txBody>
                    <a:bodyPr/>
                    <a:lstStyle/>
                    <a:p>
                      <a:pPr algn="l">
                        <a:lnSpc>
                          <a:spcPct val="120000"/>
                        </a:lnSpc>
                        <a:spcBef>
                          <a:spcPts val="2800"/>
                        </a:spcBef>
                        <a:defRPr sz="1800">
                          <a:solidFill>
                            <a:srgbClr val="000000"/>
                          </a:solidFill>
                          <a:effectLst/>
                        </a:defRPr>
                      </a:pPr>
                      <a:r>
                        <a:rPr sz="2000">
                          <a:effectLst>
                            <a:outerShdw sx="100000" sy="100000" kx="0" ky="0" algn="b" rotWithShape="0" blurRad="25400" dist="12700" dir="5400000">
                              <a:srgbClr val="FFFFFF"/>
                            </a:outerShdw>
                          </a:effectLst>
                          <a:latin typeface="Times New Roman"/>
                          <a:ea typeface="Times New Roman"/>
                          <a:cs typeface="Times New Roman"/>
                          <a:sym typeface="Times New Roman"/>
                        </a:rPr>
                        <a:t>3. The Mandibular Anterior Repositioning Appliance (MARA)
</a:t>
                      </a:r>
                    </a:p>
                  </a:txBody>
                  <a:tcPr marL="50800" marR="50800" marT="50800" marB="50800" anchor="ctr" anchorCtr="0" horzOverflow="overflow">
                    <a:lnL w="12700">
                      <a:solidFill>
                        <a:srgbClr val="5A5950"/>
                      </a:solidFill>
                      <a:miter lim="400000"/>
                    </a:lnL>
                    <a:lnR w="12700">
                      <a:solidFill>
                        <a:srgbClr val="5A5950"/>
                      </a:solidFill>
                      <a:miter lim="400000"/>
                    </a:lnR>
                    <a:lnT w="12700">
                      <a:solidFill>
                        <a:srgbClr val="5A5950"/>
                      </a:solidFill>
                      <a:miter lim="400000"/>
                    </a:lnT>
                    <a:lnB w="12700">
                      <a:solidFill>
                        <a:srgbClr val="5A5950"/>
                      </a:solidFill>
                      <a:miter lim="400000"/>
                    </a:lnB>
                  </a:tcPr>
                </a:tc>
                <a:tc>
                  <a:txBody>
                    <a:bodyPr/>
                    <a:lstStyle/>
                    <a:p>
                      <a:pPr algn="l">
                        <a:lnSpc>
                          <a:spcPct val="120000"/>
                        </a:lnSpc>
                        <a:spcBef>
                          <a:spcPts val="2800"/>
                        </a:spcBef>
                        <a:defRPr sz="1800">
                          <a:solidFill>
                            <a:srgbClr val="000000"/>
                          </a:solidFill>
                          <a:effectLst/>
                        </a:defRPr>
                      </a:pPr>
                      <a:r>
                        <a:rPr sz="2200">
                          <a:effectLst>
                            <a:outerShdw sx="100000" sy="100000" kx="0" ky="0" algn="b" rotWithShape="0" blurRad="25400" dist="12700" dir="5400000">
                              <a:srgbClr val="FFFFFF"/>
                            </a:outerShdw>
                          </a:effectLst>
                          <a:latin typeface="Times New Roman"/>
                          <a:ea typeface="Times New Roman"/>
                          <a:cs typeface="Times New Roman"/>
                          <a:sym typeface="Times New Roman"/>
                        </a:rPr>
                        <a:t>3. The Churro Jumper.</a:t>
                      </a:r>
                    </a:p>
                  </a:txBody>
                  <a:tcPr marL="50800" marR="50800" marT="50800" marB="50800" anchor="ctr" anchorCtr="0" horzOverflow="overflow">
                    <a:lnL w="12700">
                      <a:solidFill>
                        <a:srgbClr val="5A5950"/>
                      </a:solidFill>
                      <a:miter lim="400000"/>
                    </a:lnL>
                    <a:lnR w="12700">
                      <a:solidFill>
                        <a:srgbClr val="5A5950"/>
                      </a:solidFill>
                      <a:miter lim="400000"/>
                    </a:lnR>
                    <a:lnT w="12700">
                      <a:solidFill>
                        <a:srgbClr val="5A5950"/>
                      </a:solidFill>
                      <a:miter lim="400000"/>
                    </a:lnT>
                    <a:lnB w="12700">
                      <a:solidFill>
                        <a:srgbClr val="5A5950"/>
                      </a:solidFill>
                      <a:miter lim="400000"/>
                    </a:lnB>
                  </a:tcPr>
                </a:tc>
                <a:tc>
                  <a:txBody>
                    <a:bodyPr/>
                    <a:lstStyle/>
                    <a:p>
                      <a:pPr algn="l">
                        <a:lnSpc>
                          <a:spcPct val="120000"/>
                        </a:lnSpc>
                        <a:spcBef>
                          <a:spcPts val="2800"/>
                        </a:spcBef>
                        <a:defRPr sz="1800">
                          <a:solidFill>
                            <a:srgbClr val="000000"/>
                          </a:solidFill>
                          <a:effectLst/>
                        </a:defRPr>
                      </a:pPr>
                      <a:r>
                        <a:rPr sz="2200">
                          <a:effectLst>
                            <a:outerShdw sx="100000" sy="100000" kx="0" ky="0" algn="b" rotWithShape="0" blurRad="25400" dist="12700" dir="5400000">
                              <a:srgbClr val="FFFFFF"/>
                            </a:outerShdw>
                          </a:effectLst>
                          <a:latin typeface="Times New Roman"/>
                          <a:ea typeface="Times New Roman"/>
                          <a:cs typeface="Times New Roman"/>
                          <a:sym typeface="Times New Roman"/>
                        </a:rPr>
                        <a:t>3. The Twin Force Bite Corrector.
</a:t>
                      </a:r>
                    </a:p>
                  </a:txBody>
                  <a:tcPr marL="50800" marR="50800" marT="50800" marB="50800" anchor="ctr" anchorCtr="0" horzOverflow="overflow">
                    <a:lnL w="12700">
                      <a:solidFill>
                        <a:srgbClr val="5A5950"/>
                      </a:solidFill>
                      <a:miter lim="400000"/>
                    </a:lnL>
                    <a:lnR w="12700">
                      <a:solidFill>
                        <a:srgbClr val="5A5950"/>
                      </a:solidFill>
                      <a:miter lim="400000"/>
                    </a:lnR>
                    <a:lnT w="12700">
                      <a:solidFill>
                        <a:srgbClr val="5A5950"/>
                      </a:solidFill>
                      <a:miter lim="400000"/>
                    </a:lnT>
                    <a:lnB w="12700">
                      <a:solidFill>
                        <a:srgbClr val="5A5950"/>
                      </a:solidFill>
                      <a:miter lim="400000"/>
                    </a:lnB>
                  </a:tcPr>
                </a:tc>
              </a:tr>
              <a:tr h="890190">
                <a:tc>
                  <a:txBody>
                    <a:bodyPr/>
                    <a:lstStyle/>
                    <a:p>
                      <a:pPr algn="l">
                        <a:lnSpc>
                          <a:spcPct val="120000"/>
                        </a:lnSpc>
                        <a:spcBef>
                          <a:spcPts val="2800"/>
                        </a:spcBef>
                        <a:defRPr sz="1800">
                          <a:solidFill>
                            <a:srgbClr val="000000"/>
                          </a:solidFill>
                          <a:effectLst/>
                        </a:defRPr>
                      </a:pPr>
                      <a:r>
                        <a:rPr sz="2200">
                          <a:effectLst>
                            <a:outerShdw sx="100000" sy="100000" kx="0" ky="0" algn="b" rotWithShape="0" blurRad="25400" dist="12700" dir="5400000">
                              <a:srgbClr val="FFFFFF"/>
                            </a:outerShdw>
                          </a:effectLst>
                          <a:latin typeface="Times New Roman"/>
                          <a:ea typeface="Times New Roman"/>
                          <a:cs typeface="Times New Roman"/>
                          <a:sym typeface="Times New Roman"/>
                        </a:rPr>
                        <a:t>4. The Ritto Appliance</a:t>
                      </a:r>
                    </a:p>
                  </a:txBody>
                  <a:tcPr marL="50800" marR="50800" marT="50800" marB="50800" anchor="ctr" anchorCtr="0" horzOverflow="overflow">
                    <a:lnL w="12700">
                      <a:solidFill>
                        <a:srgbClr val="5A5950"/>
                      </a:solidFill>
                      <a:miter lim="400000"/>
                    </a:lnL>
                    <a:lnR w="12700">
                      <a:solidFill>
                        <a:srgbClr val="5A5950"/>
                      </a:solidFill>
                      <a:miter lim="400000"/>
                    </a:lnR>
                    <a:lnT w="12700">
                      <a:solidFill>
                        <a:srgbClr val="5A5950"/>
                      </a:solidFill>
                      <a:miter lim="400000"/>
                    </a:lnT>
                    <a:lnB w="12700">
                      <a:solidFill>
                        <a:srgbClr val="5A5950"/>
                      </a:solidFill>
                      <a:miter lim="400000"/>
                    </a:lnB>
                  </a:tcPr>
                </a:tc>
                <a:tc>
                  <a:txBody>
                    <a:bodyPr/>
                    <a:lstStyle/>
                    <a:p>
                      <a:pPr algn="l">
                        <a:lnSpc>
                          <a:spcPct val="120000"/>
                        </a:lnSpc>
                        <a:spcBef>
                          <a:spcPts val="2800"/>
                        </a:spcBef>
                        <a:defRPr sz="1800">
                          <a:solidFill>
                            <a:srgbClr val="000000"/>
                          </a:solidFill>
                          <a:effectLst/>
                        </a:defRPr>
                      </a:pPr>
                      <a:r>
                        <a:rPr sz="2200">
                          <a:effectLst>
                            <a:outerShdw sx="100000" sy="100000" kx="0" ky="0" algn="b" rotWithShape="0" blurRad="25400" dist="12700" dir="5400000">
                              <a:srgbClr val="FFFFFF"/>
                            </a:outerShdw>
                          </a:effectLst>
                          <a:latin typeface="Times New Roman"/>
                          <a:ea typeface="Times New Roman"/>
                          <a:cs typeface="Times New Roman"/>
                          <a:sym typeface="Times New Roman"/>
                        </a:rPr>
                        <a:t>4. The Amoric Torsion Coils.
</a:t>
                      </a:r>
                    </a:p>
                  </a:txBody>
                  <a:tcPr marL="50800" marR="50800" marT="50800" marB="50800" anchor="ctr" anchorCtr="0" horzOverflow="overflow">
                    <a:lnL w="12700">
                      <a:solidFill>
                        <a:srgbClr val="5A5950"/>
                      </a:solidFill>
                      <a:miter lim="400000"/>
                    </a:lnL>
                    <a:lnR w="12700">
                      <a:solidFill>
                        <a:srgbClr val="5A5950"/>
                      </a:solidFill>
                      <a:miter lim="400000"/>
                    </a:lnR>
                    <a:lnT w="12700">
                      <a:solidFill>
                        <a:srgbClr val="5A5950"/>
                      </a:solidFill>
                      <a:miter lim="400000"/>
                    </a:lnT>
                    <a:lnB w="12700">
                      <a:solidFill>
                        <a:srgbClr val="5A5950"/>
                      </a:solidFill>
                      <a:miter lim="400000"/>
                    </a:lnB>
                  </a:tcPr>
                </a:tc>
                <a:tc>
                  <a:txBody>
                    <a:bodyPr/>
                    <a:lstStyle/>
                    <a:p>
                      <a:pPr algn="l">
                        <a:lnSpc>
                          <a:spcPct val="120000"/>
                        </a:lnSpc>
                        <a:spcBef>
                          <a:spcPts val="2800"/>
                        </a:spcBef>
                        <a:defRPr sz="1800">
                          <a:solidFill>
                            <a:srgbClr val="000000"/>
                          </a:solidFill>
                          <a:effectLst/>
                        </a:defRPr>
                      </a:pPr>
                      <a:r>
                        <a:rPr sz="2200">
                          <a:effectLst>
                            <a:outerShdw sx="100000" sy="100000" kx="0" ky="0" algn="b" rotWithShape="0" blurRad="25400" dist="12700" dir="5400000">
                              <a:srgbClr val="FFFFFF"/>
                            </a:outerShdw>
                          </a:effectLst>
                          <a:latin typeface="Times New Roman"/>
                          <a:ea typeface="Times New Roman"/>
                          <a:cs typeface="Times New Roman"/>
                          <a:sym typeface="Times New Roman"/>
                        </a:rPr>
                        <a:t>4. Alpern Class II Closers
</a:t>
                      </a:r>
                    </a:p>
                  </a:txBody>
                  <a:tcPr marL="50800" marR="50800" marT="50800" marB="50800" anchor="ctr" anchorCtr="0" horzOverflow="overflow">
                    <a:lnL w="12700">
                      <a:solidFill>
                        <a:srgbClr val="5A5950"/>
                      </a:solidFill>
                      <a:miter lim="400000"/>
                    </a:lnL>
                    <a:lnR w="12700">
                      <a:solidFill>
                        <a:srgbClr val="5A5950"/>
                      </a:solidFill>
                      <a:miter lim="400000"/>
                    </a:lnR>
                    <a:lnT w="12700">
                      <a:solidFill>
                        <a:srgbClr val="5A5950"/>
                      </a:solidFill>
                      <a:miter lim="400000"/>
                    </a:lnT>
                    <a:lnB w="12700">
                      <a:solidFill>
                        <a:srgbClr val="5A5950"/>
                      </a:solidFill>
                      <a:miter lim="400000"/>
                    </a:lnB>
                  </a:tcPr>
                </a:tc>
              </a:tr>
              <a:tr h="890190">
                <a:tc>
                  <a:txBody>
                    <a:bodyPr/>
                    <a:lstStyle/>
                    <a:p>
                      <a:pPr algn="l">
                        <a:lnSpc>
                          <a:spcPct val="120000"/>
                        </a:lnSpc>
                        <a:spcBef>
                          <a:spcPts val="2800"/>
                        </a:spcBef>
                        <a:defRPr sz="1800">
                          <a:solidFill>
                            <a:srgbClr val="000000"/>
                          </a:solidFill>
                          <a:effectLst/>
                        </a:defRPr>
                      </a:pPr>
                      <a:r>
                        <a:rPr sz="2200">
                          <a:effectLst>
                            <a:outerShdw sx="100000" sy="100000" kx="0" ky="0" algn="b" rotWithShape="0" blurRad="25400" dist="12700" dir="5400000">
                              <a:srgbClr val="FFFFFF"/>
                            </a:outerShdw>
                          </a:effectLst>
                          <a:latin typeface="Times New Roman"/>
                          <a:ea typeface="Times New Roman"/>
                          <a:cs typeface="Times New Roman"/>
                          <a:sym typeface="Times New Roman"/>
                        </a:rPr>
                        <a:t>5.The IST-Appliance
</a:t>
                      </a:r>
                    </a:p>
                  </a:txBody>
                  <a:tcPr marL="50800" marR="50800" marT="50800" marB="50800" anchor="ctr" anchorCtr="0" horzOverflow="overflow">
                    <a:lnL w="12700">
                      <a:solidFill>
                        <a:srgbClr val="5A5950"/>
                      </a:solidFill>
                      <a:miter lim="400000"/>
                    </a:lnL>
                    <a:lnR w="12700">
                      <a:solidFill>
                        <a:srgbClr val="5A5950"/>
                      </a:solidFill>
                      <a:miter lim="400000"/>
                    </a:lnR>
                    <a:lnT w="12700">
                      <a:solidFill>
                        <a:srgbClr val="5A5950"/>
                      </a:solidFill>
                      <a:miter lim="400000"/>
                    </a:lnT>
                    <a:lnB w="12700">
                      <a:solidFill>
                        <a:srgbClr val="5A5950"/>
                      </a:solidFill>
                      <a:miter lim="400000"/>
                    </a:lnB>
                  </a:tcPr>
                </a:tc>
                <a:tc>
                  <a:txBody>
                    <a:bodyPr/>
                    <a:lstStyle/>
                    <a:p>
                      <a:pPr algn="l">
                        <a:lnSpc>
                          <a:spcPct val="120000"/>
                        </a:lnSpc>
                        <a:spcBef>
                          <a:spcPts val="2800"/>
                        </a:spcBef>
                        <a:defRPr sz="1800">
                          <a:solidFill>
                            <a:srgbClr val="000000"/>
                          </a:solidFill>
                          <a:effectLst/>
                        </a:defRPr>
                      </a:pPr>
                      <a:r>
                        <a:rPr sz="2200">
                          <a:effectLst>
                            <a:outerShdw sx="100000" sy="100000" kx="0" ky="0" algn="b" rotWithShape="0" blurRad="25400" dist="12700" dir="5400000">
                              <a:srgbClr val="FFFFFF"/>
                            </a:outerShdw>
                          </a:effectLst>
                          <a:latin typeface="Times New Roman"/>
                          <a:ea typeface="Times New Roman"/>
                          <a:cs typeface="Times New Roman"/>
                          <a:sym typeface="Times New Roman"/>
                        </a:rPr>
                        <a:t>5. The Scandee Tubular Jumper
</a:t>
                      </a:r>
                    </a:p>
                  </a:txBody>
                  <a:tcPr marL="50800" marR="50800" marT="50800" marB="50800" anchor="ctr" anchorCtr="0" horzOverflow="overflow">
                    <a:lnL w="12700">
                      <a:solidFill>
                        <a:srgbClr val="5A5950"/>
                      </a:solidFill>
                      <a:miter lim="400000"/>
                    </a:lnL>
                    <a:lnR w="12700">
                      <a:solidFill>
                        <a:srgbClr val="5A5950"/>
                      </a:solidFill>
                      <a:miter lim="400000"/>
                    </a:lnR>
                    <a:lnT w="12700">
                      <a:solidFill>
                        <a:srgbClr val="5A5950"/>
                      </a:solidFill>
                      <a:miter lim="400000"/>
                    </a:lnT>
                    <a:lnB w="12700">
                      <a:solidFill>
                        <a:srgbClr val="5A5950"/>
                      </a:solidFill>
                      <a:miter lim="400000"/>
                    </a:lnB>
                  </a:tcPr>
                </a:tc>
                <a:tc>
                  <a:txBody>
                    <a:bodyPr/>
                    <a:lstStyle/>
                    <a:p>
                      <a:pPr algn="l">
                        <a:lnSpc>
                          <a:spcPct val="120000"/>
                        </a:lnSpc>
                        <a:spcBef>
                          <a:spcPts val="2800"/>
                        </a:spcBef>
                        <a:defRPr sz="1800">
                          <a:solidFill>
                            <a:srgbClr val="000000"/>
                          </a:solidFill>
                          <a:effectLst/>
                        </a:defRPr>
                      </a:pPr>
                      <a:r>
                        <a:rPr sz="2200">
                          <a:effectLst>
                            <a:outerShdw sx="100000" sy="100000" kx="0" ky="0" algn="b" rotWithShape="0" blurRad="25400" dist="12700" dir="5400000">
                              <a:srgbClr val="FFFFFF"/>
                            </a:outerShdw>
                          </a:effectLst>
                          <a:latin typeface="Times New Roman"/>
                          <a:ea typeface="Times New Roman"/>
                          <a:cs typeface="Times New Roman"/>
                          <a:sym typeface="Times New Roman"/>
                        </a:rPr>
                        <a:t>5. The Calibrated Force Module</a:t>
                      </a:r>
                    </a:p>
                  </a:txBody>
                  <a:tcPr marL="50800" marR="50800" marT="50800" marB="50800" anchor="ctr" anchorCtr="0" horzOverflow="overflow">
                    <a:lnL w="12700">
                      <a:solidFill>
                        <a:srgbClr val="5A5950"/>
                      </a:solidFill>
                      <a:miter lim="400000"/>
                    </a:lnL>
                    <a:lnR w="12700">
                      <a:solidFill>
                        <a:srgbClr val="5A5950"/>
                      </a:solidFill>
                      <a:miter lim="400000"/>
                    </a:lnR>
                    <a:lnT w="12700">
                      <a:solidFill>
                        <a:srgbClr val="5A5950"/>
                      </a:solidFill>
                      <a:miter lim="400000"/>
                    </a:lnT>
                    <a:lnB w="12700">
                      <a:solidFill>
                        <a:srgbClr val="5A5950"/>
                      </a:solidFill>
                      <a:miter lim="400000"/>
                    </a:lnB>
                  </a:tcPr>
                </a:tc>
              </a:tr>
              <a:tr h="890190">
                <a:tc>
                  <a:txBody>
                    <a:bodyPr/>
                    <a:lstStyle/>
                    <a:p>
                      <a:pPr algn="l">
                        <a:lnSpc>
                          <a:spcPct val="120000"/>
                        </a:lnSpc>
                        <a:spcBef>
                          <a:spcPts val="2800"/>
                        </a:spcBef>
                        <a:defRPr sz="3900">
                          <a:solidFill>
                            <a:srgbClr val="000000"/>
                          </a:solidFill>
                          <a:effectLst>
                            <a:outerShdw sx="100000" sy="100000" kx="0" ky="0" algn="b" rotWithShape="0" blurRad="25400" dist="12700" dir="5400000">
                              <a:srgbClr val="FFFFFF"/>
                            </a:outerShdw>
                          </a:effectLst>
                          <a:latin typeface="Times New Roman"/>
                          <a:ea typeface="Times New Roman"/>
                          <a:cs typeface="Times New Roman"/>
                          <a:sym typeface="Times New Roman"/>
                        </a:defRPr>
                      </a:pPr>
                    </a:p>
                  </a:txBody>
                  <a:tcPr marL="50800" marR="50800" marT="50800" marB="50800" anchor="ctr" anchorCtr="0" horzOverflow="overflow">
                    <a:lnL w="12700">
                      <a:solidFill>
                        <a:srgbClr val="5A5950"/>
                      </a:solidFill>
                      <a:miter lim="400000"/>
                    </a:lnL>
                    <a:lnR w="12700">
                      <a:solidFill>
                        <a:srgbClr val="5A5950"/>
                      </a:solidFill>
                      <a:miter lim="400000"/>
                    </a:lnR>
                    <a:lnT w="12700">
                      <a:solidFill>
                        <a:srgbClr val="5A5950"/>
                      </a:solidFill>
                      <a:miter lim="400000"/>
                    </a:lnT>
                    <a:lnB w="12700">
                      <a:solidFill>
                        <a:srgbClr val="5A5950"/>
                      </a:solidFill>
                      <a:miter lim="400000"/>
                    </a:lnB>
                  </a:tcPr>
                </a:tc>
                <a:tc>
                  <a:txBody>
                    <a:bodyPr/>
                    <a:lstStyle/>
                    <a:p>
                      <a:pPr algn="l">
                        <a:lnSpc>
                          <a:spcPct val="120000"/>
                        </a:lnSpc>
                        <a:spcBef>
                          <a:spcPts val="2800"/>
                        </a:spcBef>
                        <a:defRPr sz="1800">
                          <a:solidFill>
                            <a:srgbClr val="000000"/>
                          </a:solidFill>
                          <a:effectLst/>
                        </a:defRPr>
                      </a:pPr>
                      <a:r>
                        <a:rPr sz="2200">
                          <a:effectLst>
                            <a:outerShdw sx="100000" sy="100000" kx="0" ky="0" algn="b" rotWithShape="0" blurRad="25400" dist="12700" dir="5400000">
                              <a:srgbClr val="FFFFFF"/>
                            </a:outerShdw>
                          </a:effectLst>
                          <a:latin typeface="Times New Roman"/>
                          <a:ea typeface="Times New Roman"/>
                          <a:cs typeface="Times New Roman"/>
                          <a:sym typeface="Times New Roman"/>
                        </a:rPr>
                        <a:t>6. The Klapper Super Spring</a:t>
                      </a:r>
                    </a:p>
                  </a:txBody>
                  <a:tcPr marL="50800" marR="50800" marT="50800" marB="50800" anchor="ctr" anchorCtr="0" horzOverflow="overflow">
                    <a:lnL w="12700">
                      <a:solidFill>
                        <a:srgbClr val="5A5950"/>
                      </a:solidFill>
                      <a:miter lim="400000"/>
                    </a:lnL>
                    <a:lnR w="12700">
                      <a:solidFill>
                        <a:srgbClr val="5A5950"/>
                      </a:solidFill>
                      <a:miter lim="400000"/>
                    </a:lnR>
                    <a:lnT w="12700">
                      <a:solidFill>
                        <a:srgbClr val="5A5950"/>
                      </a:solidFill>
                      <a:miter lim="400000"/>
                    </a:lnT>
                    <a:lnB w="12700">
                      <a:solidFill>
                        <a:srgbClr val="5A5950"/>
                      </a:solidFill>
                      <a:miter lim="400000"/>
                    </a:lnB>
                  </a:tcPr>
                </a:tc>
                <a:tc>
                  <a:txBody>
                    <a:bodyPr/>
                    <a:lstStyle/>
                    <a:p>
                      <a:pPr>
                        <a:defRPr sz="3000">
                          <a:effectLst/>
                          <a:sym typeface="Hoefler Text"/>
                        </a:defRPr>
                      </a:pPr>
                    </a:p>
                  </a:txBody>
                  <a:tcPr marL="50800" marR="50800" marT="50800" marB="50800" anchor="ctr" anchorCtr="0" horzOverflow="overflow">
                    <a:lnL w="12700">
                      <a:solidFill>
                        <a:srgbClr val="5A5950"/>
                      </a:solidFill>
                      <a:miter lim="400000"/>
                    </a:lnL>
                    <a:lnR w="12700">
                      <a:solidFill>
                        <a:srgbClr val="5A5950"/>
                      </a:solidFill>
                      <a:miter lim="400000"/>
                    </a:lnR>
                    <a:lnT w="12700">
                      <a:solidFill>
                        <a:srgbClr val="5A5950"/>
                      </a:solidFill>
                      <a:miter lim="400000"/>
                    </a:lnT>
                    <a:lnB w="12700">
                      <a:solidFill>
                        <a:srgbClr val="5A5950"/>
                      </a:solidFill>
                      <a:miter lim="400000"/>
                    </a:lnB>
                  </a:tcPr>
                </a:tc>
              </a:tr>
              <a:tr h="890190">
                <a:tc>
                  <a:txBody>
                    <a:bodyPr/>
                    <a:lstStyle/>
                    <a:p>
                      <a:pPr algn="l">
                        <a:lnSpc>
                          <a:spcPct val="120000"/>
                        </a:lnSpc>
                        <a:spcBef>
                          <a:spcPts val="2800"/>
                        </a:spcBef>
                        <a:defRPr sz="3900">
                          <a:solidFill>
                            <a:srgbClr val="000000"/>
                          </a:solidFill>
                          <a:effectLst>
                            <a:outerShdw sx="100000" sy="100000" kx="0" ky="0" algn="b" rotWithShape="0" blurRad="25400" dist="12700" dir="5400000">
                              <a:srgbClr val="FFFFFF"/>
                            </a:outerShdw>
                          </a:effectLst>
                          <a:latin typeface="Times New Roman"/>
                          <a:ea typeface="Times New Roman"/>
                          <a:cs typeface="Times New Roman"/>
                          <a:sym typeface="Times New Roman"/>
                        </a:defRPr>
                      </a:pPr>
                    </a:p>
                  </a:txBody>
                  <a:tcPr marL="50800" marR="50800" marT="50800" marB="50800" anchor="ctr" anchorCtr="0" horzOverflow="overflow">
                    <a:lnL w="12700">
                      <a:solidFill>
                        <a:srgbClr val="5A5950"/>
                      </a:solidFill>
                      <a:miter lim="400000"/>
                    </a:lnL>
                    <a:lnR w="12700">
                      <a:solidFill>
                        <a:srgbClr val="5A5950"/>
                      </a:solidFill>
                      <a:miter lim="400000"/>
                    </a:lnR>
                    <a:lnT w="12700">
                      <a:solidFill>
                        <a:srgbClr val="5A5950"/>
                      </a:solidFill>
                      <a:miter lim="400000"/>
                    </a:lnT>
                    <a:lnB w="12700">
                      <a:solidFill>
                        <a:srgbClr val="5A5950"/>
                      </a:solidFill>
                      <a:miter lim="400000"/>
                    </a:lnB>
                  </a:tcPr>
                </a:tc>
                <a:tc>
                  <a:txBody>
                    <a:bodyPr/>
                    <a:lstStyle/>
                    <a:p>
                      <a:pPr algn="l">
                        <a:lnSpc>
                          <a:spcPct val="120000"/>
                        </a:lnSpc>
                        <a:spcBef>
                          <a:spcPts val="2800"/>
                        </a:spcBef>
                        <a:defRPr sz="1800">
                          <a:solidFill>
                            <a:srgbClr val="000000"/>
                          </a:solidFill>
                          <a:effectLst/>
                        </a:defRPr>
                      </a:pPr>
                      <a:r>
                        <a:rPr sz="2200">
                          <a:effectLst>
                            <a:outerShdw sx="100000" sy="100000" kx="0" ky="0" algn="b" rotWithShape="0" blurRad="25400" dist="12700" dir="5400000">
                              <a:srgbClr val="FFFFFF"/>
                            </a:outerShdw>
                          </a:effectLst>
                          <a:latin typeface="Times New Roman"/>
                          <a:ea typeface="Times New Roman"/>
                          <a:cs typeface="Times New Roman"/>
                          <a:sym typeface="Times New Roman"/>
                        </a:rPr>
                        <a:t>7. The Bite Fixer</a:t>
                      </a:r>
                    </a:p>
                  </a:txBody>
                  <a:tcPr marL="50800" marR="50800" marT="50800" marB="50800" anchor="ctr" anchorCtr="0" horzOverflow="overflow">
                    <a:lnL w="12700">
                      <a:solidFill>
                        <a:srgbClr val="5A5950"/>
                      </a:solidFill>
                      <a:miter lim="400000"/>
                    </a:lnL>
                    <a:lnR w="12700">
                      <a:solidFill>
                        <a:srgbClr val="5A5950"/>
                      </a:solidFill>
                      <a:miter lim="400000"/>
                    </a:lnR>
                    <a:lnT w="12700">
                      <a:solidFill>
                        <a:srgbClr val="5A5950"/>
                      </a:solidFill>
                      <a:miter lim="400000"/>
                    </a:lnT>
                    <a:lnB w="12700">
                      <a:solidFill>
                        <a:srgbClr val="5A5950"/>
                      </a:solidFill>
                      <a:miter lim="400000"/>
                    </a:lnB>
                  </a:tcPr>
                </a:tc>
                <a:tc>
                  <a:txBody>
                    <a:bodyPr/>
                    <a:lstStyle/>
                    <a:p>
                      <a:pPr>
                        <a:defRPr sz="3000">
                          <a:solidFill>
                            <a:srgbClr val="000000"/>
                          </a:solidFill>
                          <a:effectLst/>
                          <a:latin typeface="Times New Roman"/>
                          <a:ea typeface="Times New Roman"/>
                          <a:cs typeface="Times New Roman"/>
                          <a:sym typeface="Times New Roman"/>
                        </a:defRPr>
                      </a:pPr>
                    </a:p>
                  </a:txBody>
                  <a:tcPr marL="50800" marR="50800" marT="50800" marB="50800" anchor="ctr" anchorCtr="0" horzOverflow="overflow">
                    <a:lnL w="12700">
                      <a:solidFill>
                        <a:srgbClr val="5A5950"/>
                      </a:solidFill>
                      <a:miter lim="400000"/>
                    </a:lnL>
                    <a:lnR w="12700">
                      <a:solidFill>
                        <a:srgbClr val="5A5950"/>
                      </a:solidFill>
                      <a:miter lim="400000"/>
                    </a:lnR>
                    <a:lnT w="12700">
                      <a:solidFill>
                        <a:srgbClr val="5A5950"/>
                      </a:solidFill>
                      <a:miter lim="400000"/>
                    </a:lnT>
                    <a:lnB w="12700">
                      <a:solidFill>
                        <a:srgbClr val="5A5950"/>
                      </a:solidFill>
                      <a:miter lim="400000"/>
                    </a:lnB>
                  </a:tcPr>
                </a:tc>
              </a:tr>
            </a:tbl>
          </a:graphicData>
        </a:graphic>
      </p:graphicFrame>
      <p:sp>
        <p:nvSpPr>
          <p:cNvPr id="140" name="CLASSIFICATION"/>
          <p:cNvSpPr txBox="1"/>
          <p:nvPr>
            <p:ph type="title" idx="4294967295"/>
          </p:nvPr>
        </p:nvSpPr>
        <p:spPr>
          <a:xfrm>
            <a:off x="1498600" y="254000"/>
            <a:ext cx="10464800" cy="1651000"/>
          </a:xfrm>
          <a:prstGeom prst="rect">
            <a:avLst/>
          </a:prstGeom>
        </p:spPr>
        <p:txBody>
          <a:bodyPr/>
          <a:lstStyle/>
          <a:p>
            <a:pPr/>
            <a:r>
              <a:t>CLASSIFICATION</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CONSIDERATIONS"/>
          <p:cNvSpPr txBox="1"/>
          <p:nvPr>
            <p:ph type="title"/>
          </p:nvPr>
        </p:nvSpPr>
        <p:spPr>
          <a:prstGeom prst="rect">
            <a:avLst/>
          </a:prstGeom>
        </p:spPr>
        <p:txBody>
          <a:bodyPr/>
          <a:lstStyle/>
          <a:p>
            <a:pPr/>
            <a:r>
              <a:t>CONSIDERATIONS</a:t>
            </a:r>
          </a:p>
        </p:txBody>
      </p:sp>
      <p:sp>
        <p:nvSpPr>
          <p:cNvPr id="143" name="1)Age factor…"/>
          <p:cNvSpPr txBox="1"/>
          <p:nvPr>
            <p:ph type="body" idx="1"/>
          </p:nvPr>
        </p:nvSpPr>
        <p:spPr>
          <a:xfrm>
            <a:off x="761503" y="2709713"/>
            <a:ext cx="11481794" cy="5989787"/>
          </a:xfrm>
          <a:prstGeom prst="rect">
            <a:avLst/>
          </a:prstGeom>
        </p:spPr>
        <p:txBody>
          <a:bodyPr/>
          <a:lstStyle/>
          <a:p>
            <a:pPr marL="0" indent="0">
              <a:buSzTx/>
              <a:buNone/>
              <a:defRPr i="0">
                <a:solidFill>
                  <a:srgbClr val="000000"/>
                </a:solidFill>
                <a:latin typeface="Times New Roman"/>
                <a:ea typeface="Times New Roman"/>
                <a:cs typeface="Times New Roman"/>
                <a:sym typeface="Times New Roman"/>
              </a:defRPr>
            </a:pPr>
            <a:r>
              <a:t>1)Age factor </a:t>
            </a:r>
          </a:p>
          <a:p>
            <a:pPr marL="0" indent="0">
              <a:buSzTx/>
              <a:buNone/>
              <a:defRPr i="0">
                <a:solidFill>
                  <a:srgbClr val="000000"/>
                </a:solidFill>
                <a:latin typeface="Times New Roman"/>
                <a:ea typeface="Times New Roman"/>
                <a:cs typeface="Times New Roman"/>
                <a:sym typeface="Times New Roman"/>
              </a:defRPr>
            </a:pPr>
            <a:r>
              <a:t>2)Growth considerations</a:t>
            </a:r>
          </a:p>
          <a:p>
            <a:pPr marL="0" indent="0">
              <a:buSzTx/>
              <a:buNone/>
              <a:defRPr i="0">
                <a:solidFill>
                  <a:srgbClr val="000000"/>
                </a:solidFill>
                <a:latin typeface="Times New Roman"/>
                <a:ea typeface="Times New Roman"/>
                <a:cs typeface="Times New Roman"/>
                <a:sym typeface="Times New Roman"/>
              </a:defRPr>
            </a:pPr>
            <a:r>
              <a:t>3)Esthetic considerations</a:t>
            </a:r>
          </a:p>
          <a:p>
            <a:pPr marL="0" indent="0">
              <a:buSzTx/>
              <a:buNone/>
              <a:defRPr i="0">
                <a:solidFill>
                  <a:srgbClr val="000000"/>
                </a:solidFill>
                <a:latin typeface="Times New Roman"/>
                <a:ea typeface="Times New Roman"/>
                <a:cs typeface="Times New Roman"/>
                <a:sym typeface="Times New Roman"/>
              </a:defRPr>
            </a:pPr>
            <a:r>
              <a:t>4)Compliance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MODE OF ACTION"/>
          <p:cNvSpPr txBox="1"/>
          <p:nvPr>
            <p:ph type="title"/>
          </p:nvPr>
        </p:nvSpPr>
        <p:spPr>
          <a:prstGeom prst="rect">
            <a:avLst/>
          </a:prstGeom>
        </p:spPr>
        <p:txBody>
          <a:bodyPr/>
          <a:lstStyle/>
          <a:p>
            <a:pPr/>
            <a:r>
              <a:t>MODE OF ACTION</a:t>
            </a:r>
          </a:p>
        </p:txBody>
      </p:sp>
      <p:sp>
        <p:nvSpPr>
          <p:cNvPr id="146" name="Mechanism of mandibular repositioning similar to removable appliance…"/>
          <p:cNvSpPr txBox="1"/>
          <p:nvPr>
            <p:ph type="body" idx="1"/>
          </p:nvPr>
        </p:nvSpPr>
        <p:spPr>
          <a:prstGeom prst="rect">
            <a:avLst/>
          </a:prstGeom>
        </p:spPr>
        <p:txBody>
          <a:bodyPr/>
          <a:lstStyle/>
          <a:p>
            <a:pPr>
              <a:buBlip>
                <a:blip r:embed="rId2"/>
              </a:buBlip>
              <a:defRPr i="0">
                <a:solidFill>
                  <a:srgbClr val="000000"/>
                </a:solidFill>
                <a:latin typeface="Times New Roman"/>
                <a:ea typeface="Times New Roman"/>
                <a:cs typeface="Times New Roman"/>
                <a:sym typeface="Times New Roman"/>
              </a:defRPr>
            </a:pPr>
            <a:r>
              <a:t>Mechanism of mandibular repositioning similar to removable appliance</a:t>
            </a:r>
          </a:p>
          <a:p>
            <a:pPr>
              <a:buBlip>
                <a:blip r:embed="rId2"/>
              </a:buBlip>
              <a:defRPr i="0">
                <a:solidFill>
                  <a:srgbClr val="000000"/>
                </a:solidFill>
                <a:latin typeface="Times New Roman"/>
                <a:ea typeface="Times New Roman"/>
                <a:cs typeface="Times New Roman"/>
                <a:sym typeface="Times New Roman"/>
              </a:defRPr>
            </a:pPr>
            <a:r>
              <a:t>The appliance is tooth borne and exerts its effects via teeth to the underlying bone by transmitting the forces developed as a result of the continuous forward posturing of the lower jaw.</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4.png"/></Relationships>

</file>

<file path=ppt/theme/theme1.xml><?xml version="1.0" encoding="utf-8"?>
<a:theme xmlns:a="http://schemas.openxmlformats.org/drawingml/2006/main" xmlns:r="http://schemas.openxmlformats.org/officeDocument/2006/relationships" name="Moroccan">
  <a:themeElements>
    <a:clrScheme name="Moroccan">
      <a:dk1>
        <a:srgbClr val="073E86"/>
      </a:dk1>
      <a:lt1>
        <a:srgbClr val="86837F">
          <a:alpha val="80000"/>
        </a:srgbClr>
      </a:lt1>
      <a:dk2>
        <a:srgbClr val="586770"/>
      </a:dk2>
      <a:lt2>
        <a:srgbClr val="C4CBD0"/>
      </a:lt2>
      <a:accent1>
        <a:srgbClr val="61A4C7"/>
      </a:accent1>
      <a:accent2>
        <a:srgbClr val="3C9B4C"/>
      </a:accent2>
      <a:accent3>
        <a:srgbClr val="E0BF64"/>
      </a:accent3>
      <a:accent4>
        <a:srgbClr val="DE9A51"/>
      </a:accent4>
      <a:accent5>
        <a:srgbClr val="C86464"/>
      </a:accent5>
      <a:accent6>
        <a:srgbClr val="896D9B"/>
      </a:accent6>
      <a:hlink>
        <a:srgbClr val="0000FF"/>
      </a:hlink>
      <a:folHlink>
        <a:srgbClr val="FF00FF"/>
      </a:folHlink>
    </a:clrScheme>
    <a:fontScheme name="Moroccan">
      <a:majorFont>
        <a:latin typeface="Hoefler Text"/>
        <a:ea typeface="Hoefler Text"/>
        <a:cs typeface="Hoefler Text"/>
      </a:majorFont>
      <a:minorFont>
        <a:latin typeface="Hoefler Text"/>
        <a:ea typeface="Hoefler Text"/>
        <a:cs typeface="Hoefler Text"/>
      </a:minorFont>
    </a:fontScheme>
    <a:fmtScheme name="Morocc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3F1DF"/>
            </a:solidFill>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1">
              <a:satOff val="-17010"/>
              <a:lumOff val="14363"/>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Moroccan">
  <a:themeElements>
    <a:clrScheme name="Moroccan">
      <a:dk1>
        <a:srgbClr val="000000"/>
      </a:dk1>
      <a:lt1>
        <a:srgbClr val="FFFFFF"/>
      </a:lt1>
      <a:dk2>
        <a:srgbClr val="586770"/>
      </a:dk2>
      <a:lt2>
        <a:srgbClr val="C4CBD0"/>
      </a:lt2>
      <a:accent1>
        <a:srgbClr val="61A4C7"/>
      </a:accent1>
      <a:accent2>
        <a:srgbClr val="3C9B4C"/>
      </a:accent2>
      <a:accent3>
        <a:srgbClr val="E0BF64"/>
      </a:accent3>
      <a:accent4>
        <a:srgbClr val="DE9A51"/>
      </a:accent4>
      <a:accent5>
        <a:srgbClr val="C86464"/>
      </a:accent5>
      <a:accent6>
        <a:srgbClr val="896D9B"/>
      </a:accent6>
      <a:hlink>
        <a:srgbClr val="0000FF"/>
      </a:hlink>
      <a:folHlink>
        <a:srgbClr val="FF00FF"/>
      </a:folHlink>
    </a:clrScheme>
    <a:fontScheme name="Moroccan">
      <a:majorFont>
        <a:latin typeface="Hoefler Text"/>
        <a:ea typeface="Hoefler Text"/>
        <a:cs typeface="Hoefler Text"/>
      </a:majorFont>
      <a:minorFont>
        <a:latin typeface="Hoefler Text"/>
        <a:ea typeface="Hoefler Text"/>
        <a:cs typeface="Hoefler Text"/>
      </a:minorFont>
    </a:fontScheme>
    <a:fmtScheme name="Morocc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3F1DF"/>
            </a:solidFill>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1">
              <a:satOff val="-17010"/>
              <a:lumOff val="14363"/>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