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306" r:id="rId9"/>
    <p:sldId id="262" r:id="rId10"/>
    <p:sldId id="264" r:id="rId11"/>
    <p:sldId id="267" r:id="rId12"/>
    <p:sldId id="268" r:id="rId13"/>
    <p:sldId id="266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3" r:id="rId24"/>
    <p:sldId id="277" r:id="rId25"/>
    <p:sldId id="278" r:id="rId26"/>
    <p:sldId id="294" r:id="rId27"/>
    <p:sldId id="279" r:id="rId28"/>
    <p:sldId id="280" r:id="rId29"/>
    <p:sldId id="281" r:id="rId30"/>
    <p:sldId id="282" r:id="rId31"/>
    <p:sldId id="283" r:id="rId32"/>
    <p:sldId id="319" r:id="rId33"/>
    <p:sldId id="316" r:id="rId34"/>
    <p:sldId id="284" r:id="rId35"/>
    <p:sldId id="295" r:id="rId36"/>
    <p:sldId id="296" r:id="rId37"/>
    <p:sldId id="297" r:id="rId38"/>
    <p:sldId id="298" r:id="rId39"/>
    <p:sldId id="299" r:id="rId40"/>
    <p:sldId id="285" r:id="rId41"/>
    <p:sldId id="286" r:id="rId42"/>
    <p:sldId id="287" r:id="rId43"/>
    <p:sldId id="288" r:id="rId44"/>
    <p:sldId id="300" r:id="rId45"/>
    <p:sldId id="301" r:id="rId46"/>
    <p:sldId id="303" r:id="rId47"/>
    <p:sldId id="317" r:id="rId48"/>
    <p:sldId id="318" r:id="rId49"/>
    <p:sldId id="290" r:id="rId50"/>
    <p:sldId id="308" r:id="rId51"/>
    <p:sldId id="320" r:id="rId52"/>
    <p:sldId id="29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907C8-D07C-4E7A-9C82-70EFD078692F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D194F-24FE-446C-ABD5-469016E6908A}">
      <dgm:prSet phldrT="[Text]"/>
      <dgm:spPr/>
      <dgm:t>
        <a:bodyPr/>
        <a:lstStyle/>
        <a:p>
          <a:r>
            <a:rPr lang="en-US" dirty="0" smtClean="0"/>
            <a:t>Case history</a:t>
          </a:r>
          <a:endParaRPr lang="en-US" dirty="0"/>
        </a:p>
      </dgm:t>
    </dgm:pt>
    <dgm:pt modelId="{4FDFFC9E-5D15-406F-88AF-50E69C4505C0}" type="parTrans" cxnId="{CD62F96B-141C-4BA0-BA51-7FD96B9ED0EE}">
      <dgm:prSet/>
      <dgm:spPr/>
      <dgm:t>
        <a:bodyPr/>
        <a:lstStyle/>
        <a:p>
          <a:endParaRPr lang="en-US"/>
        </a:p>
      </dgm:t>
    </dgm:pt>
    <dgm:pt modelId="{1931447C-FFD5-40FE-B6B8-ABD258B8175C}" type="sibTrans" cxnId="{CD62F96B-141C-4BA0-BA51-7FD96B9ED0EE}">
      <dgm:prSet/>
      <dgm:spPr/>
      <dgm:t>
        <a:bodyPr/>
        <a:lstStyle/>
        <a:p>
          <a:endParaRPr lang="en-US"/>
        </a:p>
      </dgm:t>
    </dgm:pt>
    <dgm:pt modelId="{C652AD35-BC03-415F-8B82-A912B1E3384F}">
      <dgm:prSet phldrT="[Text]"/>
      <dgm:spPr/>
      <dgm:t>
        <a:bodyPr/>
        <a:lstStyle/>
        <a:p>
          <a:r>
            <a:rPr lang="en-US" dirty="0" smtClean="0"/>
            <a:t>Clinical examination</a:t>
          </a:r>
          <a:endParaRPr lang="en-US" dirty="0"/>
        </a:p>
      </dgm:t>
    </dgm:pt>
    <dgm:pt modelId="{B3ED507A-164C-4756-B9DA-A535EC43F906}" type="parTrans" cxnId="{0B3F4A70-947C-4002-87F1-08017E430D20}">
      <dgm:prSet/>
      <dgm:spPr/>
      <dgm:t>
        <a:bodyPr/>
        <a:lstStyle/>
        <a:p>
          <a:endParaRPr lang="en-US"/>
        </a:p>
      </dgm:t>
    </dgm:pt>
    <dgm:pt modelId="{B3C6A868-0A2E-4240-BCE9-44728487C84A}" type="sibTrans" cxnId="{0B3F4A70-947C-4002-87F1-08017E430D20}">
      <dgm:prSet/>
      <dgm:spPr/>
      <dgm:t>
        <a:bodyPr/>
        <a:lstStyle/>
        <a:p>
          <a:endParaRPr lang="en-US"/>
        </a:p>
      </dgm:t>
    </dgm:pt>
    <dgm:pt modelId="{4A6D3A3F-062E-4F31-A1E4-790CDE65B842}">
      <dgm:prSet phldrT="[Text]"/>
      <dgm:spPr/>
      <dgm:t>
        <a:bodyPr/>
        <a:lstStyle/>
        <a:p>
          <a:r>
            <a:rPr lang="en-US" dirty="0" smtClean="0"/>
            <a:t>Model analysis</a:t>
          </a:r>
          <a:endParaRPr lang="en-US" dirty="0"/>
        </a:p>
      </dgm:t>
    </dgm:pt>
    <dgm:pt modelId="{1DD5AAD4-7F51-4B0C-B0A9-D8F052776107}" type="parTrans" cxnId="{B6DFEFBB-883F-4148-A462-E2BD2CE12074}">
      <dgm:prSet/>
      <dgm:spPr/>
      <dgm:t>
        <a:bodyPr/>
        <a:lstStyle/>
        <a:p>
          <a:endParaRPr lang="en-US"/>
        </a:p>
      </dgm:t>
    </dgm:pt>
    <dgm:pt modelId="{D597D3A6-5001-4593-9917-BEAB221530C9}" type="sibTrans" cxnId="{B6DFEFBB-883F-4148-A462-E2BD2CE12074}">
      <dgm:prSet/>
      <dgm:spPr/>
      <dgm:t>
        <a:bodyPr/>
        <a:lstStyle/>
        <a:p>
          <a:endParaRPr lang="en-US"/>
        </a:p>
      </dgm:t>
    </dgm:pt>
    <dgm:pt modelId="{707C41AE-C3F4-469B-B624-25E348E576AF}">
      <dgm:prSet phldrT="[Text]"/>
      <dgm:spPr/>
      <dgm:t>
        <a:bodyPr/>
        <a:lstStyle/>
        <a:p>
          <a:r>
            <a:rPr lang="en-US" dirty="0" smtClean="0"/>
            <a:t>Radiographic examination</a:t>
          </a:r>
          <a:endParaRPr lang="en-US" dirty="0"/>
        </a:p>
      </dgm:t>
    </dgm:pt>
    <dgm:pt modelId="{CBED1A69-CC18-4A00-AA86-BEB43AF87CEE}" type="parTrans" cxnId="{2EC827A7-390E-4EFC-B0A6-F135825DCE6D}">
      <dgm:prSet/>
      <dgm:spPr/>
      <dgm:t>
        <a:bodyPr/>
        <a:lstStyle/>
        <a:p>
          <a:endParaRPr lang="en-US"/>
        </a:p>
      </dgm:t>
    </dgm:pt>
    <dgm:pt modelId="{AF945E63-C653-49D5-A4CB-2122A36EF72C}" type="sibTrans" cxnId="{2EC827A7-390E-4EFC-B0A6-F135825DCE6D}">
      <dgm:prSet/>
      <dgm:spPr/>
      <dgm:t>
        <a:bodyPr/>
        <a:lstStyle/>
        <a:p>
          <a:endParaRPr lang="en-US"/>
        </a:p>
      </dgm:t>
    </dgm:pt>
    <dgm:pt modelId="{79F9C323-E0D7-4BCA-8136-47AC3CA669D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Diagnosis </a:t>
          </a:r>
          <a:endParaRPr lang="en-US" dirty="0"/>
        </a:p>
      </dgm:t>
    </dgm:pt>
    <dgm:pt modelId="{5DC5B8FD-19C7-41EC-9B91-CBAA6D6F1E83}" type="parTrans" cxnId="{093E6A38-632E-44D6-BD82-52F5AA6269D9}">
      <dgm:prSet/>
      <dgm:spPr/>
      <dgm:t>
        <a:bodyPr/>
        <a:lstStyle/>
        <a:p>
          <a:endParaRPr lang="en-US"/>
        </a:p>
      </dgm:t>
    </dgm:pt>
    <dgm:pt modelId="{BF10C35A-6EB7-4FB1-B895-984BEC24AE6D}" type="sibTrans" cxnId="{093E6A38-632E-44D6-BD82-52F5AA6269D9}">
      <dgm:prSet/>
      <dgm:spPr/>
      <dgm:t>
        <a:bodyPr/>
        <a:lstStyle/>
        <a:p>
          <a:endParaRPr lang="en-US"/>
        </a:p>
      </dgm:t>
    </dgm:pt>
    <dgm:pt modelId="{3E79AD2A-73B7-41E8-AED1-61CE53157F72}" type="pres">
      <dgm:prSet presAssocID="{A57907C8-D07C-4E7A-9C82-70EFD07869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5727B39-BE80-49A4-A564-956D6360F8CF}" type="pres">
      <dgm:prSet presAssocID="{CF0D194F-24FE-446C-ABD5-469016E690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C7B18-88BB-4BEC-8C43-1CFA0CECB6BF}" type="pres">
      <dgm:prSet presAssocID="{1931447C-FFD5-40FE-B6B8-ABD258B8175C}" presName="sibTrans" presStyleCnt="0"/>
      <dgm:spPr/>
    </dgm:pt>
    <dgm:pt modelId="{3397B576-B1A1-4F2D-A4AB-A9B93851BC4D}" type="pres">
      <dgm:prSet presAssocID="{C652AD35-BC03-415F-8B82-A912B1E338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8D93D-328B-4917-B1D0-E72A1C80B22E}" type="pres">
      <dgm:prSet presAssocID="{B3C6A868-0A2E-4240-BCE9-44728487C84A}" presName="sibTrans" presStyleCnt="0"/>
      <dgm:spPr/>
    </dgm:pt>
    <dgm:pt modelId="{291092FE-377C-45E2-B095-21FB92F41061}" type="pres">
      <dgm:prSet presAssocID="{4A6D3A3F-062E-4F31-A1E4-790CDE65B8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8433-9441-4A13-B61B-D8972FC9D690}" type="pres">
      <dgm:prSet presAssocID="{D597D3A6-5001-4593-9917-BEAB221530C9}" presName="sibTrans" presStyleCnt="0"/>
      <dgm:spPr/>
    </dgm:pt>
    <dgm:pt modelId="{7FFF3A1B-2375-41B1-90DD-A37D5878B090}" type="pres">
      <dgm:prSet presAssocID="{707C41AE-C3F4-469B-B624-25E348E576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CF88E-DAF6-4E9F-9D53-152DF192E78F}" type="pres">
      <dgm:prSet presAssocID="{AF945E63-C653-49D5-A4CB-2122A36EF72C}" presName="sibTrans" presStyleCnt="0"/>
      <dgm:spPr/>
    </dgm:pt>
    <dgm:pt modelId="{FC36BC7E-B04C-427A-B15A-B22EC49ADEE8}" type="pres">
      <dgm:prSet presAssocID="{79F9C323-E0D7-4BCA-8136-47AC3CA669DC}" presName="node" presStyleLbl="node1" presStyleIdx="4" presStyleCnt="5" custLinFactNeighborX="-1346" custLinFactNeighborY="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1544E-BB50-463E-8D24-4E55E41DFDBA}" type="presOf" srcId="{CF0D194F-24FE-446C-ABD5-469016E6908A}" destId="{C5727B39-BE80-49A4-A564-956D6360F8CF}" srcOrd="0" destOrd="0" presId="urn:microsoft.com/office/officeart/2005/8/layout/default"/>
    <dgm:cxn modelId="{D4CBD27C-5AF5-449C-A011-727A12912739}" type="presOf" srcId="{4A6D3A3F-062E-4F31-A1E4-790CDE65B842}" destId="{291092FE-377C-45E2-B095-21FB92F41061}" srcOrd="0" destOrd="0" presId="urn:microsoft.com/office/officeart/2005/8/layout/default"/>
    <dgm:cxn modelId="{0B3F4A70-947C-4002-87F1-08017E430D20}" srcId="{A57907C8-D07C-4E7A-9C82-70EFD078692F}" destId="{C652AD35-BC03-415F-8B82-A912B1E3384F}" srcOrd="1" destOrd="0" parTransId="{B3ED507A-164C-4756-B9DA-A535EC43F906}" sibTransId="{B3C6A868-0A2E-4240-BCE9-44728487C84A}"/>
    <dgm:cxn modelId="{093E6A38-632E-44D6-BD82-52F5AA6269D9}" srcId="{A57907C8-D07C-4E7A-9C82-70EFD078692F}" destId="{79F9C323-E0D7-4BCA-8136-47AC3CA669DC}" srcOrd="4" destOrd="0" parTransId="{5DC5B8FD-19C7-41EC-9B91-CBAA6D6F1E83}" sibTransId="{BF10C35A-6EB7-4FB1-B895-984BEC24AE6D}"/>
    <dgm:cxn modelId="{CD62F96B-141C-4BA0-BA51-7FD96B9ED0EE}" srcId="{A57907C8-D07C-4E7A-9C82-70EFD078692F}" destId="{CF0D194F-24FE-446C-ABD5-469016E6908A}" srcOrd="0" destOrd="0" parTransId="{4FDFFC9E-5D15-406F-88AF-50E69C4505C0}" sibTransId="{1931447C-FFD5-40FE-B6B8-ABD258B8175C}"/>
    <dgm:cxn modelId="{B6DFEFBB-883F-4148-A462-E2BD2CE12074}" srcId="{A57907C8-D07C-4E7A-9C82-70EFD078692F}" destId="{4A6D3A3F-062E-4F31-A1E4-790CDE65B842}" srcOrd="2" destOrd="0" parTransId="{1DD5AAD4-7F51-4B0C-B0A9-D8F052776107}" sibTransId="{D597D3A6-5001-4593-9917-BEAB221530C9}"/>
    <dgm:cxn modelId="{2E539718-6413-4859-B1E9-2709C15A665C}" type="presOf" srcId="{79F9C323-E0D7-4BCA-8136-47AC3CA669DC}" destId="{FC36BC7E-B04C-427A-B15A-B22EC49ADEE8}" srcOrd="0" destOrd="0" presId="urn:microsoft.com/office/officeart/2005/8/layout/default"/>
    <dgm:cxn modelId="{06164B9D-47EB-4714-8ADB-8D777CA773A9}" type="presOf" srcId="{A57907C8-D07C-4E7A-9C82-70EFD078692F}" destId="{3E79AD2A-73B7-41E8-AED1-61CE53157F72}" srcOrd="0" destOrd="0" presId="urn:microsoft.com/office/officeart/2005/8/layout/default"/>
    <dgm:cxn modelId="{2EC827A7-390E-4EFC-B0A6-F135825DCE6D}" srcId="{A57907C8-D07C-4E7A-9C82-70EFD078692F}" destId="{707C41AE-C3F4-469B-B624-25E348E576AF}" srcOrd="3" destOrd="0" parTransId="{CBED1A69-CC18-4A00-AA86-BEB43AF87CEE}" sibTransId="{AF945E63-C653-49D5-A4CB-2122A36EF72C}"/>
    <dgm:cxn modelId="{644578F3-58F5-4660-84FD-404A5CBDFD1D}" type="presOf" srcId="{C652AD35-BC03-415F-8B82-A912B1E3384F}" destId="{3397B576-B1A1-4F2D-A4AB-A9B93851BC4D}" srcOrd="0" destOrd="0" presId="urn:microsoft.com/office/officeart/2005/8/layout/default"/>
    <dgm:cxn modelId="{E3E3945D-8631-4E46-BABF-516F9415F636}" type="presOf" srcId="{707C41AE-C3F4-469B-B624-25E348E576AF}" destId="{7FFF3A1B-2375-41B1-90DD-A37D5878B090}" srcOrd="0" destOrd="0" presId="urn:microsoft.com/office/officeart/2005/8/layout/default"/>
    <dgm:cxn modelId="{F5C9E4E1-F18C-4152-A8D8-D9082CCABA3B}" type="presParOf" srcId="{3E79AD2A-73B7-41E8-AED1-61CE53157F72}" destId="{C5727B39-BE80-49A4-A564-956D6360F8CF}" srcOrd="0" destOrd="0" presId="urn:microsoft.com/office/officeart/2005/8/layout/default"/>
    <dgm:cxn modelId="{1F00EC42-C507-4F7F-98E1-938C1F47BF36}" type="presParOf" srcId="{3E79AD2A-73B7-41E8-AED1-61CE53157F72}" destId="{229C7B18-88BB-4BEC-8C43-1CFA0CECB6BF}" srcOrd="1" destOrd="0" presId="urn:microsoft.com/office/officeart/2005/8/layout/default"/>
    <dgm:cxn modelId="{999D8DD9-2F56-49B6-848F-48AD2970A2E9}" type="presParOf" srcId="{3E79AD2A-73B7-41E8-AED1-61CE53157F72}" destId="{3397B576-B1A1-4F2D-A4AB-A9B93851BC4D}" srcOrd="2" destOrd="0" presId="urn:microsoft.com/office/officeart/2005/8/layout/default"/>
    <dgm:cxn modelId="{F5D5686C-5A1D-4FA4-9192-8D94DC4F9313}" type="presParOf" srcId="{3E79AD2A-73B7-41E8-AED1-61CE53157F72}" destId="{91C8D93D-328B-4917-B1D0-E72A1C80B22E}" srcOrd="3" destOrd="0" presId="urn:microsoft.com/office/officeart/2005/8/layout/default"/>
    <dgm:cxn modelId="{F8B71F9E-DCF8-46FA-9F09-9F204754DB0D}" type="presParOf" srcId="{3E79AD2A-73B7-41E8-AED1-61CE53157F72}" destId="{291092FE-377C-45E2-B095-21FB92F41061}" srcOrd="4" destOrd="0" presId="urn:microsoft.com/office/officeart/2005/8/layout/default"/>
    <dgm:cxn modelId="{0B554092-E287-4F14-863A-F96A30B4FB2B}" type="presParOf" srcId="{3E79AD2A-73B7-41E8-AED1-61CE53157F72}" destId="{B2D28433-9441-4A13-B61B-D8972FC9D690}" srcOrd="5" destOrd="0" presId="urn:microsoft.com/office/officeart/2005/8/layout/default"/>
    <dgm:cxn modelId="{10C428D9-A88E-4878-BB5F-603A536D2179}" type="presParOf" srcId="{3E79AD2A-73B7-41E8-AED1-61CE53157F72}" destId="{7FFF3A1B-2375-41B1-90DD-A37D5878B090}" srcOrd="6" destOrd="0" presId="urn:microsoft.com/office/officeart/2005/8/layout/default"/>
    <dgm:cxn modelId="{4F46A809-87C5-4040-91EF-E4BEBCD2459D}" type="presParOf" srcId="{3E79AD2A-73B7-41E8-AED1-61CE53157F72}" destId="{43ACF88E-DAF6-4E9F-9D53-152DF192E78F}" srcOrd="7" destOrd="0" presId="urn:microsoft.com/office/officeart/2005/8/layout/default"/>
    <dgm:cxn modelId="{FF8C1DCF-E217-44EB-B1FF-709E0D16A549}" type="presParOf" srcId="{3E79AD2A-73B7-41E8-AED1-61CE53157F72}" destId="{FC36BC7E-B04C-427A-B15A-B22EC49ADEE8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FA7EED-7C44-473E-9160-8DEF71F6E04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4200B5-D89D-4296-B771-51D62B737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071546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Case history &amp; clinical examination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Ravi </a:t>
            </a:r>
            <a:r>
              <a:rPr lang="en-US" dirty="0" err="1" smtClean="0"/>
              <a:t>Bhandari</a:t>
            </a:r>
            <a:endParaRPr lang="en-US" dirty="0" smtClean="0"/>
          </a:p>
          <a:p>
            <a:r>
              <a:rPr lang="en-US" dirty="0" smtClean="0"/>
              <a:t>Dept. Of  Orthodontics &amp; </a:t>
            </a:r>
            <a:r>
              <a:rPr lang="en-US" dirty="0" err="1" smtClean="0"/>
              <a:t>Dentofacial</a:t>
            </a:r>
            <a:r>
              <a:rPr lang="en-US" dirty="0" smtClean="0"/>
              <a:t> orthopedics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CHIEF 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Helps in identifying the priorities &amp; desires of the patient</a:t>
            </a:r>
          </a:p>
          <a:p>
            <a:endParaRPr lang="en-US" dirty="0" smtClean="0"/>
          </a:p>
          <a:p>
            <a:r>
              <a:rPr lang="en-US" dirty="0" smtClean="0"/>
              <a:t>Patients perception of malocclusion- pt motivation  </a:t>
            </a:r>
          </a:p>
          <a:p>
            <a:endParaRPr lang="en-US" dirty="0" smtClean="0"/>
          </a:p>
          <a:p>
            <a:r>
              <a:rPr lang="en-US" dirty="0" smtClean="0"/>
              <a:t>Helps in setting treatment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PRENATAL 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1396"/>
            <a:ext cx="7467600" cy="4873752"/>
          </a:xfrm>
        </p:spPr>
        <p:txBody>
          <a:bodyPr/>
          <a:lstStyle/>
          <a:p>
            <a:r>
              <a:rPr lang="en-US" dirty="0" smtClean="0"/>
              <a:t>Condition of mother during pregnancy &amp; type of delivery- forceps delivery</a:t>
            </a:r>
          </a:p>
          <a:p>
            <a:endParaRPr lang="en-US" dirty="0" smtClean="0"/>
          </a:p>
          <a:p>
            <a:r>
              <a:rPr lang="en-US" dirty="0" smtClean="0"/>
              <a:t>Nutritional status &amp; any infections during pregnancy. </a:t>
            </a:r>
          </a:p>
          <a:p>
            <a:endParaRPr lang="en-US" dirty="0" smtClean="0"/>
          </a:p>
          <a:p>
            <a:r>
              <a:rPr lang="en-US" dirty="0" smtClean="0"/>
              <a:t>Certain drugs , excessive vitamins – congenital malformations.</a:t>
            </a:r>
          </a:p>
          <a:p>
            <a:r>
              <a:rPr lang="en-US" dirty="0" smtClean="0"/>
              <a:t>Tetracycline : staining of teeth</a:t>
            </a:r>
          </a:p>
          <a:p>
            <a:r>
              <a:rPr lang="en-US" dirty="0" smtClean="0"/>
              <a:t>Thalidomide: defective limbs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POSTNATAL 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Type of feeding </a:t>
            </a:r>
          </a:p>
          <a:p>
            <a:endParaRPr lang="en-US" dirty="0" smtClean="0"/>
          </a:p>
          <a:p>
            <a:r>
              <a:rPr lang="en-US" dirty="0" smtClean="0"/>
              <a:t>Abnormal habits – digit / thumb sucking, tongue thrusting , mouth breathing</a:t>
            </a:r>
          </a:p>
          <a:p>
            <a:endParaRPr lang="en-US" dirty="0" smtClean="0"/>
          </a:p>
          <a:p>
            <a:r>
              <a:rPr lang="en-US" dirty="0" smtClean="0"/>
              <a:t>Milestones of normal development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DENTAL 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2834"/>
            <a:ext cx="7467600" cy="4873752"/>
          </a:xfrm>
        </p:spPr>
        <p:txBody>
          <a:bodyPr/>
          <a:lstStyle/>
          <a:p>
            <a:r>
              <a:rPr lang="en-US" dirty="0" smtClean="0"/>
              <a:t>Information on age of eruption &amp; exfoliation of deciduous &amp; permanent teeth</a:t>
            </a:r>
          </a:p>
          <a:p>
            <a:endParaRPr lang="en-US" dirty="0" smtClean="0"/>
          </a:p>
          <a:p>
            <a:r>
              <a:rPr lang="en-US" dirty="0" smtClean="0"/>
              <a:t>Reasons for exfoliation – oral hygiene maintenance</a:t>
            </a:r>
          </a:p>
          <a:p>
            <a:endParaRPr lang="en-US" dirty="0" smtClean="0"/>
          </a:p>
          <a:p>
            <a:r>
              <a:rPr lang="en-US" dirty="0" smtClean="0"/>
              <a:t>Past dental history – pts attitude towards dental health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MEDICAL 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69958"/>
            <a:ext cx="7467600" cy="4873752"/>
          </a:xfrm>
        </p:spPr>
        <p:txBody>
          <a:bodyPr/>
          <a:lstStyle/>
          <a:p>
            <a:r>
              <a:rPr lang="en-US" dirty="0" smtClean="0"/>
              <a:t>Long term medication</a:t>
            </a:r>
          </a:p>
          <a:p>
            <a:endParaRPr lang="en-US" dirty="0" smtClean="0"/>
          </a:p>
          <a:p>
            <a:r>
              <a:rPr lang="en-US" dirty="0" smtClean="0"/>
              <a:t>Allergies/ hypersensitivity reactions</a:t>
            </a:r>
          </a:p>
          <a:p>
            <a:endParaRPr lang="en-US" dirty="0" smtClean="0"/>
          </a:p>
          <a:p>
            <a:r>
              <a:rPr lang="en-US" dirty="0" smtClean="0"/>
              <a:t>Systemic diseases:</a:t>
            </a:r>
          </a:p>
          <a:p>
            <a:pPr lvl="1"/>
            <a:r>
              <a:rPr lang="en-US" dirty="0" smtClean="0"/>
              <a:t>Rheumatic fever &amp; cardiac anomalies.</a:t>
            </a:r>
          </a:p>
          <a:p>
            <a:pPr lvl="1"/>
            <a:r>
              <a:rPr lang="en-US" dirty="0" smtClean="0"/>
              <a:t>Controlled diabetes- periodontal breakdown</a:t>
            </a:r>
          </a:p>
          <a:p>
            <a:pPr lvl="1"/>
            <a:r>
              <a:rPr lang="en-US" dirty="0" smtClean="0"/>
              <a:t>Arthritis or osteoporosis- medication impedes orthodontic therapy</a:t>
            </a:r>
          </a:p>
          <a:p>
            <a:pPr lvl="1"/>
            <a:r>
              <a:rPr lang="en-US" dirty="0" smtClean="0"/>
              <a:t>Endocrinal imbalances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 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4862" y="2198586"/>
            <a:ext cx="7467600" cy="4873752"/>
          </a:xfrm>
        </p:spPr>
        <p:txBody>
          <a:bodyPr/>
          <a:lstStyle/>
          <a:p>
            <a:r>
              <a:rPr lang="en-US" dirty="0" smtClean="0"/>
              <a:t>Certain malocclusion have genetic predisposition &amp; run in families-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Skeletal class III malocclusion</a:t>
            </a:r>
          </a:p>
          <a:p>
            <a:pPr lvl="1"/>
            <a:r>
              <a:rPr lang="en-US" dirty="0" smtClean="0"/>
              <a:t>Cleft lip &amp; palate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272"/>
            <a:ext cx="7467600" cy="4873752"/>
          </a:xfrm>
        </p:spPr>
        <p:txBody>
          <a:bodyPr/>
          <a:lstStyle/>
          <a:p>
            <a:r>
              <a:rPr lang="en-US" dirty="0" smtClean="0"/>
              <a:t>GENERAL  EXAMINATION:</a:t>
            </a:r>
          </a:p>
          <a:p>
            <a:pPr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lphaLcPeriod"/>
            </a:pPr>
            <a:r>
              <a:rPr lang="en-US" dirty="0" smtClean="0"/>
              <a:t>Gait     - abnormality due to neuromuscular disorders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dirty="0" smtClean="0"/>
              <a:t>Posture- 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dirty="0" smtClean="0"/>
              <a:t>Height  &amp; Weight – to assess physical development on growth development charts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dirty="0" smtClean="0"/>
              <a:t>Body Build</a:t>
            </a:r>
          </a:p>
          <a:p>
            <a:pPr marL="822960" lvl="1" indent="-45720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BODY  BUILD: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Sheldon classification:</a:t>
            </a:r>
          </a:p>
          <a:p>
            <a:pPr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Ectomorphic</a:t>
            </a:r>
            <a:r>
              <a:rPr lang="en-US" dirty="0" smtClean="0"/>
              <a:t> : tall &amp; thin physique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 smtClean="0"/>
              <a:t>Mesomorphic</a:t>
            </a:r>
            <a:r>
              <a:rPr lang="en-US" dirty="0" smtClean="0"/>
              <a:t> : average physique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Endomorphic : short &amp; obese physique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  OF  THE 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69958"/>
            <a:ext cx="7467600" cy="4873752"/>
          </a:xfrm>
        </p:spPr>
        <p:txBody>
          <a:bodyPr/>
          <a:lstStyle/>
          <a:p>
            <a:r>
              <a:rPr lang="en-US" dirty="0" smtClean="0"/>
              <a:t>Cephalic Index by Martin &amp; </a:t>
            </a:r>
            <a:r>
              <a:rPr lang="en-US" dirty="0" err="1" smtClean="0"/>
              <a:t>Saller</a:t>
            </a:r>
            <a:r>
              <a:rPr lang="en-US" dirty="0" smtClean="0"/>
              <a:t>  (1957):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Index values :</a:t>
            </a:r>
          </a:p>
          <a:p>
            <a:pPr lvl="1"/>
            <a:r>
              <a:rPr lang="en-US" dirty="0" err="1" smtClean="0"/>
              <a:t>Mesocephalic</a:t>
            </a:r>
            <a:r>
              <a:rPr lang="en-US" dirty="0" smtClean="0"/>
              <a:t>  ( average): 76 – 80.9</a:t>
            </a:r>
          </a:p>
          <a:p>
            <a:pPr lvl="1"/>
            <a:r>
              <a:rPr lang="en-US" dirty="0" err="1" smtClean="0"/>
              <a:t>Brachycephalic</a:t>
            </a:r>
            <a:r>
              <a:rPr lang="en-US" dirty="0" smtClean="0"/>
              <a:t>  (short , broad skull): 81 – 85.4</a:t>
            </a:r>
          </a:p>
          <a:p>
            <a:pPr lvl="1"/>
            <a:r>
              <a:rPr lang="en-US" dirty="0" err="1" smtClean="0"/>
              <a:t>Dolicocephalic</a:t>
            </a:r>
            <a:r>
              <a:rPr lang="en-US" dirty="0" smtClean="0"/>
              <a:t> ( long , narrow skull): &lt; 75.9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2643182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I  =        Maximum skull width x 100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Maximim</a:t>
            </a:r>
            <a:r>
              <a:rPr lang="en-US" dirty="0" smtClean="0"/>
              <a:t> skull length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43240" y="2998784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FACIAL  TYPE: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929618" cy="5357850"/>
          </a:xfrm>
        </p:spPr>
        <p:txBody>
          <a:bodyPr/>
          <a:lstStyle/>
          <a:p>
            <a:r>
              <a:rPr lang="en-US" dirty="0" smtClean="0"/>
              <a:t>Morphologic facial index by Martin &amp; </a:t>
            </a:r>
            <a:r>
              <a:rPr lang="en-US" dirty="0" err="1" smtClean="0"/>
              <a:t>Saller</a:t>
            </a:r>
            <a:r>
              <a:rPr lang="en-US" dirty="0" smtClean="0"/>
              <a:t> (1957):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Index values:</a:t>
            </a:r>
          </a:p>
          <a:p>
            <a:pPr lvl="1"/>
            <a:r>
              <a:rPr lang="en-US" dirty="0" err="1" smtClean="0"/>
              <a:t>Euryprosopic</a:t>
            </a:r>
            <a:r>
              <a:rPr lang="en-US" dirty="0" smtClean="0"/>
              <a:t> ( broad &amp; short ): 79 – 83</a:t>
            </a:r>
          </a:p>
          <a:p>
            <a:pPr lvl="1"/>
            <a:r>
              <a:rPr lang="en-US" dirty="0" err="1" smtClean="0"/>
              <a:t>Mesoprosopic</a:t>
            </a:r>
            <a:r>
              <a:rPr lang="en-US" dirty="0" smtClean="0"/>
              <a:t>  ( average) : 84 – 87.9</a:t>
            </a:r>
          </a:p>
          <a:p>
            <a:pPr lvl="1"/>
            <a:r>
              <a:rPr lang="en-US" dirty="0" err="1" smtClean="0"/>
              <a:t>Leptoprosopic</a:t>
            </a:r>
            <a:r>
              <a:rPr lang="en-US" dirty="0" smtClean="0"/>
              <a:t>  ( long &amp; narrow) : 88 - 92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271462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I      =     Facial height ( N- Me)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err="1" smtClean="0"/>
              <a:t>Bizygomatic</a:t>
            </a:r>
            <a:r>
              <a:rPr lang="en-US" dirty="0" smtClean="0"/>
              <a:t> width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28926" y="3000372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85926"/>
            <a:ext cx="326708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533400"/>
          <a:ext cx="7467600" cy="594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IMPLICATION: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err="1" smtClean="0"/>
              <a:t>Euryprosopic</a:t>
            </a:r>
            <a:r>
              <a:rPr lang="en-US" dirty="0" smtClean="0"/>
              <a:t> face : broad , square arches</a:t>
            </a:r>
          </a:p>
          <a:p>
            <a:pPr>
              <a:buNone/>
            </a:pPr>
            <a:r>
              <a:rPr lang="en-US" dirty="0" smtClean="0"/>
              <a:t>       --border line crowding - Rx expansion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Leptoprosopic</a:t>
            </a:r>
            <a:r>
              <a:rPr lang="en-US" dirty="0" smtClean="0"/>
              <a:t> face : narrow arches </a:t>
            </a:r>
          </a:p>
          <a:p>
            <a:pPr>
              <a:buNone/>
            </a:pPr>
            <a:r>
              <a:rPr lang="en-US" dirty="0" smtClean="0"/>
              <a:t>      -- border line crowding -Rx extraction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FACIAL 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96204" cy="5473844"/>
          </a:xfrm>
        </p:spPr>
        <p:txBody>
          <a:bodyPr/>
          <a:lstStyle/>
          <a:p>
            <a:r>
              <a:rPr lang="en-US" dirty="0" smtClean="0"/>
              <a:t>Certain degree of asymmetry btw right &amp; left sides of face is normal</a:t>
            </a:r>
          </a:p>
          <a:p>
            <a:endParaRPr lang="en-US" dirty="0" smtClean="0"/>
          </a:p>
          <a:p>
            <a:r>
              <a:rPr lang="en-US" dirty="0" smtClean="0"/>
              <a:t>Gross facial asymmetries:</a:t>
            </a:r>
          </a:p>
          <a:p>
            <a:pPr lvl="1"/>
            <a:r>
              <a:rPr lang="en-US" dirty="0" err="1" smtClean="0"/>
              <a:t>Hemifacial</a:t>
            </a:r>
            <a:r>
              <a:rPr lang="en-US" dirty="0" smtClean="0"/>
              <a:t> hypertrophy / atrophy</a:t>
            </a:r>
          </a:p>
          <a:p>
            <a:pPr lvl="1"/>
            <a:r>
              <a:rPr lang="en-US" dirty="0" smtClean="0"/>
              <a:t>Congenital defects</a:t>
            </a:r>
          </a:p>
          <a:p>
            <a:pPr lvl="1"/>
            <a:r>
              <a:rPr lang="en-US" dirty="0" smtClean="0"/>
              <a:t>Unilateral </a:t>
            </a:r>
            <a:r>
              <a:rPr lang="en-US" dirty="0" err="1" smtClean="0"/>
              <a:t>condylar</a:t>
            </a:r>
            <a:r>
              <a:rPr lang="en-US" dirty="0" smtClean="0"/>
              <a:t> hyperplasia</a:t>
            </a:r>
          </a:p>
          <a:p>
            <a:pPr lvl="1"/>
            <a:r>
              <a:rPr lang="en-US" dirty="0" smtClean="0"/>
              <a:t>Unilateral </a:t>
            </a:r>
            <a:r>
              <a:rPr lang="en-US" dirty="0" err="1" smtClean="0"/>
              <a:t>ankylosis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736"/>
            <a:ext cx="182668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357694"/>
            <a:ext cx="15924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162426"/>
            <a:ext cx="2113417" cy="26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85852" y="64886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Condylar</a:t>
            </a:r>
            <a:r>
              <a:rPr lang="en-US" dirty="0" smtClean="0">
                <a:solidFill>
                  <a:schemeClr val="bg2"/>
                </a:solidFill>
              </a:rPr>
              <a:t> fracture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648869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Rheumatoid  arthritis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3857628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Hemifacial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microsomia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6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EXAMINATION  OF  LIPS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7500990" cy="5715016"/>
          </a:xfrm>
        </p:spPr>
        <p:txBody>
          <a:bodyPr/>
          <a:lstStyle/>
          <a:p>
            <a:r>
              <a:rPr lang="en-US" dirty="0" smtClean="0"/>
              <a:t>Lip length – upper lip 1/3</a:t>
            </a:r>
            <a:r>
              <a:rPr lang="en-US" baseline="30000" dirty="0" smtClean="0"/>
              <a:t>rd</a:t>
            </a:r>
            <a:r>
              <a:rPr lang="en-US" dirty="0" smtClean="0"/>
              <a:t> &amp; lower lip 2/3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Lip posture – protrusive / normal / </a:t>
            </a:r>
            <a:r>
              <a:rPr lang="en-US" dirty="0" err="1" smtClean="0"/>
              <a:t>retrusive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Lip tonicity – </a:t>
            </a:r>
            <a:r>
              <a:rPr lang="en-US" dirty="0" err="1" smtClean="0"/>
              <a:t>everted</a:t>
            </a:r>
            <a:r>
              <a:rPr lang="en-US" dirty="0" smtClean="0"/>
              <a:t>  / hypertrophied</a:t>
            </a:r>
          </a:p>
          <a:p>
            <a:pPr lvl="2"/>
            <a:r>
              <a:rPr lang="en-US" dirty="0" smtClean="0"/>
              <a:t>Class II div1- upper lip is hypotonic</a:t>
            </a:r>
          </a:p>
          <a:p>
            <a:pPr lvl="2"/>
            <a:r>
              <a:rPr lang="en-US" dirty="0" smtClean="0"/>
              <a:t>Class III- lower lip is </a:t>
            </a:r>
            <a:r>
              <a:rPr lang="en-US" dirty="0" err="1" smtClean="0"/>
              <a:t>everted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800279"/>
            <a:ext cx="1852609" cy="270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Lip seal –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competent  </a:t>
            </a: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incompetent  </a:t>
            </a: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potentially competent lips</a:t>
            </a:r>
          </a:p>
          <a:p>
            <a:endParaRPr lang="en-US" dirty="0"/>
          </a:p>
        </p:txBody>
      </p:sp>
      <p:pic>
        <p:nvPicPr>
          <p:cNvPr id="4" name="Picture 3" descr="DSC01084.JPG"/>
          <p:cNvPicPr>
            <a:picLocks noChangeAspect="1"/>
          </p:cNvPicPr>
          <p:nvPr/>
        </p:nvPicPr>
        <p:blipFill>
          <a:blip r:embed="rId2" cstate="print"/>
          <a:srcRect r="2479" b="62807"/>
          <a:stretch>
            <a:fillRect/>
          </a:stretch>
        </p:blipFill>
        <p:spPr>
          <a:xfrm>
            <a:off x="3929058" y="2000240"/>
            <a:ext cx="4572032" cy="1071570"/>
          </a:xfrm>
          <a:prstGeom prst="rect">
            <a:avLst/>
          </a:prstGeom>
        </p:spPr>
      </p:pic>
      <p:pic>
        <p:nvPicPr>
          <p:cNvPr id="5" name="Picture 4" descr="DSC01084.JPG"/>
          <p:cNvPicPr>
            <a:picLocks noChangeAspect="1"/>
          </p:cNvPicPr>
          <p:nvPr/>
        </p:nvPicPr>
        <p:blipFill>
          <a:blip r:embed="rId2" cstate="print"/>
          <a:srcRect t="60328"/>
          <a:stretch>
            <a:fillRect/>
          </a:stretch>
        </p:blipFill>
        <p:spPr>
          <a:xfrm>
            <a:off x="3955719" y="4500570"/>
            <a:ext cx="4688247" cy="11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SMILE 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424766" cy="5402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It is defined as the contour of the </a:t>
            </a:r>
            <a:r>
              <a:rPr lang="en-GB" dirty="0" err="1" smtClean="0"/>
              <a:t>incisal</a:t>
            </a:r>
            <a:r>
              <a:rPr lang="en-GB" dirty="0" smtClean="0"/>
              <a:t>  edges  of  the maxillary anterior teeth relative to the curvature  of the  lower  lip during a social  smile.</a:t>
            </a:r>
          </a:p>
          <a:p>
            <a:r>
              <a:rPr lang="en-GB" dirty="0" smtClean="0"/>
              <a:t>3 types 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b="1" i="1" dirty="0" smtClean="0">
                <a:solidFill>
                  <a:schemeClr val="tx2"/>
                </a:solidFill>
              </a:rPr>
              <a:t>Consonant / ideal </a:t>
            </a:r>
            <a:r>
              <a:rPr lang="en-GB" dirty="0" smtClean="0"/>
              <a:t>–when the lip and dental  contours match.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Flat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Reverse 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214554"/>
            <a:ext cx="15905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3764" y="4644992"/>
            <a:ext cx="1638302" cy="20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072494" cy="5715040"/>
          </a:xfrm>
        </p:spPr>
        <p:txBody>
          <a:bodyPr/>
          <a:lstStyle/>
          <a:p>
            <a:r>
              <a:rPr lang="en-US" dirty="0" smtClean="0"/>
              <a:t>Patient sitting upright with FH plane parallel to floor.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refernce</a:t>
            </a:r>
            <a:r>
              <a:rPr lang="en-US" dirty="0" smtClean="0"/>
              <a:t> lines are joined: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 err="1" smtClean="0"/>
              <a:t>glabella</a:t>
            </a:r>
            <a:r>
              <a:rPr lang="en-US" dirty="0" smtClean="0"/>
              <a:t> to soft tissue point A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From point A to soft tissue </a:t>
            </a:r>
            <a:r>
              <a:rPr lang="en-US" dirty="0" err="1" smtClean="0"/>
              <a:t>pogonion</a:t>
            </a:r>
            <a:endParaRPr lang="en-US" dirty="0" smtClean="0"/>
          </a:p>
          <a:p>
            <a:pPr marL="822960" lvl="1" indent="-45720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3 types: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1" i="1" dirty="0" err="1" smtClean="0">
                <a:solidFill>
                  <a:schemeClr val="tx2"/>
                </a:solidFill>
              </a:rPr>
              <a:t>Orthognathic</a:t>
            </a:r>
            <a:r>
              <a:rPr lang="en-US" b="1" i="1" dirty="0" smtClean="0">
                <a:solidFill>
                  <a:schemeClr val="tx2"/>
                </a:solidFill>
              </a:rPr>
              <a:t> / straight</a:t>
            </a:r>
          </a:p>
          <a:p>
            <a:pPr marL="457200" indent="-457200">
              <a:buNone/>
            </a:pPr>
            <a:endParaRPr lang="en-US" b="1" i="1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b="1" i="1" dirty="0" smtClean="0">
                <a:solidFill>
                  <a:schemeClr val="tx2"/>
                </a:solidFill>
              </a:rPr>
              <a:t>Convex profile</a:t>
            </a:r>
          </a:p>
          <a:p>
            <a:pPr marL="457200" indent="-457200">
              <a:buNone/>
            </a:pPr>
            <a:endParaRPr lang="en-US" b="1" i="1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b="1" i="1" dirty="0" smtClean="0">
                <a:solidFill>
                  <a:schemeClr val="tx2"/>
                </a:solidFill>
              </a:rPr>
              <a:t>Concave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391" b="14286"/>
          <a:stretch>
            <a:fillRect/>
          </a:stretch>
        </p:blipFill>
        <p:spPr bwMode="auto">
          <a:xfrm>
            <a:off x="4759526" y="4214818"/>
            <a:ext cx="1812738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71612"/>
            <a:ext cx="1733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5179" y="4214818"/>
            <a:ext cx="18002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62" y="-357214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FACIAL 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001056" cy="5786478"/>
          </a:xfrm>
        </p:spPr>
        <p:txBody>
          <a:bodyPr>
            <a:normAutofit/>
          </a:bodyPr>
          <a:lstStyle/>
          <a:p>
            <a:r>
              <a:rPr lang="en-US" dirty="0" smtClean="0"/>
              <a:t>Defined as anterior or posterior inclination of lower face relative to forehead</a:t>
            </a:r>
          </a:p>
          <a:p>
            <a:endParaRPr lang="en-US" dirty="0" smtClean="0"/>
          </a:p>
          <a:p>
            <a:r>
              <a:rPr lang="en-US" dirty="0" smtClean="0"/>
              <a:t>Straight profile : </a:t>
            </a:r>
          </a:p>
          <a:p>
            <a:pPr>
              <a:buNone/>
            </a:pPr>
            <a:endParaRPr lang="en-US" dirty="0" smtClean="0"/>
          </a:p>
          <a:p>
            <a:pPr marL="822960" lvl="1" indent="-457200">
              <a:buFont typeface="+mj-lt"/>
              <a:buAutoNum type="alphaLcPeriod"/>
            </a:pPr>
            <a:r>
              <a:rPr lang="en-US" b="1" i="1" dirty="0" err="1" smtClean="0">
                <a:solidFill>
                  <a:schemeClr val="tx2"/>
                </a:solidFill>
              </a:rPr>
              <a:t>Posteriorly</a:t>
            </a:r>
            <a:r>
              <a:rPr lang="en-US" b="1" i="1" dirty="0" smtClean="0">
                <a:solidFill>
                  <a:schemeClr val="tx2"/>
                </a:solidFill>
              </a:rPr>
              <a:t> divergent</a:t>
            </a:r>
          </a:p>
          <a:p>
            <a:pPr marL="822960" lvl="1" indent="-457200">
              <a:buFont typeface="+mj-lt"/>
              <a:buAutoNum type="alphaLcPeriod"/>
            </a:pPr>
            <a:endParaRPr lang="en-US" b="1" i="1" dirty="0" smtClean="0">
              <a:solidFill>
                <a:schemeClr val="tx2"/>
              </a:solidFill>
            </a:endParaRPr>
          </a:p>
          <a:p>
            <a:pPr marL="822960" lvl="1" indent="-457200">
              <a:buFont typeface="+mj-lt"/>
              <a:buAutoNum type="alphaLcPeriod"/>
            </a:pPr>
            <a:r>
              <a:rPr lang="en-US" b="1" i="1" dirty="0" smtClean="0">
                <a:solidFill>
                  <a:schemeClr val="tx2"/>
                </a:solidFill>
              </a:rPr>
              <a:t>Straight</a:t>
            </a:r>
          </a:p>
          <a:p>
            <a:pPr marL="822960" lvl="1" indent="-457200">
              <a:buFont typeface="+mj-lt"/>
              <a:buAutoNum type="alphaLcPeriod"/>
            </a:pPr>
            <a:endParaRPr lang="en-US" b="1" i="1" dirty="0" smtClean="0">
              <a:solidFill>
                <a:schemeClr val="tx2"/>
              </a:solidFill>
            </a:endParaRPr>
          </a:p>
          <a:p>
            <a:pPr marL="822960" lvl="1" indent="-457200">
              <a:buFont typeface="+mj-lt"/>
              <a:buAutoNum type="alphaLcPeriod"/>
            </a:pPr>
            <a:r>
              <a:rPr lang="en-US" b="1" i="1" dirty="0" err="1" smtClean="0">
                <a:solidFill>
                  <a:schemeClr val="tx2"/>
                </a:solidFill>
              </a:rPr>
              <a:t>Anteriorly</a:t>
            </a:r>
            <a:r>
              <a:rPr lang="en-US" b="1" i="1" dirty="0" smtClean="0">
                <a:solidFill>
                  <a:schemeClr val="tx2"/>
                </a:solidFill>
              </a:rPr>
              <a:t> divergent</a:t>
            </a:r>
          </a:p>
          <a:p>
            <a:pPr marL="822960" lvl="1" indent="-457200">
              <a:buFont typeface="+mj-lt"/>
              <a:buAutoNum type="alphaLcPeriod"/>
            </a:pPr>
            <a:endParaRPr lang="en-US" b="1" i="1" dirty="0" smtClean="0">
              <a:solidFill>
                <a:schemeClr val="tx2"/>
              </a:solidFill>
            </a:endParaRPr>
          </a:p>
          <a:p>
            <a:pPr marL="822960" lvl="1" indent="-457200">
              <a:buFont typeface="+mj-lt"/>
              <a:buAutoNum type="alphaLcPeriod"/>
            </a:pPr>
            <a:endParaRPr lang="en-US" dirty="0" smtClean="0"/>
          </a:p>
          <a:p>
            <a:pPr marL="457200" indent="-457200"/>
            <a:r>
              <a:rPr lang="en-US" dirty="0" smtClean="0"/>
              <a:t>It is a racial &amp; ethnic characteristic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19032"/>
            <a:ext cx="1571636" cy="201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481815"/>
            <a:ext cx="1544781" cy="194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862" y="1300157"/>
            <a:ext cx="1610906" cy="203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300" y="-21433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NOSE  &amp;  NASOLABIAL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Angle formed btw tangent to lower border of the nose &amp; a line joining the </a:t>
            </a:r>
            <a:r>
              <a:rPr lang="en-US" dirty="0" err="1" smtClean="0"/>
              <a:t>subnasale</a:t>
            </a:r>
            <a:r>
              <a:rPr lang="en-US" dirty="0" smtClean="0"/>
              <a:t> with the tip of upper lip</a:t>
            </a:r>
          </a:p>
          <a:p>
            <a:endParaRPr lang="en-US" dirty="0" smtClean="0"/>
          </a:p>
          <a:p>
            <a:r>
              <a:rPr lang="en-US" dirty="0" smtClean="0"/>
              <a:t>Normal value – 102 +/- 4</a:t>
            </a:r>
          </a:p>
          <a:p>
            <a:endParaRPr lang="en-US" dirty="0" smtClean="0"/>
          </a:p>
          <a:p>
            <a:endParaRPr lang="en-US" b="1" i="1" dirty="0" smtClean="0">
              <a:solidFill>
                <a:schemeClr val="tx2"/>
              </a:solidFill>
            </a:endParaRPr>
          </a:p>
          <a:p>
            <a:endParaRPr lang="en-US" b="1" i="1" dirty="0" smtClean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Reduced/ acute angle </a:t>
            </a:r>
            <a:r>
              <a:rPr lang="en-US" dirty="0" smtClean="0"/>
              <a:t>– </a:t>
            </a:r>
            <a:r>
              <a:rPr lang="en-US" dirty="0" err="1" smtClean="0"/>
              <a:t>proclined</a:t>
            </a:r>
            <a:r>
              <a:rPr lang="en-US" dirty="0" smtClean="0"/>
              <a:t> incisors 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Increased /obtuse angle </a:t>
            </a:r>
            <a:r>
              <a:rPr lang="en-US" dirty="0" smtClean="0"/>
              <a:t>– </a:t>
            </a:r>
            <a:r>
              <a:rPr lang="en-US" dirty="0" err="1" smtClean="0"/>
              <a:t>retroclined</a:t>
            </a:r>
            <a:r>
              <a:rPr lang="en-US" dirty="0" smtClean="0"/>
              <a:t> incisors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92467"/>
            <a:ext cx="1703255" cy="250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MENTOLABIAL  SULCUS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14514"/>
            <a:ext cx="8043890" cy="4757758"/>
          </a:xfrm>
        </p:spPr>
        <p:txBody>
          <a:bodyPr/>
          <a:lstStyle/>
          <a:p>
            <a:r>
              <a:rPr lang="en-US" dirty="0" smtClean="0"/>
              <a:t>It is the concavity present below the lower lip.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chemeClr val="tx2"/>
                </a:solidFill>
              </a:rPr>
              <a:t>Deep </a:t>
            </a:r>
            <a:r>
              <a:rPr lang="en-US" b="1" i="1" dirty="0" err="1" smtClean="0">
                <a:solidFill>
                  <a:schemeClr val="tx2"/>
                </a:solidFill>
              </a:rPr>
              <a:t>sulcus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– class II div1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chemeClr val="tx2"/>
                </a:solidFill>
              </a:rPr>
              <a:t>Shallow </a:t>
            </a:r>
            <a:r>
              <a:rPr lang="en-US" b="1" i="1" dirty="0" err="1" smtClean="0">
                <a:solidFill>
                  <a:schemeClr val="tx2"/>
                </a:solidFill>
              </a:rPr>
              <a:t>sulcus</a:t>
            </a:r>
            <a:r>
              <a:rPr lang="en-US" dirty="0" smtClean="0"/>
              <a:t> – </a:t>
            </a:r>
            <a:r>
              <a:rPr lang="en-US" dirty="0" err="1" smtClean="0"/>
              <a:t>bimaxillary</a:t>
            </a:r>
            <a:r>
              <a:rPr lang="en-US" dirty="0" smtClean="0"/>
              <a:t> protrusion/ class III</a:t>
            </a:r>
            <a:endParaRPr lang="en-US" dirty="0"/>
          </a:p>
        </p:txBody>
      </p:sp>
      <p:pic>
        <p:nvPicPr>
          <p:cNvPr id="4" name="Picture 3" descr="DSC01085.JPG"/>
          <p:cNvPicPr>
            <a:picLocks noChangeAspect="1"/>
          </p:cNvPicPr>
          <p:nvPr/>
        </p:nvPicPr>
        <p:blipFill>
          <a:blip r:embed="rId2" cstate="print"/>
          <a:srcRect l="17838" t="-6703"/>
          <a:stretch>
            <a:fillRect/>
          </a:stretch>
        </p:blipFill>
        <p:spPr>
          <a:xfrm>
            <a:off x="6715140" y="0"/>
            <a:ext cx="1974073" cy="1857364"/>
          </a:xfrm>
          <a:prstGeom prst="rect">
            <a:avLst/>
          </a:prstGeom>
        </p:spPr>
      </p:pic>
      <p:pic>
        <p:nvPicPr>
          <p:cNvPr id="5" name="Picture 4" descr="DSC01086.JPG"/>
          <p:cNvPicPr>
            <a:picLocks noChangeAspect="1"/>
          </p:cNvPicPr>
          <p:nvPr/>
        </p:nvPicPr>
        <p:blipFill>
          <a:blip r:embed="rId3" cstate="print"/>
          <a:srcRect l="9492" t="-2521" r="5068"/>
          <a:stretch>
            <a:fillRect/>
          </a:stretch>
        </p:blipFill>
        <p:spPr>
          <a:xfrm>
            <a:off x="6715140" y="2571744"/>
            <a:ext cx="1928826" cy="1714489"/>
          </a:xfrm>
          <a:prstGeom prst="rect">
            <a:avLst/>
          </a:prstGeom>
        </p:spPr>
      </p:pic>
      <p:pic>
        <p:nvPicPr>
          <p:cNvPr id="6" name="Picture 5" descr="DSC01087.JPG"/>
          <p:cNvPicPr>
            <a:picLocks noChangeAspect="1"/>
          </p:cNvPicPr>
          <p:nvPr/>
        </p:nvPicPr>
        <p:blipFill>
          <a:blip r:embed="rId4" cstate="print"/>
          <a:srcRect l="21014" t="-5058"/>
          <a:stretch>
            <a:fillRect/>
          </a:stretch>
        </p:blipFill>
        <p:spPr>
          <a:xfrm>
            <a:off x="5715009" y="4974620"/>
            <a:ext cx="1857388" cy="181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POSITION  OF  CHIN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7738" y="1600200"/>
            <a:ext cx="7467600" cy="48737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chemeClr val="tx2"/>
                </a:solidFill>
              </a:rPr>
              <a:t>Prominent chin </a:t>
            </a:r>
            <a:r>
              <a:rPr lang="en-US" dirty="0" smtClean="0"/>
              <a:t>– class III malocclusion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chemeClr val="tx2"/>
                </a:solidFill>
              </a:rPr>
              <a:t>Recessive chin  </a:t>
            </a:r>
            <a:r>
              <a:rPr lang="en-US" dirty="0" smtClean="0"/>
              <a:t>- class II malocclusion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           involves development of a comprehensive &amp; concise database of pertinent information , sufficient to understand the patient’s problem as well as answer questions arising in the treating clinicians mind.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62" y="-285776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MANDIBULAR  PLANE  ANGLE: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214422"/>
            <a:ext cx="8001056" cy="5357850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mandibular</a:t>
            </a:r>
            <a:r>
              <a:rPr lang="en-GB" dirty="0" smtClean="0"/>
              <a:t>  plane  angle  can  be  visualized</a:t>
            </a:r>
          </a:p>
          <a:p>
            <a:pPr>
              <a:buNone/>
            </a:pPr>
            <a:r>
              <a:rPr lang="en-GB" dirty="0" smtClean="0"/>
              <a:t> clinically  by placing  a mirror  handle  or other  instrument  along the  border  of  the  mandible.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Clinical significance:   </a:t>
            </a:r>
          </a:p>
          <a:p>
            <a:pPr lvl="1"/>
            <a:r>
              <a:rPr lang="en-GB" dirty="0" smtClean="0"/>
              <a:t>a </a:t>
            </a:r>
            <a:r>
              <a:rPr lang="en-GB" b="1" i="1" dirty="0" smtClean="0">
                <a:solidFill>
                  <a:schemeClr val="tx2"/>
                </a:solidFill>
              </a:rPr>
              <a:t>steep </a:t>
            </a:r>
            <a:r>
              <a:rPr lang="en-GB" b="1" i="1" dirty="0" err="1" smtClean="0">
                <a:solidFill>
                  <a:schemeClr val="tx2"/>
                </a:solidFill>
              </a:rPr>
              <a:t>mandibular</a:t>
            </a:r>
            <a:r>
              <a:rPr lang="en-GB" b="1" i="1" dirty="0" smtClean="0">
                <a:solidFill>
                  <a:schemeClr val="tx2"/>
                </a:solidFill>
              </a:rPr>
              <a:t> plane angle </a:t>
            </a:r>
            <a:r>
              <a:rPr lang="en-GB" dirty="0" smtClean="0"/>
              <a:t>-long anterior  facial  vertical  dimensions  and a skeletal  open bite  tendency</a:t>
            </a:r>
          </a:p>
          <a:p>
            <a:pPr lvl="1"/>
            <a:r>
              <a:rPr lang="en-GB" dirty="0" smtClean="0"/>
              <a:t>a  </a:t>
            </a:r>
            <a:r>
              <a:rPr lang="en-GB" b="1" i="1" dirty="0" smtClean="0">
                <a:solidFill>
                  <a:schemeClr val="tx2"/>
                </a:solidFill>
              </a:rPr>
              <a:t>flat </a:t>
            </a:r>
            <a:r>
              <a:rPr lang="en-GB" b="1" i="1" dirty="0" err="1" smtClean="0">
                <a:solidFill>
                  <a:schemeClr val="tx2"/>
                </a:solidFill>
              </a:rPr>
              <a:t>mandibular</a:t>
            </a:r>
            <a:r>
              <a:rPr lang="en-GB" b="1" i="1" dirty="0" smtClean="0">
                <a:solidFill>
                  <a:schemeClr val="tx2"/>
                </a:solidFill>
              </a:rPr>
              <a:t> plane angle</a:t>
            </a:r>
            <a:r>
              <a:rPr lang="en-GB" dirty="0" smtClean="0"/>
              <a:t>- short anterior facial  height and deep  bite malocclusion.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13" y="2573717"/>
            <a:ext cx="1857379" cy="249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VTO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VISUAL  TREATMENT  OBJECTIVE 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POSITIVE – profile of the patient improves noticeably when the pt advances the </a:t>
            </a:r>
            <a:r>
              <a:rPr lang="en-US" dirty="0" err="1" smtClean="0"/>
              <a:t>mand</a:t>
            </a:r>
            <a:r>
              <a:rPr lang="en-US" dirty="0" smtClean="0"/>
              <a:t>. voluntarily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NEGATIVE- profile worsens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Important criteria for case selection for functional appliance therapy</a:t>
            </a:r>
            <a:endParaRPr lang="en-US" dirty="0"/>
          </a:p>
        </p:txBody>
      </p:sp>
      <p:pic>
        <p:nvPicPr>
          <p:cNvPr id="4" name="Picture 3" descr="DSC01082.JPG"/>
          <p:cNvPicPr>
            <a:picLocks noChangeAspect="1"/>
          </p:cNvPicPr>
          <p:nvPr/>
        </p:nvPicPr>
        <p:blipFill>
          <a:blip r:embed="rId2" cstate="print"/>
          <a:srcRect r="-1" b="5594"/>
          <a:stretch>
            <a:fillRect/>
          </a:stretch>
        </p:blipFill>
        <p:spPr>
          <a:xfrm>
            <a:off x="6215074" y="0"/>
            <a:ext cx="2500330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SC010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-1" b="5594"/>
          <a:stretch>
            <a:fillRect/>
          </a:stretch>
        </p:blipFill>
        <p:spPr>
          <a:xfrm>
            <a:off x="1" y="4572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 descr="P524275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4167" r="9259"/>
          <a:stretch>
            <a:fillRect/>
          </a:stretch>
        </p:blipFill>
        <p:spPr>
          <a:xfrm>
            <a:off x="-228600" y="0"/>
            <a:ext cx="4870450" cy="6858000"/>
          </a:xfrm>
          <a:noFill/>
          <a:ln/>
        </p:spPr>
      </p:pic>
      <p:pic>
        <p:nvPicPr>
          <p:cNvPr id="73733" name="Picture 5" descr="P5242757"/>
          <p:cNvPicPr>
            <a:picLocks noChangeAspect="1" noChangeArrowheads="1"/>
          </p:cNvPicPr>
          <p:nvPr/>
        </p:nvPicPr>
        <p:blipFill>
          <a:blip r:embed="rId3" cstate="print"/>
          <a:srcRect t="3973" r="17880" b="2649"/>
          <a:stretch>
            <a:fillRect/>
          </a:stretch>
        </p:blipFill>
        <p:spPr bwMode="auto">
          <a:xfrm>
            <a:off x="4648200" y="0"/>
            <a:ext cx="4524375" cy="6858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1107269" y="3750459"/>
            <a:ext cx="535782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429268" y="3929054"/>
            <a:ext cx="5572140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INTRAORAL 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5710"/>
            <a:ext cx="7467600" cy="4873752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SOFT TISSUE EXAMINATION :</a:t>
            </a:r>
          </a:p>
          <a:p>
            <a:pPr marL="514350" indent="-51435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Gingiva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Palate </a:t>
            </a:r>
          </a:p>
          <a:p>
            <a:pPr lvl="1"/>
            <a:r>
              <a:rPr lang="en-US" dirty="0" smtClean="0"/>
              <a:t>Tongue </a:t>
            </a:r>
          </a:p>
          <a:p>
            <a:pPr lvl="1"/>
            <a:r>
              <a:rPr lang="en-US" dirty="0" err="1" smtClean="0"/>
              <a:t>Frenum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Tonsils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GINGIVA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1396"/>
            <a:ext cx="7467600" cy="4873752"/>
          </a:xfrm>
        </p:spPr>
        <p:txBody>
          <a:bodyPr/>
          <a:lstStyle/>
          <a:p>
            <a:r>
              <a:rPr lang="en-US" dirty="0" smtClean="0"/>
              <a:t>Type of </a:t>
            </a:r>
            <a:r>
              <a:rPr lang="en-US" dirty="0" err="1" smtClean="0"/>
              <a:t>gingiva</a:t>
            </a:r>
            <a:r>
              <a:rPr lang="en-US" dirty="0" smtClean="0"/>
              <a:t> – thick fibrous / thin fragile</a:t>
            </a:r>
          </a:p>
          <a:p>
            <a:endParaRPr lang="en-US" dirty="0" smtClean="0"/>
          </a:p>
          <a:p>
            <a:r>
              <a:rPr lang="en-US" dirty="0" smtClean="0"/>
              <a:t>Local gingival lesions – recession</a:t>
            </a:r>
          </a:p>
          <a:p>
            <a:pPr lvl="1"/>
            <a:r>
              <a:rPr lang="en-US" dirty="0" smtClean="0"/>
              <a:t>Indicative of –</a:t>
            </a:r>
            <a:r>
              <a:rPr lang="en-US" dirty="0" err="1" smtClean="0"/>
              <a:t>occlusal</a:t>
            </a:r>
            <a:r>
              <a:rPr lang="en-US" dirty="0" smtClean="0"/>
              <a:t> trauma , abnormal functional loading , medication ( </a:t>
            </a:r>
            <a:r>
              <a:rPr lang="en-US" dirty="0" err="1" smtClean="0"/>
              <a:t>dilantin</a:t>
            </a:r>
            <a:r>
              <a:rPr lang="en-US" dirty="0" smtClean="0"/>
              <a:t>, </a:t>
            </a:r>
            <a:r>
              <a:rPr lang="en-US" dirty="0" err="1" smtClean="0"/>
              <a:t>phenytoin</a:t>
            </a:r>
            <a:r>
              <a:rPr lang="en-US" dirty="0" smtClean="0"/>
              <a:t> sod.)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Ant . Marginal gingivitis – mouth breathers</a:t>
            </a:r>
            <a:endParaRPr lang="en-US" dirty="0"/>
          </a:p>
        </p:txBody>
      </p:sp>
      <p:pic>
        <p:nvPicPr>
          <p:cNvPr id="4" name="Picture 3" descr="DSC01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800" y="2000240"/>
            <a:ext cx="1571604" cy="1147449"/>
          </a:xfrm>
          <a:prstGeom prst="rect">
            <a:avLst/>
          </a:prstGeom>
        </p:spPr>
      </p:pic>
      <p:pic>
        <p:nvPicPr>
          <p:cNvPr id="5" name="Picture 4" descr="DSC01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58" y="4859227"/>
            <a:ext cx="2428860" cy="1713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Pathologic swellings – impacted canine / cyst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Mucosal ulcerations – traumatic deep bite</a:t>
            </a:r>
          </a:p>
          <a:p>
            <a:endParaRPr lang="en-US" dirty="0" smtClean="0"/>
          </a:p>
          <a:p>
            <a:r>
              <a:rPr lang="en-US" dirty="0" smtClean="0"/>
              <a:t>Palatal depth &amp; shape – broad &amp; shallow / high palatal vault </a:t>
            </a:r>
          </a:p>
          <a:p>
            <a:endParaRPr lang="en-US" dirty="0" smtClean="0"/>
          </a:p>
          <a:p>
            <a:r>
              <a:rPr lang="en-US" dirty="0" smtClean="0"/>
              <a:t>Cleft palate </a:t>
            </a:r>
            <a:endParaRPr lang="en-US" dirty="0"/>
          </a:p>
        </p:txBody>
      </p:sp>
      <p:pic>
        <p:nvPicPr>
          <p:cNvPr id="4" name="Picture 3" descr="DSC01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90" y="3857628"/>
            <a:ext cx="4500562" cy="1660805"/>
          </a:xfrm>
          <a:prstGeom prst="rect">
            <a:avLst/>
          </a:prstGeom>
        </p:spPr>
      </p:pic>
      <p:pic>
        <p:nvPicPr>
          <p:cNvPr id="5" name="Picture 4" descr="DSC01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36" y="5143512"/>
            <a:ext cx="2135076" cy="156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TONGUE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Small / long / broad</a:t>
            </a:r>
          </a:p>
          <a:p>
            <a:endParaRPr lang="en-US" b="1" i="1" dirty="0" smtClean="0">
              <a:solidFill>
                <a:schemeClr val="tx2"/>
              </a:solidFill>
            </a:endParaRPr>
          </a:p>
          <a:p>
            <a:r>
              <a:rPr lang="en-US" dirty="0" err="1" smtClean="0"/>
              <a:t>Macroglossia</a:t>
            </a:r>
            <a:r>
              <a:rPr lang="en-US" dirty="0" smtClean="0"/>
              <a:t> – </a:t>
            </a:r>
            <a:r>
              <a:rPr lang="en-US" dirty="0" err="1" smtClean="0"/>
              <a:t>proclination</a:t>
            </a:r>
            <a:r>
              <a:rPr lang="en-US" dirty="0" smtClean="0"/>
              <a:t> &amp; spacing. Scalloped margins</a:t>
            </a:r>
          </a:p>
          <a:p>
            <a:endParaRPr lang="en-US" dirty="0" smtClean="0"/>
          </a:p>
          <a:p>
            <a:r>
              <a:rPr lang="en-US" dirty="0" smtClean="0"/>
              <a:t>Tongue tie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Abnormalities of tongue can upset muscle balance &amp; equilibrium, leading to malocclusion</a:t>
            </a:r>
            <a:endParaRPr lang="en-US" dirty="0"/>
          </a:p>
        </p:txBody>
      </p:sp>
      <p:pic>
        <p:nvPicPr>
          <p:cNvPr id="4" name="Picture 3" descr="DSC0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542" y="0"/>
            <a:ext cx="2113672" cy="2439569"/>
          </a:xfrm>
          <a:prstGeom prst="rect">
            <a:avLst/>
          </a:prstGeom>
        </p:spPr>
      </p:pic>
      <p:pic>
        <p:nvPicPr>
          <p:cNvPr id="5" name="Picture 4" descr="DSC01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916" y="2929492"/>
            <a:ext cx="2643174" cy="1856830"/>
          </a:xfrm>
          <a:prstGeom prst="rect">
            <a:avLst/>
          </a:prstGeom>
        </p:spPr>
      </p:pic>
      <p:pic>
        <p:nvPicPr>
          <p:cNvPr id="6" name="Picture 5" descr="DSC01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9830" y="3215948"/>
            <a:ext cx="2236484" cy="1641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5710"/>
            <a:ext cx="7467600" cy="4873752"/>
          </a:xfrm>
        </p:spPr>
        <p:txBody>
          <a:bodyPr/>
          <a:lstStyle/>
          <a:p>
            <a:r>
              <a:rPr lang="en-US" dirty="0" smtClean="0"/>
              <a:t>Thick , fibrous labial </a:t>
            </a:r>
            <a:r>
              <a:rPr lang="en-US" dirty="0" err="1" smtClean="0"/>
              <a:t>frenum</a:t>
            </a:r>
            <a:r>
              <a:rPr lang="en-US" dirty="0" smtClean="0"/>
              <a:t> – midline </a:t>
            </a:r>
            <a:r>
              <a:rPr lang="en-US" dirty="0" err="1" smtClean="0"/>
              <a:t>diastema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Diagnosis – blanch test + </a:t>
            </a:r>
            <a:r>
              <a:rPr lang="en-US" dirty="0" err="1" smtClean="0"/>
              <a:t>ve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IOPA shows </a:t>
            </a:r>
            <a:r>
              <a:rPr lang="en-US" dirty="0" err="1" smtClean="0"/>
              <a:t>interdental</a:t>
            </a:r>
            <a:r>
              <a:rPr lang="en-US" dirty="0" smtClean="0"/>
              <a:t> notching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Treatment -  </a:t>
            </a:r>
            <a:r>
              <a:rPr lang="en-US" dirty="0" err="1" smtClean="0"/>
              <a:t>Frenectomy</a:t>
            </a:r>
            <a:endParaRPr lang="en-US" dirty="0"/>
          </a:p>
        </p:txBody>
      </p:sp>
      <p:pic>
        <p:nvPicPr>
          <p:cNvPr id="4" name="Picture 3" descr="DSC01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8955" y="148942"/>
            <a:ext cx="2462135" cy="192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TONSILS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Prolonged inflammation of tonsils can cause alteration of the tongue &amp; jaw posture , upsets the </a:t>
            </a:r>
            <a:r>
              <a:rPr lang="en-US" dirty="0" err="1" smtClean="0"/>
              <a:t>orofacial</a:t>
            </a:r>
            <a:r>
              <a:rPr lang="en-US" dirty="0" smtClean="0"/>
              <a:t> balance – </a:t>
            </a:r>
            <a:r>
              <a:rPr lang="en-US" b="1" i="1" dirty="0" smtClean="0">
                <a:solidFill>
                  <a:schemeClr val="tx2"/>
                </a:solidFill>
              </a:rPr>
              <a:t>adenoid </a:t>
            </a:r>
            <a:r>
              <a:rPr lang="en-US" b="1" i="1" dirty="0" err="1" smtClean="0">
                <a:solidFill>
                  <a:schemeClr val="tx2"/>
                </a:solidFill>
              </a:rPr>
              <a:t>facies</a:t>
            </a:r>
            <a:r>
              <a:rPr lang="en-US" b="1" i="1" dirty="0" smtClean="0">
                <a:solidFill>
                  <a:schemeClr val="tx2"/>
                </a:solidFill>
              </a:rPr>
              <a:t> / long face syndrome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6976"/>
          <a:stretch>
            <a:fillRect/>
          </a:stretch>
        </p:blipFill>
        <p:spPr bwMode="auto">
          <a:xfrm>
            <a:off x="5357818" y="3676674"/>
            <a:ext cx="2286016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ESSENTIAL  DIAGNOSTIC  AIDS: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Case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Clinical Examination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Models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Radiographs: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US" dirty="0" err="1" smtClean="0"/>
              <a:t>Periapical</a:t>
            </a:r>
            <a:r>
              <a:rPr lang="en-US" dirty="0" smtClean="0"/>
              <a:t> radiographs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US" dirty="0" smtClean="0"/>
              <a:t>Lateral radiographs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US" dirty="0" err="1" smtClean="0"/>
              <a:t>Orthopantomograms</a:t>
            </a:r>
            <a:endParaRPr lang="en-US" dirty="0" smtClean="0"/>
          </a:p>
          <a:p>
            <a:pPr marL="822960" lvl="1" indent="-457200">
              <a:buFont typeface="+mj-lt"/>
              <a:buAutoNum type="alphaLcParenR"/>
            </a:pPr>
            <a:r>
              <a:rPr lang="en-US" dirty="0" smtClean="0"/>
              <a:t>Bite wing radiographs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Facial photographs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7567642" cy="5759596"/>
          </a:xfrm>
        </p:spPr>
        <p:txBody>
          <a:bodyPr/>
          <a:lstStyle/>
          <a:p>
            <a:pPr marL="514350" indent="-514350">
              <a:buFont typeface="+mj-lt"/>
              <a:buAutoNum type="romanLcPeriod" startAt="2"/>
            </a:pPr>
            <a:r>
              <a:rPr lang="en-US" b="1" dirty="0" smtClean="0"/>
              <a:t>DENTAL / HARD TISSUE EXAMINATION 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880110" lvl="1" indent="-514350" algn="ctr"/>
            <a:r>
              <a:rPr lang="en-US" dirty="0" smtClean="0"/>
              <a:t>MAXILLARY &amp; MANDIBULAR ARCH</a:t>
            </a:r>
          </a:p>
          <a:p>
            <a:pPr marL="880110" lvl="1" indent="-514350" algn="ctr">
              <a:buNone/>
            </a:pPr>
            <a:r>
              <a:rPr lang="en-US" dirty="0" smtClean="0"/>
              <a:t> 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Arch form : U / average / V shaped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Teeth present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Teeth </a:t>
            </a:r>
            <a:r>
              <a:rPr lang="en-US" dirty="0" err="1" smtClean="0"/>
              <a:t>unerupted</a:t>
            </a:r>
            <a:r>
              <a:rPr lang="en-US" dirty="0" smtClean="0"/>
              <a:t> 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Teeth missing 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Teeth over-retained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Caries / restoration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Malformations / fracture</a:t>
            </a:r>
          </a:p>
          <a:p>
            <a:pPr marL="880110" lvl="1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2910" y="571480"/>
            <a:ext cx="7643866" cy="5902345"/>
          </a:xfrm>
        </p:spPr>
        <p:txBody>
          <a:bodyPr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MAXILLARY  ARCH :</a:t>
            </a:r>
          </a:p>
          <a:p>
            <a:r>
              <a:rPr lang="en-US" dirty="0" smtClean="0"/>
              <a:t>Shape :  average / V- shape / U –shape</a:t>
            </a:r>
          </a:p>
          <a:p>
            <a:r>
              <a:rPr lang="en-US" dirty="0" smtClean="0"/>
              <a:t>Arch symmetry : symmetrical / asymmetrical</a:t>
            </a:r>
          </a:p>
          <a:p>
            <a:r>
              <a:rPr lang="en-US" dirty="0" smtClean="0"/>
              <a:t>Arch alignment : spacing / crowding / rotation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dirty="0" smtClean="0"/>
              <a:t>MANDIBULAR  ARCH :</a:t>
            </a:r>
          </a:p>
          <a:p>
            <a:r>
              <a:rPr lang="en-US" dirty="0" smtClean="0"/>
              <a:t>Shape :  average / V- shape / U –shape</a:t>
            </a:r>
          </a:p>
          <a:p>
            <a:r>
              <a:rPr lang="en-US" dirty="0" smtClean="0"/>
              <a:t>Arch symmetry : symmetrical / asymmetrical</a:t>
            </a:r>
          </a:p>
          <a:p>
            <a:r>
              <a:rPr lang="en-US" dirty="0" smtClean="0"/>
              <a:t>Arch alignment : spacing / crowding / rotation</a:t>
            </a:r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0034" y="714356"/>
            <a:ext cx="8143932" cy="59293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MIDLINE  RELATIONSHIPS:</a:t>
            </a:r>
          </a:p>
          <a:p>
            <a:pPr algn="ctr"/>
            <a:r>
              <a:rPr lang="en-US" dirty="0" smtClean="0"/>
              <a:t>Skeletal midline </a:t>
            </a:r>
          </a:p>
          <a:p>
            <a:pPr algn="ctr"/>
            <a:r>
              <a:rPr lang="en-US" dirty="0" smtClean="0"/>
              <a:t>Dental midline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INTERARCH  RELATIONSHIPS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Antero-posterior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457200" indent="-457200"/>
            <a:r>
              <a:rPr lang="en-US" dirty="0" smtClean="0"/>
              <a:t> Molar relation</a:t>
            </a:r>
          </a:p>
          <a:p>
            <a:pPr marL="457200" indent="-457200"/>
            <a:r>
              <a:rPr lang="en-US" dirty="0" smtClean="0"/>
              <a:t>Canine relation</a:t>
            </a:r>
          </a:p>
          <a:p>
            <a:pPr marL="457200" indent="-457200"/>
            <a:r>
              <a:rPr lang="en-US" dirty="0" err="1" smtClean="0"/>
              <a:t>Overjet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b="1" u="sng" dirty="0" smtClean="0"/>
              <a:t>Vertical </a:t>
            </a:r>
            <a:r>
              <a:rPr lang="en-US" b="1" dirty="0" smtClean="0"/>
              <a:t>:</a:t>
            </a:r>
          </a:p>
          <a:p>
            <a:pPr marL="457200" indent="-457200"/>
            <a:r>
              <a:rPr lang="en-US" dirty="0" smtClean="0"/>
              <a:t>Open bite/deep bite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b="1" u="sng" dirty="0" smtClean="0"/>
              <a:t>Transverse</a:t>
            </a:r>
            <a:r>
              <a:rPr lang="en-US" b="1" dirty="0" smtClean="0"/>
              <a:t> :</a:t>
            </a:r>
          </a:p>
          <a:p>
            <a:pPr marL="457200" indent="-457200"/>
            <a:r>
              <a:rPr lang="en-US" dirty="0" err="1" smtClean="0"/>
              <a:t>Crossbite</a:t>
            </a:r>
            <a:r>
              <a:rPr lang="en-US" dirty="0" smtClean="0"/>
              <a:t>/scissors bite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FUNCTIONAL  EXAMINATION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27148"/>
            <a:ext cx="7467600" cy="487375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Respiration :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Swallowing :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T.M.J: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Path of closure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Speech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2910" y="785794"/>
            <a:ext cx="7467600" cy="48736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RESPIRATION: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Nasal mode of respiration-</a:t>
            </a:r>
          </a:p>
          <a:p>
            <a:r>
              <a:rPr lang="en-US" dirty="0" smtClean="0"/>
              <a:t>Mouth breathing -</a:t>
            </a:r>
          </a:p>
          <a:p>
            <a:endParaRPr lang="en-US" dirty="0" smtClean="0"/>
          </a:p>
          <a:p>
            <a:r>
              <a:rPr lang="en-US" dirty="0" smtClean="0"/>
              <a:t>Method of examination:</a:t>
            </a:r>
          </a:p>
          <a:p>
            <a:pPr lvl="1"/>
            <a:r>
              <a:rPr lang="en-US" dirty="0" smtClean="0"/>
              <a:t>Mirror test</a:t>
            </a:r>
          </a:p>
          <a:p>
            <a:pPr lvl="1"/>
            <a:r>
              <a:rPr lang="en-US" dirty="0" smtClean="0"/>
              <a:t>Cotton / </a:t>
            </a:r>
            <a:r>
              <a:rPr lang="en-US" dirty="0" err="1" smtClean="0"/>
              <a:t>massler’s</a:t>
            </a:r>
            <a:r>
              <a:rPr lang="en-US" dirty="0" smtClean="0"/>
              <a:t> butterfly test</a:t>
            </a:r>
          </a:p>
          <a:p>
            <a:pPr lvl="1"/>
            <a:r>
              <a:rPr lang="en-US" dirty="0" smtClean="0"/>
              <a:t>Water test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r="6976"/>
          <a:stretch>
            <a:fillRect/>
          </a:stretch>
        </p:blipFill>
        <p:spPr bwMode="auto">
          <a:xfrm>
            <a:off x="5857884" y="2928934"/>
            <a:ext cx="2286016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669800"/>
            <a:ext cx="7424766" cy="5402406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SWALLOWING :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Infantile swallow </a:t>
            </a:r>
            <a:r>
              <a:rPr lang="en-US" dirty="0" smtClean="0"/>
              <a:t>– tongue btw the gum</a:t>
            </a:r>
          </a:p>
          <a:p>
            <a:pPr>
              <a:buNone/>
            </a:pPr>
            <a:r>
              <a:rPr lang="en-US" dirty="0" smtClean="0"/>
              <a:t>    pads/ teeth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chemeClr val="tx2"/>
                </a:solidFill>
              </a:rPr>
              <a:t>Mature swallow </a:t>
            </a:r>
            <a:r>
              <a:rPr lang="en-US" dirty="0" smtClean="0"/>
              <a:t>– tongue touching the palate</a:t>
            </a:r>
          </a:p>
          <a:p>
            <a:endParaRPr lang="en-US" dirty="0" smtClean="0"/>
          </a:p>
          <a:p>
            <a:r>
              <a:rPr lang="en-US" dirty="0" smtClean="0"/>
              <a:t>Transition from infantile to mature – during deciduous dentition ( 1 ½ to 2 yrs )</a:t>
            </a:r>
          </a:p>
          <a:p>
            <a:endParaRPr lang="en-US" dirty="0" smtClean="0"/>
          </a:p>
          <a:p>
            <a:r>
              <a:rPr lang="en-US" dirty="0" smtClean="0"/>
              <a:t>If it persists beyond --- </a:t>
            </a:r>
            <a:r>
              <a:rPr lang="en-US" b="1" i="1" dirty="0" smtClean="0">
                <a:solidFill>
                  <a:schemeClr val="tx2"/>
                </a:solidFill>
              </a:rPr>
              <a:t>tongue thrust habit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2117"/>
            <a:ext cx="2762280" cy="185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SC01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6847" y="0"/>
            <a:ext cx="1748557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TMJ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Examined by – auscultation &amp; palpation 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History of pain</a:t>
            </a:r>
          </a:p>
          <a:p>
            <a:pPr lvl="1"/>
            <a:r>
              <a:rPr lang="en-US" dirty="0" smtClean="0"/>
              <a:t>Tenderness over joint</a:t>
            </a:r>
          </a:p>
          <a:p>
            <a:pPr lvl="1"/>
            <a:r>
              <a:rPr lang="en-US" dirty="0" smtClean="0"/>
              <a:t>Clicking sounds</a:t>
            </a:r>
          </a:p>
          <a:p>
            <a:pPr lvl="1"/>
            <a:r>
              <a:rPr lang="en-US" dirty="0" smtClean="0"/>
              <a:t>Deviation </a:t>
            </a:r>
          </a:p>
          <a:p>
            <a:pPr lvl="1"/>
            <a:r>
              <a:rPr lang="en-US" dirty="0" smtClean="0"/>
              <a:t>Dislocation </a:t>
            </a:r>
          </a:p>
          <a:p>
            <a:pPr lvl="1"/>
            <a:r>
              <a:rPr lang="en-US" dirty="0" smtClean="0"/>
              <a:t>Max. </a:t>
            </a:r>
            <a:r>
              <a:rPr lang="en-US" dirty="0" err="1" smtClean="0"/>
              <a:t>incisal</a:t>
            </a:r>
            <a:r>
              <a:rPr lang="en-US" dirty="0" smtClean="0"/>
              <a:t> opening</a:t>
            </a:r>
          </a:p>
          <a:p>
            <a:pPr lvl="1"/>
            <a:r>
              <a:rPr lang="en-US" dirty="0" smtClean="0"/>
              <a:t>Protrusion</a:t>
            </a:r>
          </a:p>
          <a:p>
            <a:pPr lvl="1"/>
            <a:r>
              <a:rPr lang="en-US" dirty="0" smtClean="0"/>
              <a:t>Lateral excursions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Assessment of postural rest position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/>
          </a:bodyPr>
          <a:lstStyle/>
          <a:p>
            <a:r>
              <a:rPr lang="en-IN" dirty="0" smtClean="0"/>
              <a:t>Space b/w upper and lower teeth when the mandible is in rest position is k/a freeway space (3mm)</a:t>
            </a:r>
          </a:p>
          <a:p>
            <a:endParaRPr lang="en-IN" dirty="0" smtClean="0"/>
          </a:p>
          <a:p>
            <a:r>
              <a:rPr lang="en-IN" dirty="0" smtClean="0"/>
              <a:t>To determine the Postural rest position the patient should be seated upright with head positioned with FHP parallel to floor.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Methods to record postural rest position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Phonetic method : M or </a:t>
            </a:r>
            <a:r>
              <a:rPr lang="en-IN" dirty="0" err="1" smtClean="0"/>
              <a:t>Missisippi</a:t>
            </a:r>
            <a:r>
              <a:rPr lang="en-IN" dirty="0" smtClean="0"/>
              <a:t> repeatedly</a:t>
            </a:r>
          </a:p>
          <a:p>
            <a:endParaRPr lang="en-IN" dirty="0" smtClean="0"/>
          </a:p>
          <a:p>
            <a:r>
              <a:rPr lang="en-IN" dirty="0" smtClean="0"/>
              <a:t>Command method : pt is asked to swallow</a:t>
            </a:r>
          </a:p>
          <a:p>
            <a:endParaRPr lang="en-IN" dirty="0" smtClean="0"/>
          </a:p>
          <a:p>
            <a:r>
              <a:rPr lang="en-IN" dirty="0" smtClean="0"/>
              <a:t>Non command method: clinician talks to patient.</a:t>
            </a:r>
          </a:p>
          <a:p>
            <a:endParaRPr lang="en-IN" dirty="0" smtClean="0"/>
          </a:p>
          <a:p>
            <a:r>
              <a:rPr lang="en-IN" dirty="0" smtClean="0"/>
              <a:t>Combined methods : tapping the mandible or holding the chin with index finger and thumb and opens /closes the mandible.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  LIST  WITH   DIAGNOSIS: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TREATMENT  OBJECTIVES: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TREATMENT  PLAN:</a:t>
            </a:r>
          </a:p>
          <a:p>
            <a:pPr lvl="1"/>
            <a:r>
              <a:rPr lang="en-US" dirty="0" smtClean="0"/>
              <a:t>Growth modulation</a:t>
            </a:r>
          </a:p>
          <a:p>
            <a:pPr lvl="1"/>
            <a:r>
              <a:rPr lang="en-US" dirty="0" smtClean="0"/>
              <a:t>Orthodontic </a:t>
            </a:r>
            <a:r>
              <a:rPr lang="en-US" dirty="0" err="1" smtClean="0"/>
              <a:t>decompensation</a:t>
            </a:r>
            <a:r>
              <a:rPr lang="en-US" dirty="0" smtClean="0"/>
              <a:t> &amp; </a:t>
            </a:r>
            <a:r>
              <a:rPr lang="en-US" dirty="0" err="1" smtClean="0"/>
              <a:t>orthognathic</a:t>
            </a:r>
            <a:r>
              <a:rPr lang="en-US" dirty="0" smtClean="0"/>
              <a:t> surgery</a:t>
            </a:r>
          </a:p>
          <a:p>
            <a:pPr lvl="1"/>
            <a:r>
              <a:rPr lang="en-US" dirty="0" smtClean="0"/>
              <a:t>Orthodontic camouflage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SUPPLEMENTAL  DIAGNOSTIC  AIDS: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Specialized radiographs: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dirty="0" err="1" smtClean="0"/>
              <a:t>Occlusal</a:t>
            </a:r>
            <a:r>
              <a:rPr lang="en-US" dirty="0" smtClean="0"/>
              <a:t> views </a:t>
            </a:r>
          </a:p>
          <a:p>
            <a:pPr marL="822960" lvl="1" indent="-457200">
              <a:buFont typeface="+mj-lt"/>
              <a:buAutoNum type="alphaLcPeriod"/>
            </a:pPr>
            <a:r>
              <a:rPr lang="en-US" dirty="0" smtClean="0"/>
              <a:t>Selected lateral jaw views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Electromyographic</a:t>
            </a:r>
            <a:r>
              <a:rPr lang="en-US" dirty="0" smtClean="0"/>
              <a:t> examination of muscle 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Hand – wrist radiographs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Computed axial tomography ( CT scan)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Magnetic Resonance Imaging (MRI)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Endocrine tests – other blood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Sensitivity/ vitality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Biopsy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371600" y="2362200"/>
            <a:ext cx="7543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990600" y="2209800"/>
            <a:ext cx="7848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CEPHALOMETRICS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1676400" y="32766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2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0611" y="2967335"/>
            <a:ext cx="462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Case history :</a:t>
            </a:r>
          </a:p>
          <a:p>
            <a:pPr>
              <a:buNone/>
            </a:pPr>
            <a:r>
              <a:rPr lang="en-US" dirty="0" smtClean="0"/>
              <a:t>             information gathered from the patient &amp;/ or parent &amp; / or guardian to aid in the overall diagnosis of the case.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353328" cy="5759596"/>
          </a:xfrm>
        </p:spPr>
        <p:txBody>
          <a:bodyPr/>
          <a:lstStyle/>
          <a:p>
            <a:r>
              <a:rPr lang="en-US" sz="3200" b="1" dirty="0" smtClean="0"/>
              <a:t>Personal details</a:t>
            </a:r>
          </a:p>
          <a:p>
            <a:r>
              <a:rPr lang="en-US" b="1" dirty="0" smtClean="0"/>
              <a:t>NAME :</a:t>
            </a:r>
          </a:p>
          <a:p>
            <a:pPr lvl="1"/>
            <a:r>
              <a:rPr lang="en-US" dirty="0" smtClean="0"/>
              <a:t>For the purpose of communication</a:t>
            </a:r>
          </a:p>
          <a:p>
            <a:pPr lvl="1"/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Record keeping</a:t>
            </a:r>
          </a:p>
          <a:p>
            <a:pPr lvl="1"/>
            <a:r>
              <a:rPr lang="en-US" dirty="0" smtClean="0"/>
              <a:t>Personal touch to the conversation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DATE OF BIRTH &amp; AGE:</a:t>
            </a:r>
          </a:p>
          <a:p>
            <a:pPr lvl="1"/>
            <a:r>
              <a:rPr lang="en-US" dirty="0" smtClean="0"/>
              <a:t>Chronologic age helps in diagnosis &amp; growth prediction.</a:t>
            </a:r>
          </a:p>
          <a:p>
            <a:pPr lvl="1"/>
            <a:r>
              <a:rPr lang="en-US" dirty="0" smtClean="0"/>
              <a:t>Dictates the treatment plan – growth modulation / surgical.</a:t>
            </a:r>
          </a:p>
          <a:p>
            <a:pPr lvl="1"/>
            <a:r>
              <a:rPr lang="en-US" dirty="0" smtClean="0"/>
              <a:t>Self correcting </a:t>
            </a:r>
            <a:r>
              <a:rPr lang="en-US" dirty="0" err="1" smtClean="0"/>
              <a:t>anomelies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Biological age </a:t>
            </a:r>
          </a:p>
          <a:p>
            <a:r>
              <a:rPr lang="en-US" dirty="0" smtClean="0"/>
              <a:t>Skeletal age</a:t>
            </a:r>
          </a:p>
          <a:p>
            <a:r>
              <a:rPr lang="en-US" dirty="0" smtClean="0"/>
              <a:t>Dental age</a:t>
            </a:r>
          </a:p>
          <a:p>
            <a:r>
              <a:rPr lang="en-US" dirty="0" smtClean="0"/>
              <a:t>Chronological 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24766" cy="5545282"/>
          </a:xfrm>
        </p:spPr>
        <p:txBody>
          <a:bodyPr/>
          <a:lstStyle/>
          <a:p>
            <a:r>
              <a:rPr lang="en-US" b="1" dirty="0" smtClean="0"/>
              <a:t>SEX</a:t>
            </a:r>
            <a:r>
              <a:rPr lang="en-US" dirty="0" smtClean="0"/>
              <a:t>: Male / Female</a:t>
            </a:r>
          </a:p>
          <a:p>
            <a:pPr lvl="1"/>
            <a:r>
              <a:rPr lang="en-US" dirty="0" smtClean="0"/>
              <a:t>Girls pubertal peak – 10-12 yrs</a:t>
            </a:r>
          </a:p>
          <a:p>
            <a:pPr lvl="1"/>
            <a:r>
              <a:rPr lang="en-US" dirty="0" smtClean="0"/>
              <a:t>Boys pubertal peak – 12-14 yrs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Helps in deciding growth modulation timing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ADDRESS &amp; OCCUPATION: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Assessing socioeconomic status- affordability of the patient</a:t>
            </a:r>
          </a:p>
          <a:p>
            <a:pPr lvl="1"/>
            <a:r>
              <a:rPr lang="en-US" dirty="0" smtClean="0"/>
              <a:t>Records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4">
      <a:dk1>
        <a:srgbClr val="EAEAEA"/>
      </a:dk1>
      <a:lt1>
        <a:srgbClr val="59161E"/>
      </a:lt1>
      <a:dk2>
        <a:srgbClr val="F07F09"/>
      </a:dk2>
      <a:lt2>
        <a:srgbClr val="000000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1454</TotalTime>
  <Words>1487</Words>
  <Application>Microsoft Office PowerPoint</Application>
  <PresentationFormat>On-screen Show (4:3)</PresentationFormat>
  <Paragraphs>416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Oriel</vt:lpstr>
      <vt:lpstr>Case history &amp; clinical examination</vt:lpstr>
      <vt:lpstr>Slide 2</vt:lpstr>
      <vt:lpstr>Slide 3</vt:lpstr>
      <vt:lpstr>ESSENTIAL  DIAGNOSTIC  AIDS:</vt:lpstr>
      <vt:lpstr>SUPPLEMENTAL  DIAGNOSTIC  AIDS: </vt:lpstr>
      <vt:lpstr>CASE  HISTORY</vt:lpstr>
      <vt:lpstr>Slide 7</vt:lpstr>
      <vt:lpstr>TYPES OF AGES:</vt:lpstr>
      <vt:lpstr>Slide 9</vt:lpstr>
      <vt:lpstr>CHIEF  COMPLAINT</vt:lpstr>
      <vt:lpstr>PRENATAL  HISTORY</vt:lpstr>
      <vt:lpstr>POSTNATAL  HISTORY</vt:lpstr>
      <vt:lpstr>DENTAL  HISTORY</vt:lpstr>
      <vt:lpstr>MEDICAL  HISTORY</vt:lpstr>
      <vt:lpstr>FAMILY  HISTORY</vt:lpstr>
      <vt:lpstr>CLINICAL  EXAMINATION:</vt:lpstr>
      <vt:lpstr>BODY  BUILD:</vt:lpstr>
      <vt:lpstr>SHAPE  OF  THE  HEAD</vt:lpstr>
      <vt:lpstr>FACIAL  TYPE:</vt:lpstr>
      <vt:lpstr>Slide 20</vt:lpstr>
      <vt:lpstr>FACIAL  SYMMETRY</vt:lpstr>
      <vt:lpstr>EXAMINATION  OF  LIPS :</vt:lpstr>
      <vt:lpstr>Slide 23</vt:lpstr>
      <vt:lpstr>SMILE  ARC</vt:lpstr>
      <vt:lpstr>PROFILE</vt:lpstr>
      <vt:lpstr>FACIAL  DIVERGENCE</vt:lpstr>
      <vt:lpstr>NOSE  &amp;  NASOLABIAL ANGLE</vt:lpstr>
      <vt:lpstr>MENTOLABIAL  SULCUS :</vt:lpstr>
      <vt:lpstr>POSITION  OF  CHIN </vt:lpstr>
      <vt:lpstr>MANDIBULAR  PLANE  ANGLE:</vt:lpstr>
      <vt:lpstr>VTO</vt:lpstr>
      <vt:lpstr>Slide 32</vt:lpstr>
      <vt:lpstr>Slide 33</vt:lpstr>
      <vt:lpstr>INTRAORAL  EXAMINATION:</vt:lpstr>
      <vt:lpstr>GINGIVA</vt:lpstr>
      <vt:lpstr>PALATE</vt:lpstr>
      <vt:lpstr>TONGUE </vt:lpstr>
      <vt:lpstr>FRENUM</vt:lpstr>
      <vt:lpstr>TONSILS</vt:lpstr>
      <vt:lpstr>Slide 40</vt:lpstr>
      <vt:lpstr>Slide 41</vt:lpstr>
      <vt:lpstr>Slide 42</vt:lpstr>
      <vt:lpstr>FUNCTIONAL  EXAMINATION :</vt:lpstr>
      <vt:lpstr>Slide 44</vt:lpstr>
      <vt:lpstr>Slide 45</vt:lpstr>
      <vt:lpstr>TMJ</vt:lpstr>
      <vt:lpstr>Assessment of postural rest position</vt:lpstr>
      <vt:lpstr>Methods to record postural rest position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history &amp; clinical examination</dc:title>
  <dc:creator>saran</dc:creator>
  <cp:lastModifiedBy>Dr.Ravi Bhandari</cp:lastModifiedBy>
  <cp:revision>173</cp:revision>
  <dcterms:created xsi:type="dcterms:W3CDTF">2009-05-20T13:58:28Z</dcterms:created>
  <dcterms:modified xsi:type="dcterms:W3CDTF">2020-04-24T11:00:59Z</dcterms:modified>
</cp:coreProperties>
</file>