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7" r:id="rId2"/>
    <p:sldId id="314" r:id="rId3"/>
    <p:sldId id="258" r:id="rId4"/>
    <p:sldId id="315" r:id="rId5"/>
    <p:sldId id="259" r:id="rId6"/>
    <p:sldId id="260" r:id="rId7"/>
    <p:sldId id="261" r:id="rId8"/>
    <p:sldId id="264" r:id="rId9"/>
    <p:sldId id="316" r:id="rId10"/>
    <p:sldId id="265" r:id="rId11"/>
    <p:sldId id="266" r:id="rId12"/>
    <p:sldId id="309" r:id="rId13"/>
    <p:sldId id="310" r:id="rId14"/>
    <p:sldId id="311" r:id="rId15"/>
    <p:sldId id="312" r:id="rId16"/>
    <p:sldId id="31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79" r:id="rId27"/>
    <p:sldId id="281" r:id="rId28"/>
    <p:sldId id="282" r:id="rId29"/>
    <p:sldId id="283" r:id="rId30"/>
    <p:sldId id="284" r:id="rId31"/>
    <p:sldId id="305" r:id="rId32"/>
    <p:sldId id="285" r:id="rId33"/>
    <p:sldId id="286" r:id="rId34"/>
    <p:sldId id="287" r:id="rId35"/>
    <p:sldId id="288" r:id="rId36"/>
    <p:sldId id="289" r:id="rId37"/>
    <p:sldId id="290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674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BEE5-D7F9-40FD-985D-0403EC9BAAAA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3EAF-F2E4-41E2-AE7F-12F003AE4A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391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C9B87F4-BD6B-4BB0-8724-FE0164141F90}" type="datetime5">
              <a:rPr lang="en-US"/>
              <a:pPr/>
              <a:t>1-May-20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D8795EE-8146-4A05-901C-F6031C391F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874855" y="2387322"/>
            <a:ext cx="8610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800" b="1" i="0" dirty="0">
                <a:solidFill>
                  <a:schemeClr val="accent1"/>
                </a:solidFill>
                <a:latin typeface="Comic Sans MS" panose="030F0702030302020204" pitchFamily="66" charset="0"/>
              </a:rPr>
              <a:t>MODEL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32911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304800"/>
            <a:ext cx="8382000" cy="146208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FF6600"/>
                </a:solidFill>
                <a:latin typeface="+mn-lt"/>
              </a:rPr>
              <a:t>	</a:t>
            </a:r>
            <a:r>
              <a:rPr lang="en-US" sz="6000" b="1" dirty="0" smtClean="0">
                <a:solidFill>
                  <a:srgbClr val="FF6600"/>
                </a:solidFill>
                <a:latin typeface="+mn-lt"/>
              </a:rPr>
              <a:t>MODEL ANALYSES</a:t>
            </a:r>
            <a:endParaRPr lang="en-US" sz="6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38940" y="1219200"/>
            <a:ext cx="4724400" cy="5334000"/>
          </a:xfrm>
          <a:ln>
            <a:solidFill>
              <a:srgbClr val="FFCC9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Monotype Corsiva" pitchFamily="66" charset="0"/>
              </a:rPr>
              <a:t>   PERMANENT </a:t>
            </a:r>
            <a:r>
              <a:rPr lang="en-US" sz="4000" b="1" dirty="0">
                <a:solidFill>
                  <a:srgbClr val="00B050"/>
                </a:solidFill>
                <a:latin typeface="Monotype Corsiva" pitchFamily="66" charset="0"/>
              </a:rPr>
              <a:t>DENTITION 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Pont’s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Linder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Harth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index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Korkhaus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Ashley Howe’s 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Wayne A. Bolton 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Carey’s analysis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rgbClr val="66CCFF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Arch perimeter analysis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59468" y="1145312"/>
            <a:ext cx="3733800" cy="5226046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0" dirty="0">
                <a:solidFill>
                  <a:srgbClr val="00B050"/>
                </a:solidFill>
                <a:latin typeface="Monotype Corsiva" panose="03010101010201010101" pitchFamily="66" charset="0"/>
              </a:rPr>
              <a:t>MIXED DENTITION ANALYSIS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Char char="ü"/>
            </a:pPr>
            <a:r>
              <a:rPr lang="en-US" sz="2400" i="0" dirty="0" smtClean="0">
                <a:latin typeface="Comic Sans MS" panose="030F0702030302020204" pitchFamily="66" charset="0"/>
              </a:rPr>
              <a:t>Moyer’s </a:t>
            </a:r>
            <a:r>
              <a:rPr lang="en-US" sz="2400" i="0" dirty="0">
                <a:latin typeface="Comic Sans MS" panose="030F0702030302020204" pitchFamily="66" charset="0"/>
              </a:rPr>
              <a:t>mixed                 dentition analysis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Char char="ü"/>
            </a:pPr>
            <a:r>
              <a:rPr lang="en-US" sz="2400" i="0" dirty="0">
                <a:latin typeface="Comic Sans MS" panose="030F0702030302020204" pitchFamily="66" charset="0"/>
              </a:rPr>
              <a:t>Tanaka &amp; </a:t>
            </a:r>
            <a:r>
              <a:rPr lang="en-US" sz="2400" i="0" dirty="0" err="1">
                <a:latin typeface="Comic Sans MS" panose="030F0702030302020204" pitchFamily="66" charset="0"/>
              </a:rPr>
              <a:t>johnson</a:t>
            </a:r>
            <a:r>
              <a:rPr lang="en-US" sz="2400" i="0" dirty="0">
                <a:latin typeface="Comic Sans MS" panose="030F0702030302020204" pitchFamily="66" charset="0"/>
              </a:rPr>
              <a:t>       analysis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Char char="ü"/>
            </a:pPr>
            <a:r>
              <a:rPr lang="en-US" sz="2400" i="0" dirty="0">
                <a:latin typeface="Comic Sans MS" panose="030F0702030302020204" pitchFamily="66" charset="0"/>
              </a:rPr>
              <a:t>Radiographic Method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Char char="ü"/>
            </a:pPr>
            <a:endParaRPr lang="en-US" sz="2400" i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8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66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966914"/>
            <a:ext cx="8839200" cy="14620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5000"/>
              </a:lnSpc>
              <a:defRPr/>
            </a:pPr>
            <a:r>
              <a:rPr lang="en-US" sz="6600" dirty="0">
                <a:solidFill>
                  <a:srgbClr val="FF99FF"/>
                </a:solidFill>
                <a:latin typeface="+mn-lt"/>
              </a:rPr>
              <a:t>      PERMANENT DENTITION  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14170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1625"/>
            <a:ext cx="9689960" cy="146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accent1"/>
                </a:solidFill>
                <a:latin typeface="Monotype Corsiva" pitchFamily="66" charset="0"/>
              </a:rPr>
              <a:t>ARCH  PERIMETER   ANALYSIS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16818" y="3124200"/>
            <a:ext cx="8793982" cy="25146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Same as Carey’s analysis when carried out </a:t>
            </a:r>
            <a:r>
              <a:rPr lang="en-US" sz="2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the </a:t>
            </a:r>
            <a:r>
              <a:rPr lang="en-US" sz="2800" i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upper arch</a:t>
            </a:r>
          </a:p>
        </p:txBody>
      </p:sp>
    </p:spTree>
    <p:extLst>
      <p:ext uri="{BB962C8B-B14F-4D97-AF65-F5344CB8AC3E}">
        <p14:creationId xmlns="" xmlns:p14="http://schemas.microsoft.com/office/powerpoint/2010/main" val="20594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5240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chemeClr val="accent1"/>
                </a:solidFill>
                <a:latin typeface="Monotype Corsiva" pitchFamily="66" charset="0"/>
              </a:rPr>
              <a:t>CAREY’S   ANALYSIS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4011" y="1341456"/>
            <a:ext cx="10671352" cy="5486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arch-length-tooth material discrepancy is the main cause for most malocclusion &amp; can be calculated with the help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carey’s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analysis</a:t>
            </a:r>
          </a:p>
          <a:p>
            <a:pPr algn="just">
              <a:lnSpc>
                <a:spcPct val="11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</a:t>
            </a:r>
          </a:p>
          <a:p>
            <a:pPr algn="just">
              <a:lnSpc>
                <a:spcPct val="115000"/>
              </a:lnSpc>
              <a:buFontTx/>
              <a:buNone/>
            </a:pPr>
            <a:r>
              <a:rPr lang="en-US" sz="2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PROCEDURE</a:t>
            </a:r>
            <a:r>
              <a:rPr lang="en-US" sz="2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:-</a:t>
            </a:r>
          </a:p>
          <a:p>
            <a:pPr algn="just">
              <a:lnSpc>
                <a:spcPct val="11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the arch length is measured anterior to the first permanent molar using a soft brass wire</a:t>
            </a:r>
          </a:p>
          <a:p>
            <a:pPr algn="just">
              <a:lnSpc>
                <a:spcPct val="11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the wire is placed touching the mesial aspect of lower first permanent molar, then passed along the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buccal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cusps of premolars,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incisal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edges of the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anteriors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&amp; finally continued the some way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upto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mesial of the first molar of the contra lateral side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1724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54110" y="228600"/>
            <a:ext cx="10239270" cy="6629400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brass wire should be passed along the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cingulum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 of anterior teeth if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anteriors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 are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proclined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&amp; along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the labial surface if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anteriors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 are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retroclined</a:t>
            </a:r>
            <a:endParaRPr lang="en-U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endParaRPr lang="en-U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teeth anterior to first molar are measured &amp; summed up as 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total tooth material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difference between the arch length &amp; the actual measured tooth material gives the discrepancy  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6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426"/>
            <a:ext cx="4421188" cy="6124575"/>
          </a:xfrm>
          <a:prstGeom prst="rect">
            <a:avLst/>
          </a:prstGeom>
          <a:noFill/>
          <a:ln w="38100">
            <a:solidFill>
              <a:srgbClr val="FFD3A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91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107" y="-154708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6600"/>
                </a:solidFill>
                <a:latin typeface="Comic Sans MS" pitchFamily="66" charset="0"/>
              </a:rPr>
              <a:t>INTERPRETATION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74207" y="1447800"/>
            <a:ext cx="10480430" cy="5410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If the arch length discrepancy is:-</a:t>
            </a:r>
          </a:p>
          <a:p>
            <a:pPr marL="609600" indent="-60960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a) 0-2.5mm:- proximal stripping can be carried out to reduce the total tooth material </a:t>
            </a:r>
          </a:p>
          <a:p>
            <a:pPr marL="609600" indent="-609600" algn="just">
              <a:lnSpc>
                <a:spcPct val="115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b) 2.5-5mm:- extraction of second premolar is indicated</a:t>
            </a:r>
          </a:p>
          <a:p>
            <a:pPr marL="609600" indent="-609600" algn="just">
              <a:lnSpc>
                <a:spcPct val="115000"/>
              </a:lnSpc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 Greater than 5mm:- extraction of first premolar is usually required </a:t>
            </a:r>
          </a:p>
        </p:txBody>
      </p:sp>
    </p:spTree>
    <p:extLst>
      <p:ext uri="{BB962C8B-B14F-4D97-AF65-F5344CB8AC3E}">
        <p14:creationId xmlns="" xmlns:p14="http://schemas.microsoft.com/office/powerpoint/2010/main" val="27562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25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964" y="218498"/>
            <a:ext cx="7772400" cy="146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FF6600"/>
                </a:solidFill>
                <a:latin typeface="+mn-lt"/>
              </a:rPr>
              <a:t>PONT’S ANALYSIS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9144000" cy="4876800"/>
          </a:xfrm>
        </p:spPr>
        <p:txBody>
          <a:bodyPr>
            <a:normAutofit/>
          </a:bodyPr>
          <a:lstStyle/>
          <a:p>
            <a:pPr algn="just">
              <a:lnSpc>
                <a:spcPct val="195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In 1909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ont presented a method whereby the mere measurement of four maxillary incisors automatically established the width of the arch in the premolar &amp; molar region</a:t>
            </a:r>
          </a:p>
        </p:txBody>
      </p:sp>
    </p:spTree>
    <p:extLst>
      <p:ext uri="{BB962C8B-B14F-4D97-AF65-F5344CB8AC3E}">
        <p14:creationId xmlns="" xmlns:p14="http://schemas.microsoft.com/office/powerpoint/2010/main" val="9227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2127" y="-184728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+mn-lt"/>
              </a:rPr>
              <a:t>PROCEDURE</a:t>
            </a:r>
            <a:endParaRPr lang="en-US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11534" y="1685926"/>
            <a:ext cx="4937090" cy="47244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13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The greatest width of incisors is measured with calipers recorded on a line, &amp; their sums when recorded in millimeters</a:t>
            </a:r>
          </a:p>
          <a:p>
            <a:pPr marL="609600" indent="-60960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this is termed as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“sum of incisors” (SI)</a:t>
            </a:r>
          </a:p>
          <a:p>
            <a:pPr marL="609600" indent="-60960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9701" name="Picture 5" descr="scan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685926"/>
            <a:ext cx="3683000" cy="4410075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01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75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28800" y="381000"/>
            <a:ext cx="85344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lnSpc>
                <a:spcPct val="145000"/>
              </a:lnSpc>
            </a:pPr>
            <a:r>
              <a:rPr lang="en-US" sz="2800" i="0" dirty="0">
                <a:latin typeface="Comic Sans MS" panose="030F0702030302020204" pitchFamily="66" charset="0"/>
              </a:rPr>
              <a:t>The distance between the upper right first premolar &amp; upper left first premolar (that is the distal end of the </a:t>
            </a:r>
            <a:r>
              <a:rPr lang="en-US" sz="2800" i="0" dirty="0" err="1">
                <a:latin typeface="Comic Sans MS" panose="030F0702030302020204" pitchFamily="66" charset="0"/>
              </a:rPr>
              <a:t>occlusal</a:t>
            </a:r>
            <a:r>
              <a:rPr lang="en-US" sz="2800" i="0" dirty="0">
                <a:latin typeface="Comic Sans MS" panose="030F0702030302020204" pitchFamily="66" charset="0"/>
              </a:rPr>
              <a:t> grove) is recorded &amp; called as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“measured premolar value” (MPV)</a:t>
            </a:r>
          </a:p>
          <a:p>
            <a:pPr algn="just" eaLnBrk="1" hangingPunct="1">
              <a:lnSpc>
                <a:spcPct val="145000"/>
              </a:lnSpc>
            </a:pPr>
            <a:endParaRPr lang="en-US" sz="2800" dirty="0">
              <a:solidFill>
                <a:srgbClr val="BB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947" name="Picture 3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73400"/>
            <a:ext cx="4852988" cy="35560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25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9E5-630C-41A7-B8C8-9F4EA14B13B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  <a:latin typeface="+mn-lt"/>
              </a:rPr>
              <a:t>Introduction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97280" y="1910385"/>
            <a:ext cx="10485120" cy="42502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itchFamily="66" charset="0"/>
              </a:rPr>
              <a:t>Success in orthodontic treatment – Diagnosis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Many </a:t>
            </a:r>
            <a:r>
              <a:rPr lang="en-US" sz="2800" dirty="0">
                <a:latin typeface="Comic Sans MS" pitchFamily="66" charset="0"/>
              </a:rPr>
              <a:t>diagnostic aids are available today but study models are oldest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Model </a:t>
            </a:r>
            <a:r>
              <a:rPr lang="en-US" sz="2800" dirty="0">
                <a:latin typeface="Comic Sans MS" pitchFamily="66" charset="0"/>
              </a:rPr>
              <a:t>analysis is an adjunct in diagnosis and treatment planning. It should hence be correlated with the other data in the diagnosis before formulating any treatment plan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6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600" dirty="0">
              <a:latin typeface="Comic Sans MS" pitchFamily="66" charset="0"/>
            </a:endParaRPr>
          </a:p>
        </p:txBody>
      </p:sp>
      <p:pic>
        <p:nvPicPr>
          <p:cNvPr id="10252" name="Picture 12" descr="TN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1600" y="276226"/>
            <a:ext cx="12700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81200" y="-76200"/>
            <a:ext cx="8229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lnSpc>
                <a:spcPct val="145000"/>
              </a:lnSpc>
            </a:pPr>
            <a:r>
              <a:rPr lang="en-US" sz="2800" i="0" dirty="0">
                <a:latin typeface="Comic Sans MS" panose="030F0702030302020204" pitchFamily="66" charset="0"/>
              </a:rPr>
              <a:t>The distance between the upper right first molar &amp; upper left first molar (that is the mesial pit on the </a:t>
            </a:r>
            <a:r>
              <a:rPr lang="en-US" sz="2800" i="0" dirty="0" err="1">
                <a:latin typeface="Comic Sans MS" panose="030F0702030302020204" pitchFamily="66" charset="0"/>
              </a:rPr>
              <a:t>occlusal</a:t>
            </a:r>
            <a:r>
              <a:rPr lang="en-US" sz="2800" i="0" dirty="0">
                <a:latin typeface="Comic Sans MS" panose="030F0702030302020204" pitchFamily="66" charset="0"/>
              </a:rPr>
              <a:t> surface in maxillary arch ) is recorded &amp; is termed as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“measured molar value” (MMV)</a:t>
            </a:r>
          </a:p>
        </p:txBody>
      </p:sp>
      <p:pic>
        <p:nvPicPr>
          <p:cNvPr id="83971" name="Picture 3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2776"/>
            <a:ext cx="4953000" cy="3629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54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8839200" cy="61722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Calculated premolar value (CPV)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The expected arch width in the premolar region is calculated by formula:-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SI X 100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80</a:t>
            </a:r>
          </a:p>
          <a:p>
            <a:pPr algn="just"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400" b="1" i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Calculated molar value (MV)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the expected arch width in the molar region:-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SI X 100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64</a:t>
            </a:r>
          </a:p>
          <a:p>
            <a:pPr algn="just">
              <a:lnSpc>
                <a:spcPct val="11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5814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3068934" y="3266552"/>
            <a:ext cx="1905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3311770" y="5536642"/>
            <a:ext cx="19812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425070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+mn-lt"/>
              </a:rPr>
              <a:t>INFERENCES</a:t>
            </a:r>
            <a:endParaRPr lang="en-US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8686800" cy="4114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Difference between the measured &amp; calculated values determines the needs for expansion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1) if measured value is less, expansion is required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2) if measured value is more, no need for     expansion</a:t>
            </a:r>
          </a:p>
        </p:txBody>
      </p:sp>
    </p:spTree>
    <p:extLst>
      <p:ext uri="{BB962C8B-B14F-4D97-AF65-F5344CB8AC3E}">
        <p14:creationId xmlns="" xmlns:p14="http://schemas.microsoft.com/office/powerpoint/2010/main" val="29651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25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25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053" y="0"/>
            <a:ext cx="3810000" cy="1462088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chemeClr val="accent1"/>
                </a:solidFill>
                <a:latin typeface="+mn-lt"/>
              </a:rPr>
              <a:t>DRAWBACKS</a:t>
            </a:r>
            <a:endParaRPr lang="en-US" sz="5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32079" y="1344804"/>
            <a:ext cx="10235921" cy="6400800"/>
          </a:xfrm>
        </p:spPr>
        <p:txBody>
          <a:bodyPr>
            <a:normAutofit/>
          </a:bodyPr>
          <a:lstStyle/>
          <a:p>
            <a:pPr marL="609600" indent="-609600" algn="just">
              <a:buBlip>
                <a:blip r:embed="rId2"/>
              </a:buBlip>
            </a:pPr>
            <a:endParaRPr lang="en-US" sz="25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 algn="just">
              <a:buBlip>
                <a:blip r:embed="rId2"/>
              </a:buBlip>
            </a:pPr>
            <a:r>
              <a:rPr lang="en-US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Maxillary </a:t>
            </a: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incisors are the teeth </a:t>
            </a:r>
            <a:r>
              <a:rPr lang="en-US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most commonly missing</a:t>
            </a:r>
          </a:p>
          <a:p>
            <a:pPr marL="609600" indent="-609600" algn="just">
              <a:buBlip>
                <a:blip r:embed="rId2"/>
              </a:buBlip>
            </a:pPr>
            <a:endParaRPr lang="en-US" sz="1400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 algn="just">
              <a:buBlip>
                <a:blip r:embed="rId2"/>
              </a:buBlip>
            </a:pP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Maxillary laterals may undergo morphogenetic alterations like </a:t>
            </a:r>
            <a:r>
              <a:rPr lang="en-US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‘peg’ shaped laterals</a:t>
            </a:r>
          </a:p>
          <a:p>
            <a:pPr marL="609600" indent="-609600" algn="just">
              <a:buBlip>
                <a:blip r:embed="rId2"/>
              </a:buBlip>
            </a:pPr>
            <a:endParaRPr lang="en-US" sz="1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 algn="just">
              <a:buBlip>
                <a:blip r:embed="rId2"/>
              </a:buBlip>
            </a:pP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Does not take </a:t>
            </a:r>
            <a:r>
              <a:rPr lang="en-US" sz="25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skeletal </a:t>
            </a:r>
            <a:r>
              <a:rPr lang="en-US" sz="2500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malrelationship</a:t>
            </a: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 into consideration</a:t>
            </a:r>
          </a:p>
          <a:p>
            <a:pPr marL="609600" indent="-609600" algn="just">
              <a:buBlip>
                <a:blip r:embed="rId2"/>
              </a:buBlip>
            </a:pP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 algn="just">
              <a:buBlip>
                <a:blip r:embed="rId2"/>
              </a:buBlip>
            </a:pPr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Analysis is derived solely from the </a:t>
            </a:r>
            <a:r>
              <a:rPr lang="en-US" sz="25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French population</a:t>
            </a:r>
          </a:p>
          <a:p>
            <a:pPr marL="609600" indent="-609600" algn="just">
              <a:lnSpc>
                <a:spcPct val="135000"/>
              </a:lnSpc>
              <a:buBlip>
                <a:blip r:embed="rId3"/>
              </a:buBlip>
            </a:pPr>
            <a:endParaRPr lang="en-US" sz="2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6709" y="0"/>
            <a:ext cx="8763000" cy="146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chemeClr val="accent1"/>
                </a:solidFill>
                <a:latin typeface="+mn-lt"/>
              </a:rPr>
              <a:t>LINDER  HARTH  INDEX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610600" cy="51215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It is v. similar to Pont’s analysis however he made a variation in the formula to determine the calculated premolar &amp; molar value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Calculated premolar value:-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SI X 100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85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Calculated molar value:-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SI X 100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64 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3211061" y="3704405"/>
            <a:ext cx="1676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3223508" y="5742732"/>
            <a:ext cx="17526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3370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1625"/>
            <a:ext cx="9144000" cy="1462088"/>
          </a:xfrm>
        </p:spPr>
        <p:txBody>
          <a:bodyPr/>
          <a:lstStyle/>
          <a:p>
            <a:pPr>
              <a:defRPr/>
            </a:pPr>
            <a:r>
              <a:rPr lang="en-US" sz="5200" b="1" dirty="0">
                <a:solidFill>
                  <a:schemeClr val="accent1"/>
                </a:solidFill>
                <a:latin typeface="Monotype Corsiva" pitchFamily="66" charset="0"/>
              </a:rPr>
              <a:t>ASHLEY  HOWE’S  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64642" y="1981200"/>
            <a:ext cx="9550958" cy="4114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Howe’s considered tooth crowding to be due to deficiency in arch width rather than arch length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He found a relationship to exist between the total width of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diameter of teeth anterior to the second permanent molar &amp; the width of the dental arch in the first premolar region</a:t>
            </a:r>
          </a:p>
        </p:txBody>
      </p:sp>
    </p:spTree>
    <p:extLst>
      <p:ext uri="{BB962C8B-B14F-4D97-AF65-F5344CB8AC3E}">
        <p14:creationId xmlns="" xmlns:p14="http://schemas.microsoft.com/office/powerpoint/2010/main" val="40847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45" y="55416"/>
            <a:ext cx="7772400" cy="11572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PROCEDURE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4191000" cy="4648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5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Refers to sum of the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width of the teeth from first molar to first molar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28800" y="1447801"/>
            <a:ext cx="592982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200" b="1" i="0" u="sng">
                <a:solidFill>
                  <a:srgbClr val="FF99CC"/>
                </a:solidFill>
                <a:latin typeface="Comic Sans MS" panose="030F0702030302020204" pitchFamily="66" charset="0"/>
              </a:rPr>
              <a:t>TTM</a:t>
            </a:r>
            <a:r>
              <a:rPr lang="en-US" sz="3200" b="1" i="0">
                <a:solidFill>
                  <a:srgbClr val="FF99CC"/>
                </a:solidFill>
                <a:latin typeface="Comic Sans MS" panose="030F0702030302020204" pitchFamily="66" charset="0"/>
              </a:rPr>
              <a:t>:-</a:t>
            </a:r>
            <a:r>
              <a:rPr lang="en-US" sz="3200" b="1" i="0">
                <a:solidFill>
                  <a:srgbClr val="FFCCFF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i="0" u="sng">
                <a:solidFill>
                  <a:srgbClr val="FFCCFF"/>
                </a:solidFill>
                <a:latin typeface="Comic Sans MS" panose="030F0702030302020204" pitchFamily="66" charset="0"/>
              </a:rPr>
              <a:t>Total Tooth Material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209800" y="1295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09800" y="1371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7112" name="Picture 8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57400"/>
            <a:ext cx="3552825" cy="46482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60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1"/>
                </a:solidFill>
                <a:latin typeface="Comic Sans MS" pitchFamily="66" charset="0"/>
              </a:rPr>
              <a:t>PMD</a:t>
            </a:r>
            <a:r>
              <a:rPr lang="en-US" dirty="0">
                <a:solidFill>
                  <a:schemeClr val="accent1"/>
                </a:solidFill>
                <a:latin typeface="Comic Sans MS" pitchFamily="66" charset="0"/>
              </a:rPr>
              <a:t>:- </a:t>
            </a:r>
            <a:r>
              <a:rPr lang="en-US" u="sng" dirty="0">
                <a:solidFill>
                  <a:schemeClr val="accent1"/>
                </a:solidFill>
                <a:latin typeface="Comic Sans MS" pitchFamily="66" charset="0"/>
              </a:rPr>
              <a:t>Premolar Diameter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14884" y="1981200"/>
            <a:ext cx="4928716" cy="48768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arch width measured from the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buccal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cusp tips of the first premolar on one side to the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buccal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cusp tip on other side</a:t>
            </a:r>
          </a:p>
        </p:txBody>
      </p:sp>
      <p:pic>
        <p:nvPicPr>
          <p:cNvPr id="49156" name="Picture 4" descr="scan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4490"/>
            <a:ext cx="4913644" cy="36152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10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1625"/>
            <a:ext cx="9144000" cy="1462088"/>
          </a:xfrm>
        </p:spPr>
        <p:txBody>
          <a:bodyPr/>
          <a:lstStyle/>
          <a:p>
            <a:pPr>
              <a:defRPr/>
            </a:pPr>
            <a:r>
              <a:rPr lang="en-US" sz="4000" u="sng" dirty="0">
                <a:solidFill>
                  <a:srgbClr val="FF0000"/>
                </a:solidFill>
                <a:latin typeface="Comic Sans MS" pitchFamily="66" charset="0"/>
              </a:rPr>
              <a:t>PMBAW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:-</a:t>
            </a:r>
            <a:r>
              <a:rPr lang="en-US" sz="4000" u="sng" dirty="0">
                <a:solidFill>
                  <a:srgbClr val="FF0000"/>
                </a:solidFill>
                <a:latin typeface="Comic Sans MS" pitchFamily="66" charset="0"/>
              </a:rPr>
              <a:t>Premolar basal ach Width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265228"/>
            <a:ext cx="8763000" cy="4114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85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Measured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from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canine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fossa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on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side to the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canine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fossa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other side.</a:t>
            </a:r>
          </a:p>
          <a:p>
            <a:pPr algn="just">
              <a:lnSpc>
                <a:spcPct val="185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Or </a:t>
            </a:r>
          </a:p>
          <a:p>
            <a:pPr algn="just">
              <a:lnSpc>
                <a:spcPct val="185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Taken from a point 8mm below crest of marginal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gingiva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b/w canine and premolar of  one side to other side.</a:t>
            </a:r>
            <a:endParaRPr 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4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9144000" cy="146208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6600"/>
                </a:solidFill>
                <a:latin typeface="Comic Sans MS" pitchFamily="66" charset="0"/>
              </a:rPr>
              <a:t>Following measures have to be obtained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8458200" cy="495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       </a:t>
            </a: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percentage of PMBAW to TTM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PMBAW X 100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TTM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202725" y="2844346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6550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004835" y="609601"/>
            <a:ext cx="9205965" cy="44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lnSpc>
                <a:spcPct val="175000"/>
              </a:lnSpc>
              <a:spcBef>
                <a:spcPct val="20000"/>
              </a:spcBef>
              <a:buClr>
                <a:schemeClr val="hlink"/>
              </a:buClr>
            </a:pPr>
            <a:endParaRPr lang="en-US" sz="3200" i="0" dirty="0">
              <a:solidFill>
                <a:srgbClr val="66FFCC"/>
              </a:solidFill>
              <a:latin typeface="+mn-lt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200" i="0" dirty="0">
                <a:latin typeface="+mn-lt"/>
              </a:rPr>
              <a:t>Model analysis is the study of dental casts, which helps to study the occlusion &amp; dentition from all three dimensions &amp; analyze the degree  &amp; severity of malocclusion &amp; to derive the diagnosis &amp; plan for treatment.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04835" y="467249"/>
            <a:ext cx="693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i="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Definition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94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-76200"/>
            <a:ext cx="4267200" cy="1004888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67410"/>
                </a:solidFill>
                <a:latin typeface="Comic Sans MS" pitchFamily="66" charset="0"/>
              </a:rPr>
              <a:t>INFERENCES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252696" y="1409272"/>
            <a:ext cx="9144000" cy="6553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If PMBAW &gt; PMD :-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indication that basal arch is sufficient to allow expansion of premolars</a:t>
            </a:r>
          </a:p>
          <a:p>
            <a:pPr>
              <a:lnSpc>
                <a:spcPct val="95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If PMD &gt; PMBAW :-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can be three possibilities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1) contraindicated for expansion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2) move teeth distally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3) extract some teeth</a:t>
            </a:r>
          </a:p>
          <a:p>
            <a:pPr>
              <a:lnSpc>
                <a:spcPct val="95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2672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5105400" y="586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7620000" y="6324600"/>
            <a:ext cx="9906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786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If PMBAW X100 / TTM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a) less than 37%    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--------     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require extraction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b) if 44% an ideal case  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--------     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extraction not require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c) if between 37-44% (border line case)    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---------    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may or may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not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require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extraction</a:t>
            </a:r>
            <a:r>
              <a:rPr lang="en-US" sz="2400" dirty="0" smtClean="0">
                <a:solidFill>
                  <a:schemeClr val="tx1"/>
                </a:solidFill>
              </a:rPr>
              <a:t>                 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8989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462088"/>
          </a:xfr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rgbClr val="FF6600"/>
                </a:solidFill>
                <a:latin typeface="Monotype Corsiva" pitchFamily="66" charset="0"/>
              </a:rPr>
              <a:t>WAYNE  A.  BOLTON  ANALYSIS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12466" y="1524000"/>
            <a:ext cx="10741688" cy="5334000"/>
          </a:xfrm>
        </p:spPr>
        <p:txBody>
          <a:bodyPr>
            <a:normAutofit/>
          </a:bodyPr>
          <a:lstStyle/>
          <a:p>
            <a:pPr marL="548640" indent="-41148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 Bolton pointed out that the extraction of one tooth or several teeth should be done according to the ratio of tooth material between the maxillary &amp; mandibular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arch</a:t>
            </a:r>
          </a:p>
          <a:p>
            <a:pPr marL="548640" indent="-41148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94360" indent="-45720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to get ideal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interdigitation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overjet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overbite &amp; alignment of teeth</a:t>
            </a:r>
          </a:p>
          <a:p>
            <a:pPr marL="594360" indent="-45720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to attain an optimum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interarch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relationship</a:t>
            </a:r>
          </a:p>
          <a:p>
            <a:pPr marL="594360" indent="-45720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1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Bolton’s analysis helps to determine the disproportion between the size of maxillary &amp; mandibular teeth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2322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855" y="0"/>
            <a:ext cx="3733800" cy="1462088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6600"/>
                </a:solidFill>
                <a:latin typeface="+mn-lt"/>
              </a:rPr>
              <a:t>PROCEDURE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091921" y="2247900"/>
            <a:ext cx="4191000" cy="3276600"/>
          </a:xfrm>
        </p:spPr>
        <p:txBody>
          <a:bodyPr>
            <a:noAutofit/>
          </a:bodyPr>
          <a:lstStyle/>
          <a:p>
            <a:pPr marL="548640" indent="-411480" algn="just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 the sum of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mesiodistal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diameter of the 12 maxillary teeth &amp; the sum of the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mesiodistal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diameter of the 12 mandibular teeth are determined</a:t>
            </a:r>
          </a:p>
          <a:p>
            <a:pPr marL="548640" indent="-411480" algn="just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  </a:t>
            </a:r>
          </a:p>
          <a:p>
            <a:pPr marL="548640" indent="-411480" algn="just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6326" name="Picture 6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1295400"/>
            <a:ext cx="3959225" cy="5181600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23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75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17431"/>
            <a:ext cx="3945653" cy="4114800"/>
          </a:xfrm>
        </p:spPr>
        <p:txBody>
          <a:bodyPr>
            <a:noAutofit/>
          </a:bodyPr>
          <a:lstStyle/>
          <a:p>
            <a:pPr marL="548640" indent="-411480" algn="just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In same manner the sum of 6 maxillary anterior teeth &amp; the sum of 6 mandibular teeth is determined.</a:t>
            </a: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4996" name="Picture 4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1"/>
            <a:ext cx="4495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scan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1"/>
            <a:ext cx="4495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6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763000" cy="50292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OVERALL RATIO:-  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sum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mandibular 12 teeth X 100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sum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maxillary 12 teeth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MEAN = 91.3%</a:t>
            </a:r>
          </a:p>
          <a:p>
            <a:pPr algn="just"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ANTERIOR RATIO:-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sum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mandibular 6 teeth X 100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sum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maxillary 6 teeth</a:t>
            </a:r>
          </a:p>
          <a:p>
            <a:pPr algn="just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MEAN = 77.2%</a:t>
            </a:r>
          </a:p>
          <a:p>
            <a:pPr algn="just"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2133600" y="1752600"/>
            <a:ext cx="80010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043552" y="4879088"/>
            <a:ext cx="78486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765248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8163" y="267867"/>
            <a:ext cx="7772400" cy="99565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00"/>
                </a:solidFill>
                <a:latin typeface="Comic Sans MS" pitchFamily="66" charset="0"/>
              </a:rPr>
              <a:t>INFERENCES</a:t>
            </a:r>
            <a:endParaRPr lang="en-US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403944" y="1286176"/>
            <a:ext cx="8839200" cy="2971800"/>
          </a:xfrm>
        </p:spPr>
        <p:txBody>
          <a:bodyPr/>
          <a:lstStyle/>
          <a:p>
            <a:pPr algn="just">
              <a:lnSpc>
                <a:spcPct val="135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If the ratio is more than mean value, then the mandibular tooth material is excessive</a:t>
            </a:r>
          </a:p>
          <a:p>
            <a:pPr algn="just">
              <a:lnSpc>
                <a:spcPct val="135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ratio is less than mean value, then the maxillary tooth material is excessive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85471" y="3627616"/>
            <a:ext cx="9123903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Bolton prefers to do proximal stripping on the upper arch if the upper anterior tooth material is in excess &amp;</a:t>
            </a:r>
          </a:p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       extraction of lower incisor, if necessary, to reduce tooth material in the lower arch  </a:t>
            </a:r>
          </a:p>
        </p:txBody>
      </p:sp>
    </p:spTree>
    <p:extLst>
      <p:ext uri="{BB962C8B-B14F-4D97-AF65-F5344CB8AC3E}">
        <p14:creationId xmlns="" xmlns:p14="http://schemas.microsoft.com/office/powerpoint/2010/main" val="2103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6600"/>
                </a:solidFill>
                <a:latin typeface="Comic Sans MS" pitchFamily="66" charset="0"/>
              </a:rPr>
              <a:t>DRAWBACK’S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52599" y="2219848"/>
            <a:ext cx="9752763" cy="41148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study was done on a specific population &amp; ratio obtained need not be applicable to other population group</a:t>
            </a:r>
          </a:p>
          <a:p>
            <a:pPr>
              <a:lnSpc>
                <a:spcPct val="125000"/>
              </a:lnSpc>
              <a:buFontTx/>
              <a:buBlip>
                <a:blip r:embed="rId2"/>
              </a:buBlip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analysis doesn’t take into account the sexual dimorphism in the maxillary canine width</a:t>
            </a:r>
          </a:p>
        </p:txBody>
      </p:sp>
    </p:spTree>
    <p:extLst>
      <p:ext uri="{BB962C8B-B14F-4D97-AF65-F5344CB8AC3E}">
        <p14:creationId xmlns="" xmlns:p14="http://schemas.microsoft.com/office/powerpoint/2010/main" val="31596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00" y="1981200"/>
            <a:ext cx="11536218" cy="1995488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  <a:defRPr/>
            </a:pPr>
            <a:r>
              <a:rPr lang="en-US" sz="7200" dirty="0">
                <a:solidFill>
                  <a:schemeClr val="tx1"/>
                </a:solidFill>
                <a:latin typeface="Monotype Corsiva" pitchFamily="66" charset="0"/>
              </a:rPr>
              <a:t>MIXED  DENTITION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39720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5709" y="385612"/>
            <a:ext cx="11000510" cy="5987479"/>
          </a:xfrm>
        </p:spPr>
        <p:txBody>
          <a:bodyPr/>
          <a:lstStyle/>
          <a:p>
            <a:pPr marL="609600" indent="-609600" algn="just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The purpose of mixed dentition analysis is to evaluate the amount of space available in the arch for succeeding permanent teeth &amp; necessary </a:t>
            </a:r>
            <a:r>
              <a:rPr lang="en-US" sz="28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occlusal</a:t>
            </a:r>
            <a:r>
              <a:rPr lang="en-US" sz="28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adjustment </a:t>
            </a:r>
            <a:endParaRPr lang="en-US" sz="2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endParaRPr lang="en-US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   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2 methods have been suggested:-</a:t>
            </a:r>
          </a:p>
          <a:p>
            <a:pPr marL="609600" indent="-609600">
              <a:lnSpc>
                <a:spcPct val="120000"/>
              </a:lnSpc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Those in which the sizes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unerupted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cuspids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&amp; premolars are estimated from measurements of the radiographic image &amp;</a:t>
            </a:r>
          </a:p>
          <a:p>
            <a:pPr marL="609600" indent="-609600">
              <a:lnSpc>
                <a:spcPct val="120000"/>
              </a:lnSpc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120000"/>
              </a:lnSpc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those in which the sizes of the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cuspids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&amp; premolar are derived from knowledge of the sizes of permanent teeth already erupted in the mouth </a:t>
            </a:r>
          </a:p>
        </p:txBody>
      </p:sp>
    </p:spTree>
    <p:extLst>
      <p:ext uri="{BB962C8B-B14F-4D97-AF65-F5344CB8AC3E}">
        <p14:creationId xmlns="" xmlns:p14="http://schemas.microsoft.com/office/powerpoint/2010/main" val="11742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6C-EC89-499D-86C3-1C2F4B953BC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0036" name="Oval 4" descr="Parchment"/>
          <p:cNvSpPr>
            <a:spLocks noChangeArrowheads="1"/>
          </p:cNvSpPr>
          <p:nvPr/>
        </p:nvSpPr>
        <p:spPr bwMode="auto">
          <a:xfrm>
            <a:off x="3556000" y="1676400"/>
            <a:ext cx="4572000" cy="29718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860800" y="2639305"/>
            <a:ext cx="4184100" cy="107721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</a:rPr>
              <a:t>Comprehensive diagnosis</a:t>
            </a:r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4673600" y="1905000"/>
            <a:ext cx="1016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 flipH="1">
            <a:off x="5791200" y="1752600"/>
            <a:ext cx="81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3657600" y="27432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 flipV="1">
            <a:off x="4267200" y="3276600"/>
            <a:ext cx="142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5791200" y="3276600"/>
            <a:ext cx="40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3" name="Line 11"/>
          <p:cNvSpPr>
            <a:spLocks noChangeShapeType="1"/>
          </p:cNvSpPr>
          <p:nvPr/>
        </p:nvSpPr>
        <p:spPr bwMode="auto">
          <a:xfrm>
            <a:off x="5994400" y="3276600"/>
            <a:ext cx="162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4" name="Line 12"/>
          <p:cNvSpPr>
            <a:spLocks noChangeShapeType="1"/>
          </p:cNvSpPr>
          <p:nvPr/>
        </p:nvSpPr>
        <p:spPr bwMode="auto">
          <a:xfrm flipV="1">
            <a:off x="6096000" y="2819400"/>
            <a:ext cx="1930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5" name="AutoShape 13" descr="Pink tissue paper"/>
          <p:cNvSpPr>
            <a:spLocks noChangeArrowheads="1"/>
          </p:cNvSpPr>
          <p:nvPr/>
        </p:nvSpPr>
        <p:spPr bwMode="auto">
          <a:xfrm rot="2137458">
            <a:off x="6742737" y="924502"/>
            <a:ext cx="2032000" cy="1219200"/>
          </a:xfrm>
          <a:prstGeom prst="flowChartMerg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7" name="AutoShape 15" descr="Bouquet"/>
          <p:cNvSpPr>
            <a:spLocks noChangeArrowheads="1"/>
          </p:cNvSpPr>
          <p:nvPr/>
        </p:nvSpPr>
        <p:spPr bwMode="auto">
          <a:xfrm rot="6356723">
            <a:off x="7716283" y="2938699"/>
            <a:ext cx="2183593" cy="1553144"/>
          </a:xfrm>
          <a:prstGeom prst="flowChartMerg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8" name="AutoShape 16" descr="Canvas"/>
          <p:cNvSpPr>
            <a:spLocks noChangeArrowheads="1"/>
          </p:cNvSpPr>
          <p:nvPr/>
        </p:nvSpPr>
        <p:spPr bwMode="auto">
          <a:xfrm rot="9263503">
            <a:off x="5905419" y="4534874"/>
            <a:ext cx="2032000" cy="1295400"/>
          </a:xfrm>
          <a:prstGeom prst="flowChartMerg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49" name="AutoShape 17" descr="Water droplets"/>
          <p:cNvSpPr>
            <a:spLocks noChangeArrowheads="1"/>
          </p:cNvSpPr>
          <p:nvPr/>
        </p:nvSpPr>
        <p:spPr bwMode="auto">
          <a:xfrm rot="12899830">
            <a:off x="2677697" y="4042119"/>
            <a:ext cx="2115504" cy="1602647"/>
          </a:xfrm>
          <a:prstGeom prst="flowChartMerg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0050" name="AutoShape 18" descr="Walnut"/>
          <p:cNvSpPr>
            <a:spLocks noChangeArrowheads="1"/>
          </p:cNvSpPr>
          <p:nvPr/>
        </p:nvSpPr>
        <p:spPr bwMode="auto">
          <a:xfrm rot="16693321">
            <a:off x="1965221" y="1854154"/>
            <a:ext cx="1524000" cy="1727200"/>
          </a:xfrm>
          <a:prstGeom prst="flowChartMerg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endParaRPr lang="en-US" sz="1800"/>
          </a:p>
        </p:txBody>
      </p:sp>
      <p:sp>
        <p:nvSpPr>
          <p:cNvPr id="300051" name="AutoShape 19" descr="Recycled paper"/>
          <p:cNvSpPr>
            <a:spLocks noChangeArrowheads="1"/>
          </p:cNvSpPr>
          <p:nvPr/>
        </p:nvSpPr>
        <p:spPr bwMode="auto">
          <a:xfrm rot="19915151">
            <a:off x="3538112" y="511042"/>
            <a:ext cx="2032000" cy="1295400"/>
          </a:xfrm>
          <a:prstGeom prst="flowChartMerg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endParaRPr lang="en-US" sz="1800"/>
          </a:p>
        </p:txBody>
      </p:sp>
      <p:sp>
        <p:nvSpPr>
          <p:cNvPr id="300052" name="Text Box 20"/>
          <p:cNvSpPr txBox="1">
            <a:spLocks noChangeArrowheads="1"/>
          </p:cNvSpPr>
          <p:nvPr/>
        </p:nvSpPr>
        <p:spPr bwMode="auto">
          <a:xfrm rot="2137458">
            <a:off x="7131589" y="1037542"/>
            <a:ext cx="16256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6600"/>
                </a:solidFill>
              </a:rPr>
              <a:t>Clinical Examination</a:t>
            </a:r>
          </a:p>
        </p:txBody>
      </p:sp>
      <p:sp>
        <p:nvSpPr>
          <p:cNvPr id="300054" name="Text Box 22"/>
          <p:cNvSpPr txBox="1">
            <a:spLocks noChangeArrowheads="1"/>
          </p:cNvSpPr>
          <p:nvPr/>
        </p:nvSpPr>
        <p:spPr bwMode="auto">
          <a:xfrm rot="17147148">
            <a:off x="8321967" y="3403648"/>
            <a:ext cx="1644073" cy="83099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2EC000"/>
                </a:solidFill>
              </a:rPr>
              <a:t>Roentgeno-Cephalo-MetricAna-lysis</a:t>
            </a:r>
            <a:endParaRPr lang="en-US" sz="1600" b="1" dirty="0">
              <a:solidFill>
                <a:srgbClr val="2EC000"/>
              </a:solidFill>
            </a:endParaRPr>
          </a:p>
        </p:txBody>
      </p:sp>
      <p:sp>
        <p:nvSpPr>
          <p:cNvPr id="300055" name="Text Box 23"/>
          <p:cNvSpPr txBox="1">
            <a:spLocks noChangeArrowheads="1"/>
          </p:cNvSpPr>
          <p:nvPr/>
        </p:nvSpPr>
        <p:spPr bwMode="auto">
          <a:xfrm rot="20144790">
            <a:off x="6284110" y="5175495"/>
            <a:ext cx="16256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996600"/>
                </a:solidFill>
              </a:rPr>
              <a:t>Photographic Analysis</a:t>
            </a:r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2583875" y="4682174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81DAF"/>
                </a:solidFill>
              </a:rPr>
              <a:t>Radiographic Examination</a:t>
            </a:r>
          </a:p>
        </p:txBody>
      </p:sp>
      <p:sp>
        <p:nvSpPr>
          <p:cNvPr id="300057" name="Text Box 25"/>
          <p:cNvSpPr txBox="1">
            <a:spLocks noChangeArrowheads="1"/>
          </p:cNvSpPr>
          <p:nvPr/>
        </p:nvSpPr>
        <p:spPr bwMode="auto">
          <a:xfrm>
            <a:off x="1727201" y="2343444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Study Cast Analysis</a:t>
            </a:r>
          </a:p>
        </p:txBody>
      </p:sp>
      <p:sp>
        <p:nvSpPr>
          <p:cNvPr id="300058" name="Text Box 26"/>
          <p:cNvSpPr txBox="1">
            <a:spLocks noChangeArrowheads="1"/>
          </p:cNvSpPr>
          <p:nvPr/>
        </p:nvSpPr>
        <p:spPr bwMode="auto">
          <a:xfrm rot="19912121">
            <a:off x="3661284" y="700807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00CC"/>
                </a:solidFill>
              </a:rPr>
              <a:t>Case History</a:t>
            </a:r>
          </a:p>
        </p:txBody>
      </p:sp>
      <p:pic>
        <p:nvPicPr>
          <p:cNvPr id="300059" name="Picture 27" descr="TNteet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61600" y="276226"/>
            <a:ext cx="12700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83" y="-83111"/>
            <a:ext cx="11425381" cy="1458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  <a:latin typeface="Monotype Corsiva" pitchFamily="66" charset="0"/>
              </a:rPr>
              <a:t>MOYER’S   MIXED DENTITION    ANALYSIS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05163" y="1911927"/>
            <a:ext cx="10815781" cy="456507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ccording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to Moyer a high correlation exists among the sizes of different groups of teeth in an individual thus by measuring one group of teeth, it is possible to make a prediction of the other group of teeth</a:t>
            </a:r>
          </a:p>
        </p:txBody>
      </p:sp>
    </p:spTree>
    <p:extLst>
      <p:ext uri="{BB962C8B-B14F-4D97-AF65-F5344CB8AC3E}">
        <p14:creationId xmlns="" xmlns:p14="http://schemas.microsoft.com/office/powerpoint/2010/main" val="5401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709" y="198568"/>
            <a:ext cx="5128491" cy="1154113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PROCEDURE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42109" y="1623260"/>
            <a:ext cx="10769600" cy="4943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FFCC9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easure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each of maxillary &amp;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mandibular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incisor</a:t>
            </a:r>
          </a:p>
          <a:p>
            <a:pPr algn="just">
              <a:lnSpc>
                <a:spcPct val="150000"/>
              </a:lnSpc>
              <a:buClr>
                <a:srgbClr val="FFCC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Measure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space left from the distal aspect of lateral incisor to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aspect of first permanent molar</a:t>
            </a:r>
          </a:p>
          <a:p>
            <a:pPr algn="just">
              <a:lnSpc>
                <a:spcPct val="150000"/>
              </a:lnSpc>
              <a:buClr>
                <a:srgbClr val="FFCC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using Moyer’s chart, find out the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cuspids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&amp; bicuspids for the given sum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mesiodistal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width of sum of incisor </a:t>
            </a:r>
          </a:p>
          <a:p>
            <a:pPr algn="just">
              <a:lnSpc>
                <a:spcPct val="150000"/>
              </a:lnSpc>
              <a:buClr>
                <a:srgbClr val="FFCC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Compare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space available &amp; space required to determine the arch length discrepancy</a:t>
            </a:r>
          </a:p>
          <a:p>
            <a:pPr>
              <a:lnSpc>
                <a:spcPct val="115000"/>
              </a:lnSpc>
              <a:buClr>
                <a:srgbClr val="FFCC99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2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635" y="64939"/>
            <a:ext cx="11333019" cy="1450757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  <a:latin typeface="Monotype Corsiva" pitchFamily="66" charset="0"/>
              </a:rPr>
              <a:t>TANAKA  &amp;  JOHNSON ANALYSIS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3491" y="1905000"/>
            <a:ext cx="11111345" cy="4953000"/>
          </a:xfrm>
        </p:spPr>
        <p:txBody>
          <a:bodyPr/>
          <a:lstStyle/>
          <a:p>
            <a:pPr algn="just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Tanaka &amp; J</a:t>
            </a: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ohnson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did a study to repeat Moyer’s observation to validate its equation on a new sample</a:t>
            </a:r>
          </a:p>
          <a:p>
            <a:pPr algn="just">
              <a:lnSpc>
                <a:spcPct val="14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en-U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The possibility of secular changes with in the past 20 yrs was to be examined &amp; they found Moyer’s prediction table to be equally appropriate for contemporary population</a:t>
            </a:r>
          </a:p>
          <a:p>
            <a:pPr algn="just">
              <a:lnSpc>
                <a:spcPct val="140000"/>
              </a:lnSpc>
              <a:buFontTx/>
              <a:buNone/>
            </a:pPr>
            <a:endParaRPr lang="en-U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22011" y="205528"/>
            <a:ext cx="10714201" cy="6172200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have simplified Moyer’s 75% level of prediction table into a formula 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Predicted width of maxillary canine &amp; premolar 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= sum of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mandibular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incisor +11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2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Predicted width of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mandibular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canine &amp; premolar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= sum of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mandibular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incisor + 10.5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2</a:t>
            </a: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852055" y="2327564"/>
            <a:ext cx="4724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782782" y="4516583"/>
            <a:ext cx="5334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539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291" y="301625"/>
            <a:ext cx="9959109" cy="146208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defRPr/>
            </a:pPr>
            <a:r>
              <a:rPr lang="en-US" sz="5400" dirty="0">
                <a:solidFill>
                  <a:schemeClr val="tx1"/>
                </a:solidFill>
                <a:latin typeface="Monotype Corsiva" pitchFamily="66" charset="0"/>
              </a:rPr>
              <a:t>RADIOGRAPHIC   METHOD:-</a:t>
            </a:r>
            <a:br>
              <a:rPr lang="en-US" sz="5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PROPORTIONAL EQUATION PREDICTION METHOD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6670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56490" y="2311400"/>
            <a:ext cx="10527145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sz="2800" i="0" dirty="0">
                <a:latin typeface="Comic Sans MS" panose="030F0702030302020204" pitchFamily="66" charset="0"/>
              </a:rPr>
              <a:t>If most of the canines &amp; premolars have erupted &amp; if one or two </a:t>
            </a:r>
            <a:r>
              <a:rPr lang="en-US" sz="2800" i="0" dirty="0" err="1">
                <a:latin typeface="Comic Sans MS" panose="030F0702030302020204" pitchFamily="66" charset="0"/>
              </a:rPr>
              <a:t>succedaneous</a:t>
            </a:r>
            <a:r>
              <a:rPr lang="en-US" sz="2800" i="0" dirty="0">
                <a:latin typeface="Comic Sans MS" panose="030F0702030302020204" pitchFamily="66" charset="0"/>
              </a:rPr>
              <a:t> teeth are still </a:t>
            </a:r>
            <a:r>
              <a:rPr lang="en-US" sz="2800" i="0" dirty="0" err="1">
                <a:latin typeface="Comic Sans MS" panose="030F0702030302020204" pitchFamily="66" charset="0"/>
              </a:rPr>
              <a:t>unerupted</a:t>
            </a:r>
            <a:r>
              <a:rPr lang="en-US" sz="2800" i="0" dirty="0">
                <a:latin typeface="Comic Sans MS" panose="030F0702030302020204" pitchFamily="66" charset="0"/>
              </a:rPr>
              <a:t>, an alternative prediction method can be used to estimate the </a:t>
            </a:r>
            <a:r>
              <a:rPr lang="en-US" sz="2800" i="0" dirty="0" err="1">
                <a:latin typeface="Comic Sans MS" panose="030F0702030302020204" pitchFamily="66" charset="0"/>
              </a:rPr>
              <a:t>mesiodistal</a:t>
            </a:r>
            <a:r>
              <a:rPr lang="en-US" sz="2800" i="0" dirty="0">
                <a:latin typeface="Comic Sans MS" panose="030F0702030302020204" pitchFamily="66" charset="0"/>
              </a:rPr>
              <a:t> width of the </a:t>
            </a:r>
            <a:r>
              <a:rPr lang="en-US" sz="2800" i="0" dirty="0" err="1">
                <a:latin typeface="Comic Sans MS" panose="030F0702030302020204" pitchFamily="66" charset="0"/>
              </a:rPr>
              <a:t>unerupted</a:t>
            </a:r>
            <a:r>
              <a:rPr lang="en-US" sz="2800" i="0" dirty="0">
                <a:latin typeface="Comic Sans MS" panose="030F0702030302020204" pitchFamily="66" charset="0"/>
              </a:rPr>
              <a:t> permanent tooth  </a:t>
            </a:r>
          </a:p>
        </p:txBody>
      </p:sp>
    </p:spTree>
    <p:extLst>
      <p:ext uri="{BB962C8B-B14F-4D97-AF65-F5344CB8AC3E}">
        <p14:creationId xmlns="" xmlns:p14="http://schemas.microsoft.com/office/powerpoint/2010/main" val="11408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9618" y="168565"/>
            <a:ext cx="3962400" cy="1230313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PROCEDURE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72655" y="1600200"/>
            <a:ext cx="11055927" cy="5257800"/>
          </a:xfrm>
        </p:spPr>
        <p:txBody>
          <a:bodyPr/>
          <a:lstStyle/>
          <a:p>
            <a:pPr algn="ctr">
              <a:lnSpc>
                <a:spcPct val="13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width of an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unerupted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teeth &amp; an erupted tooth is measured on the same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periapical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film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en-U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the width of erupted tooth is measured on the plaster cast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These three measurements comprise the elements of a proportion that can be solved to obtain the width of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unerupted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tooth on the cast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828146" y="3158836"/>
            <a:ext cx="79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842006" y="4521152"/>
            <a:ext cx="79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59234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942109" y="838200"/>
            <a:ext cx="9725891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   </a:t>
            </a:r>
            <a:endParaRPr lang="en-US" sz="32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Unerupted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tooth width                    Erupted tooth width(cast)           </a:t>
            </a:r>
          </a:p>
          <a:p>
            <a:pPr>
              <a:buFontTx/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Unerupted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tooth width(in x-ray)      Erupted tooth width(x ray)</a:t>
            </a:r>
          </a:p>
          <a:p>
            <a:pPr>
              <a:buFontTx/>
              <a:buNone/>
            </a:pPr>
            <a:endParaRPr lang="en-US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</a:t>
            </a:r>
            <a:r>
              <a:rPr lang="en-US" sz="3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nerupted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tooth width= ETW(cast) X UTW(x-ray)</a:t>
            </a:r>
          </a:p>
          <a:p>
            <a:pPr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</a:t>
            </a:r>
            <a:r>
              <a:rPr lang="en-US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ETW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(x-ray)</a:t>
            </a:r>
          </a:p>
          <a:p>
            <a:pPr>
              <a:buFontTx/>
              <a:buNone/>
            </a:pPr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6172200" y="1905000"/>
            <a:ext cx="381000" cy="0"/>
          </a:xfrm>
          <a:prstGeom prst="line">
            <a:avLst/>
          </a:prstGeom>
          <a:noFill/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>
            <a:off x="646545" y="1851891"/>
            <a:ext cx="44196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>
            <a:off x="5176981" y="3990109"/>
            <a:ext cx="4724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012873" y="1842891"/>
            <a:ext cx="3717602" cy="4572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Equal 8"/>
          <p:cNvSpPr/>
          <p:nvPr/>
        </p:nvSpPr>
        <p:spPr>
          <a:xfrm>
            <a:off x="5080000" y="1616365"/>
            <a:ext cx="868218" cy="46181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4544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6000" i="1">
                <a:solidFill>
                  <a:srgbClr val="99FF99"/>
                </a:solidFill>
                <a:latin typeface="Monotype Corsiva" pitchFamily="66" charset="0"/>
              </a:rPr>
              <a:t>KORKHAUS 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19200"/>
            <a:ext cx="8839200" cy="2667000"/>
          </a:xfrm>
        </p:spPr>
        <p:txBody>
          <a:bodyPr>
            <a:normAutofit/>
          </a:bodyPr>
          <a:lstStyle/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Comic Sans MS" pitchFamily="66" charset="0"/>
              </a:rPr>
              <a:t>This analysis makes use of the Linder </a:t>
            </a:r>
            <a:r>
              <a:rPr lang="en-US" sz="2600" dirty="0" err="1">
                <a:solidFill>
                  <a:schemeClr val="tx1"/>
                </a:solidFill>
                <a:latin typeface="Comic Sans MS" pitchFamily="66" charset="0"/>
              </a:rPr>
              <a:t>Harth’s</a:t>
            </a:r>
            <a:r>
              <a:rPr lang="en-US" sz="2600" dirty="0">
                <a:solidFill>
                  <a:schemeClr val="tx1"/>
                </a:solidFill>
                <a:latin typeface="Comic Sans MS" pitchFamily="66" charset="0"/>
              </a:rPr>
              <a:t> formula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600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Comic Sans MS" pitchFamily="66" charset="0"/>
              </a:rPr>
              <a:t>         an addition measurement is made from the mid point of the inter-premolar line to a point between the </a:t>
            </a:r>
            <a:r>
              <a:rPr lang="en-US" sz="2600" dirty="0" err="1">
                <a:solidFill>
                  <a:schemeClr val="tx1"/>
                </a:solidFill>
                <a:latin typeface="Comic Sans MS" pitchFamily="66" charset="0"/>
              </a:rPr>
              <a:t>incisal</a:t>
            </a:r>
            <a:r>
              <a:rPr lang="en-US" sz="2600" dirty="0">
                <a:solidFill>
                  <a:schemeClr val="tx1"/>
                </a:solidFill>
                <a:latin typeface="Comic Sans MS" pitchFamily="66" charset="0"/>
              </a:rPr>
              <a:t> edge of two maxillary incisors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“incision”</a:t>
            </a:r>
          </a:p>
        </p:txBody>
      </p:sp>
      <p:pic>
        <p:nvPicPr>
          <p:cNvPr id="43012" name="Picture 4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49688"/>
            <a:ext cx="4422775" cy="3008312"/>
          </a:xfrm>
          <a:prstGeom prst="rect">
            <a:avLst/>
          </a:prstGeom>
          <a:noFill/>
          <a:ln w="38100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86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471988" cy="63246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56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1625"/>
            <a:ext cx="5257800" cy="1462088"/>
          </a:xfrm>
        </p:spPr>
        <p:txBody>
          <a:bodyPr/>
          <a:lstStyle/>
          <a:p>
            <a:pPr>
              <a:defRPr/>
            </a:pPr>
            <a:r>
              <a:rPr lang="en-US" u="sng">
                <a:solidFill>
                  <a:srgbClr val="8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INFERENCES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8686800" cy="4114800"/>
          </a:xfrm>
        </p:spPr>
        <p:txBody>
          <a:bodyPr>
            <a:normAutofit/>
          </a:bodyPr>
          <a:lstStyle/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>
                <a:solidFill>
                  <a:srgbClr val="FFCCFF"/>
                </a:solidFill>
                <a:latin typeface="Comic Sans MS" pitchFamily="66" charset="0"/>
              </a:rPr>
              <a:t>If distance between interpremolar line to incision is more than the upper incisors </a:t>
            </a:r>
            <a:r>
              <a:rPr lang="en-US" i="1">
                <a:solidFill>
                  <a:srgbClr val="66FFCC"/>
                </a:solidFill>
                <a:latin typeface="Comic Sans MS" pitchFamily="66" charset="0"/>
              </a:rPr>
              <a:t>are proclined</a:t>
            </a:r>
            <a:r>
              <a:rPr lang="en-US">
                <a:solidFill>
                  <a:srgbClr val="FFCCFF"/>
                </a:solidFill>
                <a:latin typeface="Comic Sans MS" pitchFamily="66" charset="0"/>
              </a:rPr>
              <a:t> &amp;</a:t>
            </a: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>
                <a:solidFill>
                  <a:srgbClr val="FFCCFF"/>
                </a:solidFill>
                <a:latin typeface="Comic Sans MS" pitchFamily="66" charset="0"/>
              </a:rPr>
              <a:t> </a:t>
            </a: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>
                <a:solidFill>
                  <a:srgbClr val="ADE0FF"/>
                </a:solidFill>
                <a:latin typeface="Comic Sans MS" pitchFamily="66" charset="0"/>
              </a:rPr>
              <a:t>if decreased value denotes </a:t>
            </a:r>
            <a:r>
              <a:rPr lang="en-US" sz="3000" i="1">
                <a:solidFill>
                  <a:srgbClr val="66FFCC"/>
                </a:solidFill>
                <a:latin typeface="Comic Sans MS" pitchFamily="66" charset="0"/>
              </a:rPr>
              <a:t>retroclined</a:t>
            </a:r>
            <a:r>
              <a:rPr lang="en-US" sz="3000">
                <a:solidFill>
                  <a:srgbClr val="66FFCC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ADE0FF"/>
                </a:solidFill>
                <a:latin typeface="Comic Sans MS" pitchFamily="66" charset="0"/>
              </a:rPr>
              <a:t>upper incisors</a:t>
            </a: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>
              <a:solidFill>
                <a:srgbClr val="ADE0FF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>
                <a:solidFill>
                  <a:srgbClr val="FFCCFF"/>
                </a:solidFill>
                <a:latin typeface="Comic Sans MS" pitchFamily="66" charset="0"/>
              </a:rPr>
              <a:t>      </a:t>
            </a:r>
            <a:r>
              <a:rPr lang="en-US" sz="3000" b="1">
                <a:solidFill>
                  <a:srgbClr val="66FFCC"/>
                </a:solidFill>
                <a:latin typeface="Comic Sans MS" pitchFamily="66" charset="0"/>
              </a:rPr>
              <a:t>Mandibular value = maxillary value- 2mm</a:t>
            </a:r>
          </a:p>
        </p:txBody>
      </p:sp>
    </p:spTree>
    <p:extLst>
      <p:ext uri="{BB962C8B-B14F-4D97-AF65-F5344CB8AC3E}">
        <p14:creationId xmlns="" xmlns:p14="http://schemas.microsoft.com/office/powerpoint/2010/main" val="7993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908" y="307112"/>
            <a:ext cx="10196946" cy="1258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>
                <a:solidFill>
                  <a:schemeClr val="accent1"/>
                </a:solidFill>
                <a:latin typeface="+mn-lt"/>
              </a:rPr>
              <a:t>OBJECTIVES OF IDEAL STUDY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84738" y="1999868"/>
            <a:ext cx="10319657" cy="4530725"/>
          </a:xfrm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Models should accurately reproduce the teeth &amp; their surrounding soft tissue.</a:t>
            </a:r>
          </a:p>
          <a:p>
            <a:pPr algn="just">
              <a:lnSpc>
                <a:spcPct val="135000"/>
              </a:lnSpc>
              <a:buFontTx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Models should be well finished.</a:t>
            </a:r>
          </a:p>
        </p:txBody>
      </p:sp>
    </p:spTree>
    <p:extLst>
      <p:ext uri="{BB962C8B-B14F-4D97-AF65-F5344CB8AC3E}">
        <p14:creationId xmlns="" xmlns:p14="http://schemas.microsoft.com/office/powerpoint/2010/main" val="31694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546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ADVANTAGES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174400" y="1930120"/>
            <a:ext cx="10180237" cy="4114800"/>
          </a:xfrm>
        </p:spPr>
        <p:txBody>
          <a:bodyPr>
            <a:noAutofit/>
          </a:bodyPr>
          <a:lstStyle/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They are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 only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three dimensional records of the patient’s dentition.</a:t>
            </a: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Occlusion can be visualized from the lingual aspect.</a:t>
            </a: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They provide a permanent record of the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intermaxillary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relationship.</a:t>
            </a: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Helps to motivate the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patients,as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they can visualized the treatment progress.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1259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024933" y="586146"/>
            <a:ext cx="10671348" cy="5486400"/>
          </a:xfrm>
        </p:spPr>
        <p:txBody>
          <a:bodyPr>
            <a:noAutofit/>
          </a:bodyPr>
          <a:lstStyle/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They are needed for comparison purposes at the end of treatment &amp; act as a reference for post treatment changes.</a:t>
            </a: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They serve as reminder for the parent &amp; the patient of the condition present at the start of treatment.</a:t>
            </a: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411480" algn="just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In case the patient has to be transferred to another clinician, study model are an important record.  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8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95634"/>
            <a:ext cx="7772400" cy="1309688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accent1"/>
                </a:solidFill>
                <a:latin typeface="+mn-lt"/>
              </a:rPr>
              <a:t>USES OF STUDY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54110" y="1581226"/>
            <a:ext cx="10471775" cy="6019800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Assist &amp; record dental anatomy,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intercuspation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arch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form and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curves of occlusion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Evaluate occlusion with the aid of articulators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Measure progress during treatment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Detect abnormalities 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eg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localized enlargement, distortion of arch form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space analyses</a:t>
            </a:r>
          </a:p>
          <a:p>
            <a:pPr algn="just">
              <a:lnSpc>
                <a:spcPct val="95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Provide records for the purpose of studying treatment stability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4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3502-6BB1-4A7A-B9A9-F7B19DDB022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6600"/>
                </a:solidFill>
                <a:latin typeface="+mn-lt"/>
              </a:rPr>
              <a:t>PARTS OF THE STUDY </a:t>
            </a:r>
            <a:r>
              <a:rPr lang="en-US" sz="4400" b="1" dirty="0" smtClean="0">
                <a:solidFill>
                  <a:srgbClr val="FF6600"/>
                </a:solidFill>
                <a:latin typeface="+mn-lt"/>
              </a:rPr>
              <a:t>MODELS</a:t>
            </a:r>
            <a:endParaRPr lang="en-US" sz="4400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38741"/>
            <a:ext cx="8331200" cy="45307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itchFamily="66" charset="0"/>
              </a:rPr>
              <a:t>Study models can be divided into two parts: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anatomic portion.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artistic portion.  </a:t>
            </a:r>
          </a:p>
        </p:txBody>
      </p:sp>
      <p:pic>
        <p:nvPicPr>
          <p:cNvPr id="343044" name="Picture 4" descr="dental_c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2438401"/>
            <a:ext cx="3507317" cy="2327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3046" name="Picture 6" descr="TNtee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261600" y="276226"/>
            <a:ext cx="1270000" cy="714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</TotalTime>
  <Words>1892</Words>
  <Application>Microsoft Office PowerPoint</Application>
  <PresentationFormat>Custom</PresentationFormat>
  <Paragraphs>245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Retrospect</vt:lpstr>
      <vt:lpstr>Slide 1</vt:lpstr>
      <vt:lpstr>Introduction</vt:lpstr>
      <vt:lpstr>Slide 3</vt:lpstr>
      <vt:lpstr>Slide 4</vt:lpstr>
      <vt:lpstr>OBJECTIVES OF IDEAL STUDY MODELS</vt:lpstr>
      <vt:lpstr>ADVANTAGES</vt:lpstr>
      <vt:lpstr>Slide 7</vt:lpstr>
      <vt:lpstr>USES OF STUDY MODELS</vt:lpstr>
      <vt:lpstr>PARTS OF THE STUDY MODELS</vt:lpstr>
      <vt:lpstr> MODEL ANALYSES</vt:lpstr>
      <vt:lpstr>      PERMANENT DENTITION   ANALYSIS</vt:lpstr>
      <vt:lpstr>ARCH  PERIMETER   ANALYSIS</vt:lpstr>
      <vt:lpstr>CAREY’S   ANALYSIS</vt:lpstr>
      <vt:lpstr>Slide 14</vt:lpstr>
      <vt:lpstr>Slide 15</vt:lpstr>
      <vt:lpstr>INTERPRETATION</vt:lpstr>
      <vt:lpstr>PONT’S ANALYSIS</vt:lpstr>
      <vt:lpstr>PROCEDURE</vt:lpstr>
      <vt:lpstr>Slide 19</vt:lpstr>
      <vt:lpstr>Slide 20</vt:lpstr>
      <vt:lpstr>Slide 21</vt:lpstr>
      <vt:lpstr>INFERENCES</vt:lpstr>
      <vt:lpstr>DRAWBACKS</vt:lpstr>
      <vt:lpstr>LINDER  HARTH  INDEX</vt:lpstr>
      <vt:lpstr>ASHLEY  HOWE’S  ANALYSIS</vt:lpstr>
      <vt:lpstr>PROCEDURE</vt:lpstr>
      <vt:lpstr>PMD:- Premolar Diameter</vt:lpstr>
      <vt:lpstr>PMBAW:-Premolar basal ach Width</vt:lpstr>
      <vt:lpstr>Following measures have to be obtained</vt:lpstr>
      <vt:lpstr>INFERENCES</vt:lpstr>
      <vt:lpstr>Slide 31</vt:lpstr>
      <vt:lpstr>WAYNE  A.  BOLTON  ANALYSIS</vt:lpstr>
      <vt:lpstr>PROCEDURE</vt:lpstr>
      <vt:lpstr>Slide 34</vt:lpstr>
      <vt:lpstr>Slide 35</vt:lpstr>
      <vt:lpstr>INFERENCES</vt:lpstr>
      <vt:lpstr>DRAWBACK’S</vt:lpstr>
      <vt:lpstr>MIXED  DENTITION ANALYSIS</vt:lpstr>
      <vt:lpstr>Slide 39</vt:lpstr>
      <vt:lpstr>MOYER’S   MIXED DENTITION    ANALYSIS</vt:lpstr>
      <vt:lpstr>PROCEDURE</vt:lpstr>
      <vt:lpstr>TANAKA  &amp;  JOHNSON ANALYSIS</vt:lpstr>
      <vt:lpstr>Slide 43</vt:lpstr>
      <vt:lpstr>RADIOGRAPHIC   METHOD:- PROPORTIONAL EQUATION PREDICTION METHOD</vt:lpstr>
      <vt:lpstr>PROCEDURE</vt:lpstr>
      <vt:lpstr>Slide 46</vt:lpstr>
      <vt:lpstr>KORKHAUS  ANALYSIS</vt:lpstr>
      <vt:lpstr>Slide 48</vt:lpstr>
      <vt:lpstr>INFERENCES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Cephalometrics</dc:title>
  <dc:creator>Dr.Ravi Bhandari</dc:creator>
  <cp:lastModifiedBy>Dr.Ravi Bhandari</cp:lastModifiedBy>
  <cp:revision>34</cp:revision>
  <dcterms:created xsi:type="dcterms:W3CDTF">2017-09-15T06:10:49Z</dcterms:created>
  <dcterms:modified xsi:type="dcterms:W3CDTF">2020-05-01T04:17:04Z</dcterms:modified>
</cp:coreProperties>
</file>