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2" r:id="rId14"/>
    <p:sldId id="269" r:id="rId15"/>
    <p:sldId id="270" r:id="rId16"/>
    <p:sldId id="271"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3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C2B26-25B0-43E1-95A4-90B282EB2FE7}" type="datetimeFigureOut">
              <a:rPr lang="en-US" smtClean="0"/>
              <a:t>4/22/2020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A4C94-1F6C-46CB-8FAA-BC33B870B059}" type="slidenum">
              <a:rPr lang="en-US" smtClean="0"/>
              <a:t>‹#›</a:t>
            </a:fld>
            <a:endParaRPr lang="en-US"/>
          </a:p>
        </p:txBody>
      </p:sp>
    </p:spTree>
    <p:extLst>
      <p:ext uri="{BB962C8B-B14F-4D97-AF65-F5344CB8AC3E}">
        <p14:creationId xmlns:p14="http://schemas.microsoft.com/office/powerpoint/2010/main" val="406187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Relative intrusion of the incisors is accomplished by labial tipping of the incisors and extrusion of other teeth in the arch, without any actual intrusion, as the diagram shows. Therefore, in the leveling phase any wire can relatively intrude teeth. However, an intrusion wire, is used when there is a necessity for absolute intrusion of teeth, where tipping and extrusion of other teeth is not in demand</a:t>
            </a:r>
            <a:endParaRPr lang="en-US" dirty="0"/>
          </a:p>
        </p:txBody>
      </p:sp>
      <p:sp>
        <p:nvSpPr>
          <p:cNvPr id="4" name="Slide Number Placeholder 3"/>
          <p:cNvSpPr>
            <a:spLocks noGrp="1"/>
          </p:cNvSpPr>
          <p:nvPr>
            <p:ph type="sldNum" sz="quarter" idx="10"/>
          </p:nvPr>
        </p:nvSpPr>
        <p:spPr/>
        <p:txBody>
          <a:bodyPr/>
          <a:lstStyle/>
          <a:p>
            <a:fld id="{338A4C94-1F6C-46CB-8FAA-BC33B870B059}" type="slidenum">
              <a:rPr lang="en-US" smtClean="0"/>
              <a:t>7</a:t>
            </a:fld>
            <a:endParaRPr lang="en-US"/>
          </a:p>
        </p:txBody>
      </p:sp>
    </p:spTree>
    <p:extLst>
      <p:ext uri="{BB962C8B-B14F-4D97-AF65-F5344CB8AC3E}">
        <p14:creationId xmlns:p14="http://schemas.microsoft.com/office/powerpoint/2010/main" val="400236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Incisors being intruded, using the molars as anchorage as the diagram shows. There is an equal and opposite extruding force occurring on the molars, as with every force in orthodontics. Pure absolute intrusion is preferable accomplished with the use of mini-implants</a:t>
            </a:r>
            <a:endParaRPr lang="en-US" dirty="0"/>
          </a:p>
        </p:txBody>
      </p:sp>
      <p:sp>
        <p:nvSpPr>
          <p:cNvPr id="4" name="Slide Number Placeholder 3"/>
          <p:cNvSpPr>
            <a:spLocks noGrp="1"/>
          </p:cNvSpPr>
          <p:nvPr>
            <p:ph type="sldNum" sz="quarter" idx="10"/>
          </p:nvPr>
        </p:nvSpPr>
        <p:spPr/>
        <p:txBody>
          <a:bodyPr/>
          <a:lstStyle/>
          <a:p>
            <a:fld id="{338A4C94-1F6C-46CB-8FAA-BC33B870B059}" type="slidenum">
              <a:rPr lang="en-US" smtClean="0"/>
              <a:t>9</a:t>
            </a:fld>
            <a:endParaRPr lang="en-US"/>
          </a:p>
        </p:txBody>
      </p:sp>
    </p:spTree>
    <p:extLst>
      <p:ext uri="{BB962C8B-B14F-4D97-AF65-F5344CB8AC3E}">
        <p14:creationId xmlns:p14="http://schemas.microsoft.com/office/powerpoint/2010/main" val="179951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method corrects the position of anterior teeth </a:t>
            </a:r>
            <a:r>
              <a:rPr lang="en-US" sz="1200" b="0" i="0" u="none" strike="noStrike" kern="1200" baseline="0" dirty="0" err="1" smtClean="0">
                <a:solidFill>
                  <a:schemeClr val="tx1"/>
                </a:solidFill>
                <a:latin typeface="+mn-lt"/>
                <a:ea typeface="+mn-ea"/>
                <a:cs typeface="+mn-cs"/>
              </a:rPr>
              <a:t>sagitally</a:t>
            </a:r>
            <a:r>
              <a:rPr lang="en-US" sz="1200" b="0" i="0" u="none" strike="noStrike" kern="1200" baseline="0" dirty="0" smtClean="0">
                <a:solidFill>
                  <a:schemeClr val="tx1"/>
                </a:solidFill>
                <a:latin typeface="+mn-lt"/>
                <a:ea typeface="+mn-ea"/>
                <a:cs typeface="+mn-cs"/>
              </a:rPr>
              <a:t> and vertically and is indicated in Class II, division 1 cases where both incisor intrusion and reduction of increased overjet are required</a:t>
            </a:r>
            <a:endParaRPr lang="en-US" dirty="0"/>
          </a:p>
        </p:txBody>
      </p:sp>
      <p:sp>
        <p:nvSpPr>
          <p:cNvPr id="4" name="Slide Number Placeholder 3"/>
          <p:cNvSpPr>
            <a:spLocks noGrp="1"/>
          </p:cNvSpPr>
          <p:nvPr>
            <p:ph type="sldNum" sz="quarter" idx="10"/>
          </p:nvPr>
        </p:nvSpPr>
        <p:spPr/>
        <p:txBody>
          <a:bodyPr/>
          <a:lstStyle/>
          <a:p>
            <a:fld id="{338A4C94-1F6C-46CB-8FAA-BC33B870B059}" type="slidenum">
              <a:rPr lang="en-US" smtClean="0"/>
              <a:t>22</a:t>
            </a:fld>
            <a:endParaRPr lang="en-US"/>
          </a:p>
        </p:txBody>
      </p:sp>
    </p:spTree>
    <p:extLst>
      <p:ext uri="{BB962C8B-B14F-4D97-AF65-F5344CB8AC3E}">
        <p14:creationId xmlns:p14="http://schemas.microsoft.com/office/powerpoint/2010/main" val="217909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8153400" cy="2838450"/>
          </a:xfrm>
        </p:spPr>
        <p:txBody>
          <a:bodyPr>
            <a:normAutofit fontScale="90000"/>
          </a:bodyPr>
          <a:lstStyle/>
          <a:p>
            <a:r>
              <a:rPr lang="en-US" b="1" dirty="0"/>
              <a:t>Orthodontic intrusion</a:t>
            </a:r>
            <a:r>
              <a:rPr lang="en-US" b="1" dirty="0" smtClean="0"/>
              <a:t>:</a:t>
            </a:r>
            <a:br>
              <a:rPr lang="en-US" b="1" dirty="0" smtClean="0"/>
            </a:br>
            <a:r>
              <a:rPr lang="en-US" b="1" dirty="0" smtClean="0"/>
              <a:t> </a:t>
            </a:r>
            <a:r>
              <a:rPr lang="en-US" b="1" dirty="0"/>
              <a:t>A contemporary</a:t>
            </a:r>
            <a:br>
              <a:rPr lang="en-US" b="1" dirty="0"/>
            </a:br>
            <a:r>
              <a:rPr lang="en-US" b="1" dirty="0" smtClean="0"/>
              <a:t>review </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normAutofit fontScale="92500" lnSpcReduction="20000"/>
          </a:bodyPr>
          <a:lstStyle/>
          <a:p>
            <a:r>
              <a:rPr lang="en-US" b="1" dirty="0"/>
              <a:t>Nabil M. Al-</a:t>
            </a:r>
            <a:r>
              <a:rPr lang="en-US" b="1" dirty="0" err="1"/>
              <a:t>Zubair</a:t>
            </a:r>
            <a:r>
              <a:rPr lang="en-US" dirty="0"/>
              <a:t/>
            </a:r>
            <a:br>
              <a:rPr lang="en-US" dirty="0"/>
            </a:br>
            <a:r>
              <a:rPr lang="en-US" dirty="0"/>
              <a:t>journal of orthodontic </a:t>
            </a:r>
            <a:r>
              <a:rPr lang="en-US" dirty="0" smtClean="0"/>
              <a:t>research</a:t>
            </a:r>
          </a:p>
          <a:p>
            <a:r>
              <a:rPr lang="en-US" b="1" dirty="0"/>
              <a:t>DOI:</a:t>
            </a:r>
          </a:p>
          <a:p>
            <a:r>
              <a:rPr lang="en-US" dirty="0"/>
              <a:t>10.4103/2321-3825.140625</a:t>
            </a:r>
            <a:endParaRPr lang="en-US" dirty="0"/>
          </a:p>
        </p:txBody>
      </p:sp>
    </p:spTree>
    <p:extLst>
      <p:ext uri="{BB962C8B-B14F-4D97-AF65-F5344CB8AC3E}">
        <p14:creationId xmlns:p14="http://schemas.microsoft.com/office/powerpoint/2010/main" val="18357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76200" y="871538"/>
            <a:ext cx="8839200" cy="5453062"/>
          </a:xfrm>
        </p:spPr>
        <p:txBody>
          <a:bodyPr>
            <a:normAutofit/>
          </a:bodyPr>
          <a:lstStyle/>
          <a:p>
            <a:endParaRPr lang="en-US" dirty="0" smtClean="0"/>
          </a:p>
          <a:p>
            <a:endParaRPr lang="en-US" dirty="0" smtClean="0"/>
          </a:p>
          <a:p>
            <a:endParaRPr lang="en-US" dirty="0"/>
          </a:p>
          <a:p>
            <a:endParaRPr lang="en-US" dirty="0" smtClean="0"/>
          </a:p>
          <a:p>
            <a:endParaRPr lang="en-US" dirty="0" smtClean="0"/>
          </a:p>
          <a:p>
            <a:endParaRPr lang="en-US" dirty="0"/>
          </a:p>
        </p:txBody>
      </p:sp>
      <p:sp>
        <p:nvSpPr>
          <p:cNvPr id="4" name="Title 3"/>
          <p:cNvSpPr>
            <a:spLocks noGrp="1"/>
          </p:cNvSpPr>
          <p:nvPr>
            <p:ph type="title" idx="4294967295"/>
          </p:nvPr>
        </p:nvSpPr>
        <p:spPr>
          <a:xfrm>
            <a:off x="0" y="274638"/>
            <a:ext cx="8229600" cy="1143000"/>
          </a:xfrm>
        </p:spPr>
        <p:txBody>
          <a:bodyPr>
            <a:normAutofit/>
          </a:bodyPr>
          <a:lstStyle/>
          <a:p>
            <a:r>
              <a:rPr lang="en-US" dirty="0"/>
              <a:t>Methods of </a:t>
            </a:r>
            <a:r>
              <a:rPr lang="en-US" dirty="0" smtClean="0"/>
              <a:t> intrusion</a:t>
            </a:r>
            <a:endParaRPr lang="en-US" dirty="0"/>
          </a:p>
        </p:txBody>
      </p:sp>
      <p:sp>
        <p:nvSpPr>
          <p:cNvPr id="5" name="Content Placeholder 4"/>
          <p:cNvSpPr>
            <a:spLocks noGrp="1"/>
          </p:cNvSpPr>
          <p:nvPr>
            <p:ph idx="4294967295"/>
          </p:nvPr>
        </p:nvSpPr>
        <p:spPr>
          <a:xfrm>
            <a:off x="0" y="1600200"/>
            <a:ext cx="8229600" cy="4525963"/>
          </a:xfrm>
        </p:spPr>
        <p:txBody>
          <a:bodyPr>
            <a:normAutofit/>
          </a:bodyPr>
          <a:lstStyle/>
          <a:p>
            <a:r>
              <a:rPr lang="en-US" b="1" dirty="0" smtClean="0"/>
              <a:t>Relative intrusion </a:t>
            </a:r>
          </a:p>
          <a:p>
            <a:pPr marL="514350" indent="-514350">
              <a:buFont typeface="+mj-lt"/>
              <a:buAutoNum type="arabicPeriod"/>
            </a:pPr>
            <a:r>
              <a:rPr lang="en-US" dirty="0"/>
              <a:t>Anterior bite plates contacting the anterior dentition while </a:t>
            </a:r>
            <a:r>
              <a:rPr lang="en-US" dirty="0" smtClean="0"/>
              <a:t>allowing posterior eruption</a:t>
            </a:r>
          </a:p>
          <a:p>
            <a:pPr marL="514350" indent="-514350">
              <a:buFont typeface="+mj-lt"/>
              <a:buAutoNum type="arabicPeriod"/>
            </a:pPr>
            <a:r>
              <a:rPr lang="en-US" dirty="0"/>
              <a:t>Twin-blocks, where differential molar eruption can </a:t>
            </a:r>
            <a:r>
              <a:rPr lang="en-US" dirty="0" smtClean="0"/>
              <a:t>occur </a:t>
            </a:r>
            <a:r>
              <a:rPr lang="en-US" dirty="0"/>
              <a:t>by </a:t>
            </a:r>
            <a:r>
              <a:rPr lang="en-US" dirty="0" smtClean="0"/>
              <a:t>  trimming  the </a:t>
            </a:r>
            <a:r>
              <a:rPr lang="en-US" dirty="0"/>
              <a:t>posterior </a:t>
            </a:r>
            <a:r>
              <a:rPr lang="en-US" dirty="0" smtClean="0"/>
              <a:t>blocks</a:t>
            </a:r>
          </a:p>
          <a:p>
            <a:pPr marL="514350" indent="-514350">
              <a:buFont typeface="+mj-lt"/>
              <a:buAutoNum type="arabicPeriod"/>
            </a:pPr>
            <a:r>
              <a:rPr lang="en-US" dirty="0"/>
              <a:t>Anterior bite </a:t>
            </a:r>
            <a:r>
              <a:rPr lang="en-US" dirty="0" smtClean="0"/>
              <a:t>turbos</a:t>
            </a:r>
          </a:p>
          <a:p>
            <a:pPr marL="514350" indent="-514350">
              <a:buFont typeface="+mj-lt"/>
              <a:buAutoNum type="arabicPeriod"/>
            </a:pPr>
            <a:r>
              <a:rPr lang="en-US" dirty="0" smtClean="0"/>
              <a:t>Reverse curve of </a:t>
            </a:r>
            <a:r>
              <a:rPr lang="en-US" dirty="0" err="1" smtClean="0"/>
              <a:t>spee</a:t>
            </a:r>
            <a:r>
              <a:rPr lang="en-US" dirty="0" smtClean="0"/>
              <a:t> </a:t>
            </a:r>
            <a:endParaRPr lang="en-US" dirty="0"/>
          </a:p>
        </p:txBody>
      </p:sp>
    </p:spTree>
    <p:extLst>
      <p:ext uri="{BB962C8B-B14F-4D97-AF65-F5344CB8AC3E}">
        <p14:creationId xmlns:p14="http://schemas.microsoft.com/office/powerpoint/2010/main" val="215368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Methods of absolute intrusion </a:t>
            </a:r>
            <a:endParaRPr lang="en-US" dirty="0"/>
          </a:p>
        </p:txBody>
      </p:sp>
      <p:sp>
        <p:nvSpPr>
          <p:cNvPr id="3" name="Content Placeholder 2"/>
          <p:cNvSpPr>
            <a:spLocks noGrp="1"/>
          </p:cNvSpPr>
          <p:nvPr>
            <p:ph idx="1"/>
          </p:nvPr>
        </p:nvSpPr>
        <p:spPr/>
        <p:txBody>
          <a:bodyPr/>
          <a:lstStyle/>
          <a:p>
            <a:r>
              <a:rPr lang="en-US" dirty="0"/>
              <a:t>J-Hook </a:t>
            </a:r>
            <a:r>
              <a:rPr lang="en-US" dirty="0" smtClean="0"/>
              <a:t>headgear</a:t>
            </a:r>
          </a:p>
          <a:p>
            <a:r>
              <a:rPr lang="en-US" dirty="0"/>
              <a:t>Bypass and segmental </a:t>
            </a:r>
            <a:r>
              <a:rPr lang="en-US" dirty="0" smtClean="0"/>
              <a:t>mechanics</a:t>
            </a:r>
          </a:p>
          <a:p>
            <a:r>
              <a:rPr lang="en-US" dirty="0"/>
              <a:t>Temporary skeletal anchorage (</a:t>
            </a:r>
            <a:r>
              <a:rPr lang="en-US" dirty="0" smtClean="0"/>
              <a:t>micro implants</a:t>
            </a:r>
            <a:r>
              <a:rPr lang="en-US" dirty="0"/>
              <a:t>)</a:t>
            </a:r>
            <a:endParaRPr lang="en-US" dirty="0"/>
          </a:p>
        </p:txBody>
      </p:sp>
    </p:spTree>
    <p:extLst>
      <p:ext uri="{BB962C8B-B14F-4D97-AF65-F5344CB8AC3E}">
        <p14:creationId xmlns:p14="http://schemas.microsoft.com/office/powerpoint/2010/main" val="16057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Observations and the Tissue</a:t>
            </a:r>
            <a:br>
              <a:rPr lang="en-US" b="1" dirty="0"/>
            </a:br>
            <a:r>
              <a:rPr lang="en-US" b="1" dirty="0"/>
              <a:t>Reactions</a:t>
            </a:r>
            <a:endParaRPr lang="en-US" dirty="0"/>
          </a:p>
        </p:txBody>
      </p:sp>
      <p:sp>
        <p:nvSpPr>
          <p:cNvPr id="3" name="Content Placeholder 2"/>
          <p:cNvSpPr>
            <a:spLocks noGrp="1"/>
          </p:cNvSpPr>
          <p:nvPr>
            <p:ph idx="1"/>
          </p:nvPr>
        </p:nvSpPr>
        <p:spPr/>
        <p:txBody>
          <a:bodyPr>
            <a:normAutofit fontScale="92500"/>
          </a:bodyPr>
          <a:lstStyle/>
          <a:p>
            <a:r>
              <a:rPr lang="en-US" dirty="0"/>
              <a:t>Intrusion of the tooth involves resorption of the </a:t>
            </a:r>
            <a:r>
              <a:rPr lang="en-US" dirty="0" smtClean="0"/>
              <a:t>bone, particularly </a:t>
            </a:r>
            <a:r>
              <a:rPr lang="en-US" dirty="0"/>
              <a:t>around the apex of the tooth </a:t>
            </a:r>
            <a:r>
              <a:rPr lang="en-US" dirty="0" smtClean="0"/>
              <a:t>.</a:t>
            </a:r>
          </a:p>
          <a:p>
            <a:r>
              <a:rPr lang="en-US" dirty="0" smtClean="0"/>
              <a:t> </a:t>
            </a:r>
            <a:r>
              <a:rPr lang="en-US" dirty="0"/>
              <a:t>In </a:t>
            </a:r>
            <a:r>
              <a:rPr lang="en-US" dirty="0" smtClean="0"/>
              <a:t>this movement</a:t>
            </a:r>
            <a:r>
              <a:rPr lang="en-US" dirty="0"/>
              <a:t>, the whole of supporting structures are </a:t>
            </a:r>
            <a:r>
              <a:rPr lang="en-US" dirty="0" smtClean="0"/>
              <a:t>under pressure </a:t>
            </a:r>
            <a:r>
              <a:rPr lang="en-US" dirty="0"/>
              <a:t>with virtually no areas of tension</a:t>
            </a:r>
            <a:r>
              <a:rPr lang="en-US" dirty="0" smtClean="0"/>
              <a:t>.</a:t>
            </a:r>
          </a:p>
          <a:p>
            <a:r>
              <a:rPr lang="en-US" dirty="0"/>
              <a:t>B</a:t>
            </a:r>
            <a:r>
              <a:rPr lang="en-US" dirty="0" smtClean="0"/>
              <a:t>one </a:t>
            </a:r>
            <a:r>
              <a:rPr lang="en-US" dirty="0"/>
              <a:t>of the apical region is fairly compact </a:t>
            </a:r>
            <a:r>
              <a:rPr lang="en-US" dirty="0" smtClean="0"/>
              <a:t>as it </a:t>
            </a:r>
            <a:r>
              <a:rPr lang="en-US" dirty="0"/>
              <a:t>is in some adults, a light interrupted force may be </a:t>
            </a:r>
            <a:r>
              <a:rPr lang="en-US" dirty="0" smtClean="0"/>
              <a:t>preferable to </a:t>
            </a:r>
            <a:r>
              <a:rPr lang="en-US" dirty="0"/>
              <a:t>provide time for cell </a:t>
            </a:r>
            <a:r>
              <a:rPr lang="en-US" dirty="0" smtClean="0"/>
              <a:t>proliferation</a:t>
            </a:r>
            <a:endParaRPr lang="en-US" dirty="0"/>
          </a:p>
        </p:txBody>
      </p:sp>
    </p:spTree>
    <p:extLst>
      <p:ext uri="{BB962C8B-B14F-4D97-AF65-F5344CB8AC3E}">
        <p14:creationId xmlns:p14="http://schemas.microsoft.com/office/powerpoint/2010/main" val="282779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Biomechanical Methods of</a:t>
            </a:r>
            <a:br>
              <a:rPr lang="en-US" b="1" dirty="0"/>
            </a:br>
            <a:r>
              <a:rPr lang="en-US" b="1" dirty="0"/>
              <a:t>Orthodontic Intrusion</a:t>
            </a:r>
            <a:endParaRPr lang="en-US" dirty="0"/>
          </a:p>
        </p:txBody>
      </p:sp>
      <p:sp>
        <p:nvSpPr>
          <p:cNvPr id="3" name="Content Placeholder 2"/>
          <p:cNvSpPr>
            <a:spLocks noGrp="1"/>
          </p:cNvSpPr>
          <p:nvPr>
            <p:ph idx="1"/>
          </p:nvPr>
        </p:nvSpPr>
        <p:spPr/>
        <p:txBody>
          <a:bodyPr/>
          <a:lstStyle/>
          <a:p>
            <a:r>
              <a:rPr lang="en-US" dirty="0"/>
              <a:t>C</a:t>
            </a:r>
            <a:r>
              <a:rPr lang="en-US" dirty="0" smtClean="0"/>
              <a:t>ontinuous light </a:t>
            </a:r>
            <a:r>
              <a:rPr lang="en-US" dirty="0"/>
              <a:t>forces of 15-30 g per tooth </a:t>
            </a:r>
            <a:r>
              <a:rPr lang="en-US" dirty="0" smtClean="0"/>
              <a:t>seem to </a:t>
            </a:r>
            <a:r>
              <a:rPr lang="en-US" dirty="0"/>
              <a:t>be ideal</a:t>
            </a:r>
            <a:endParaRPr lang="en-US" dirty="0" smtClean="0"/>
          </a:p>
          <a:p>
            <a:r>
              <a:rPr lang="en-US" dirty="0" smtClean="0"/>
              <a:t>Important </a:t>
            </a:r>
            <a:r>
              <a:rPr lang="en-US" dirty="0"/>
              <a:t>factor for successful incisor intrusion is </a:t>
            </a:r>
            <a:r>
              <a:rPr lang="en-US" dirty="0" smtClean="0"/>
              <a:t>the anatomical </a:t>
            </a:r>
            <a:r>
              <a:rPr lang="en-US" dirty="0"/>
              <a:t>position of tooth roots in relation to the </a:t>
            </a:r>
            <a:r>
              <a:rPr lang="en-US" dirty="0" smtClean="0"/>
              <a:t>cortical plate</a:t>
            </a:r>
            <a:endParaRPr lang="en-US" dirty="0"/>
          </a:p>
        </p:txBody>
      </p:sp>
    </p:spTree>
    <p:extLst>
      <p:ext uri="{BB962C8B-B14F-4D97-AF65-F5344CB8AC3E}">
        <p14:creationId xmlns:p14="http://schemas.microsoft.com/office/powerpoint/2010/main" val="263539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b="1" dirty="0" err="1"/>
              <a:t>Begg</a:t>
            </a:r>
            <a:r>
              <a:rPr lang="en-US" b="1" dirty="0"/>
              <a:t> </a:t>
            </a:r>
            <a:r>
              <a:rPr lang="en-US" b="1" dirty="0" smtClean="0"/>
              <a:t>technique</a:t>
            </a:r>
            <a:endParaRPr lang="en-US" b="1" dirty="0"/>
          </a:p>
          <a:p>
            <a:r>
              <a:rPr lang="en-US" dirty="0"/>
              <a:t>Accomplished more </a:t>
            </a:r>
            <a:r>
              <a:rPr lang="en-US" dirty="0" smtClean="0"/>
              <a:t>rapidly due </a:t>
            </a:r>
            <a:r>
              <a:rPr lang="en-US" dirty="0"/>
              <a:t>to the </a:t>
            </a:r>
            <a:r>
              <a:rPr lang="en-US" dirty="0" err="1"/>
              <a:t>cervically</a:t>
            </a:r>
            <a:r>
              <a:rPr lang="en-US" dirty="0"/>
              <a:t> </a:t>
            </a:r>
            <a:r>
              <a:rPr lang="en-US" dirty="0" smtClean="0"/>
              <a:t>located bracket-wire </a:t>
            </a:r>
            <a:r>
              <a:rPr lang="en-US" dirty="0"/>
              <a:t>point contact </a:t>
            </a:r>
            <a:r>
              <a:rPr lang="en-US" dirty="0" smtClean="0"/>
              <a:t>in combination </a:t>
            </a:r>
            <a:r>
              <a:rPr lang="en-US" dirty="0"/>
              <a:t>with the use </a:t>
            </a:r>
            <a:r>
              <a:rPr lang="en-US" dirty="0" smtClean="0"/>
              <a:t>of special </a:t>
            </a:r>
            <a:r>
              <a:rPr lang="en-US" dirty="0"/>
              <a:t>pins for wire </a:t>
            </a:r>
            <a:r>
              <a:rPr lang="en-US" dirty="0" smtClean="0"/>
              <a:t>ligation in </a:t>
            </a:r>
            <a:r>
              <a:rPr lang="en-US" dirty="0"/>
              <a:t>the </a:t>
            </a:r>
            <a:r>
              <a:rPr lang="en-US" dirty="0" err="1"/>
              <a:t>Begg</a:t>
            </a:r>
            <a:r>
              <a:rPr lang="en-US" dirty="0"/>
              <a:t> bracket, leading </a:t>
            </a:r>
            <a:r>
              <a:rPr lang="en-US" dirty="0" smtClean="0"/>
              <a:t>to lower friction</a:t>
            </a:r>
          </a:p>
          <a:p>
            <a:r>
              <a:rPr lang="en-US" dirty="0"/>
              <a:t>With the </a:t>
            </a:r>
            <a:r>
              <a:rPr lang="en-US" dirty="0" err="1"/>
              <a:t>Begg</a:t>
            </a:r>
            <a:r>
              <a:rPr lang="en-US" dirty="0"/>
              <a:t> technique, </a:t>
            </a:r>
            <a:r>
              <a:rPr lang="en-US" dirty="0" smtClean="0"/>
              <a:t>there is </a:t>
            </a:r>
            <a:r>
              <a:rPr lang="en-US" dirty="0"/>
              <a:t>less relaxation of the </a:t>
            </a:r>
            <a:r>
              <a:rPr lang="en-US" dirty="0" smtClean="0"/>
              <a:t>stress applied </a:t>
            </a:r>
            <a:r>
              <a:rPr lang="en-US" dirty="0"/>
              <a:t>by the ligating means</a:t>
            </a:r>
            <a:endParaRPr lang="en-US" dirty="0"/>
          </a:p>
        </p:txBody>
      </p:sp>
    </p:spTree>
    <p:extLst>
      <p:ext uri="{BB962C8B-B14F-4D97-AF65-F5344CB8AC3E}">
        <p14:creationId xmlns:p14="http://schemas.microsoft.com/office/powerpoint/2010/main" val="241886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a:t>
            </a:r>
            <a:r>
              <a:rPr lang="en-US" b="1" dirty="0" err="1" smtClean="0"/>
              <a:t>Bioprogressive</a:t>
            </a:r>
            <a:r>
              <a:rPr lang="en-US" b="1" dirty="0" smtClean="0"/>
              <a:t> technique</a:t>
            </a:r>
            <a:endParaRPr lang="en-US" dirty="0"/>
          </a:p>
        </p:txBody>
      </p:sp>
      <p:sp>
        <p:nvSpPr>
          <p:cNvPr id="3" name="Content Placeholder 2"/>
          <p:cNvSpPr>
            <a:spLocks noGrp="1"/>
          </p:cNvSpPr>
          <p:nvPr>
            <p:ph idx="1"/>
          </p:nvPr>
        </p:nvSpPr>
        <p:spPr/>
        <p:txBody>
          <a:bodyPr>
            <a:normAutofit fontScale="92500" lnSpcReduction="10000"/>
          </a:bodyPr>
          <a:lstStyle/>
          <a:p>
            <a:r>
              <a:rPr lang="en-US" dirty="0"/>
              <a:t>Using the segmented </a:t>
            </a:r>
            <a:r>
              <a:rPr lang="en-US" dirty="0" smtClean="0"/>
              <a:t>rectangular utility </a:t>
            </a:r>
            <a:r>
              <a:rPr lang="en-US" dirty="0"/>
              <a:t>arch, made of </a:t>
            </a:r>
            <a:r>
              <a:rPr lang="en-US" dirty="0" smtClean="0"/>
              <a:t>cobalt chromium alloy</a:t>
            </a:r>
            <a:r>
              <a:rPr lang="en-US" dirty="0"/>
              <a:t>, which is not </a:t>
            </a:r>
            <a:r>
              <a:rPr lang="en-US" dirty="0" smtClean="0"/>
              <a:t>as hard </a:t>
            </a:r>
            <a:r>
              <a:rPr lang="en-US" dirty="0"/>
              <a:t>as stainless steel, </a:t>
            </a:r>
            <a:r>
              <a:rPr lang="en-US" dirty="0" smtClean="0"/>
              <a:t>incorporates intrusion </a:t>
            </a:r>
            <a:r>
              <a:rPr lang="en-US" dirty="0"/>
              <a:t>with low forces in </a:t>
            </a:r>
            <a:r>
              <a:rPr lang="en-US" dirty="0" smtClean="0"/>
              <a:t>the initial </a:t>
            </a:r>
            <a:r>
              <a:rPr lang="en-US" dirty="0"/>
              <a:t>treatment stages, </a:t>
            </a:r>
            <a:r>
              <a:rPr lang="en-US" dirty="0" smtClean="0"/>
              <a:t>taking advantage </a:t>
            </a:r>
            <a:r>
              <a:rPr lang="en-US" dirty="0"/>
              <a:t>of the force </a:t>
            </a:r>
            <a:r>
              <a:rPr lang="en-US" dirty="0" smtClean="0"/>
              <a:t>systems developed </a:t>
            </a:r>
            <a:r>
              <a:rPr lang="en-US" dirty="0"/>
              <a:t>by the activated </a:t>
            </a:r>
            <a:r>
              <a:rPr lang="en-US" dirty="0" smtClean="0"/>
              <a:t>wire</a:t>
            </a:r>
          </a:p>
          <a:p>
            <a:r>
              <a:rPr lang="en-US" dirty="0"/>
              <a:t>Correction includes </a:t>
            </a:r>
            <a:r>
              <a:rPr lang="en-US" dirty="0" smtClean="0"/>
              <a:t>incisor intrusion </a:t>
            </a:r>
            <a:r>
              <a:rPr lang="en-US" dirty="0"/>
              <a:t>in combination </a:t>
            </a:r>
            <a:r>
              <a:rPr lang="en-US" dirty="0" smtClean="0"/>
              <a:t>with tipping </a:t>
            </a:r>
            <a:r>
              <a:rPr lang="en-US" dirty="0"/>
              <a:t>or extrusion of the </a:t>
            </a:r>
            <a:r>
              <a:rPr lang="en-US" dirty="0" smtClean="0"/>
              <a:t>molars; therefore</a:t>
            </a:r>
            <a:r>
              <a:rPr lang="en-US" dirty="0"/>
              <a:t>, the force system is </a:t>
            </a:r>
            <a:r>
              <a:rPr lang="en-US" dirty="0" smtClean="0"/>
              <a:t>not predictable</a:t>
            </a:r>
            <a:endParaRPr lang="en-US" dirty="0"/>
          </a:p>
        </p:txBody>
      </p:sp>
    </p:spTree>
    <p:extLst>
      <p:ext uri="{BB962C8B-B14F-4D97-AF65-F5344CB8AC3E}">
        <p14:creationId xmlns:p14="http://schemas.microsoft.com/office/powerpoint/2010/main" val="1393806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Indications and Contraindications</a:t>
            </a:r>
            <a:endParaRPr lang="en-US" dirty="0"/>
          </a:p>
        </p:txBody>
      </p:sp>
      <p:pic>
        <p:nvPicPr>
          <p:cNvPr id="4" name="Content Placeholder 3"/>
          <p:cNvPicPr>
            <a:picLocks noGrp="1" noChangeAspect="1"/>
          </p:cNvPicPr>
          <p:nvPr>
            <p:ph idx="1"/>
          </p:nvPr>
        </p:nvPicPr>
        <p:blipFill>
          <a:blip r:embed="rId2"/>
          <a:stretch>
            <a:fillRect/>
          </a:stretch>
        </p:blipFill>
        <p:spPr>
          <a:xfrm>
            <a:off x="152400" y="1828800"/>
            <a:ext cx="8590182" cy="2514600"/>
          </a:xfrm>
          <a:prstGeom prst="rect">
            <a:avLst/>
          </a:prstGeom>
        </p:spPr>
      </p:pic>
    </p:spTree>
    <p:extLst>
      <p:ext uri="{BB962C8B-B14F-4D97-AF65-F5344CB8AC3E}">
        <p14:creationId xmlns:p14="http://schemas.microsoft.com/office/powerpoint/2010/main" val="297486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Intrusion of Anterior Teeth in </a:t>
            </a:r>
            <a:r>
              <a:rPr lang="en-US" b="1" dirty="0" smtClean="0"/>
              <a:t>Gummy Smile</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b="1" dirty="0" err="1"/>
              <a:t>Burstone</a:t>
            </a:r>
            <a:r>
              <a:rPr lang="en-US" b="1" dirty="0"/>
              <a:t> intrusion </a:t>
            </a:r>
            <a:r>
              <a:rPr lang="en-US" b="1" dirty="0" smtClean="0"/>
              <a:t>arch</a:t>
            </a:r>
          </a:p>
          <a:p>
            <a:endParaRPr lang="en-US" dirty="0" smtClean="0"/>
          </a:p>
          <a:p>
            <a:endParaRPr lang="en-US" dirty="0"/>
          </a:p>
          <a:p>
            <a:endParaRPr lang="en-US" dirty="0" smtClean="0"/>
          </a:p>
          <a:p>
            <a:r>
              <a:rPr lang="en-US" dirty="0" smtClean="0"/>
              <a:t>The </a:t>
            </a:r>
            <a:r>
              <a:rPr lang="en-US" dirty="0"/>
              <a:t>single anterior point contact allows for precise calculation of </a:t>
            </a:r>
            <a:r>
              <a:rPr lang="en-US" dirty="0" smtClean="0"/>
              <a:t>the force </a:t>
            </a:r>
            <a:r>
              <a:rPr lang="en-US" dirty="0"/>
              <a:t>delivery and it can be applied at the desired level relative to </a:t>
            </a:r>
            <a:r>
              <a:rPr lang="en-US" dirty="0" smtClean="0"/>
              <a:t>the position </a:t>
            </a:r>
            <a:r>
              <a:rPr lang="en-US" dirty="0"/>
              <a:t>of the center of resistance of the anterior segment</a:t>
            </a:r>
            <a:endParaRPr lang="en-US" dirty="0"/>
          </a:p>
        </p:txBody>
      </p:sp>
      <p:pic>
        <p:nvPicPr>
          <p:cNvPr id="4" name="Picture 3"/>
          <p:cNvPicPr>
            <a:picLocks noChangeAspect="1"/>
          </p:cNvPicPr>
          <p:nvPr/>
        </p:nvPicPr>
        <p:blipFill>
          <a:blip r:embed="rId2"/>
          <a:stretch>
            <a:fillRect/>
          </a:stretch>
        </p:blipFill>
        <p:spPr>
          <a:xfrm>
            <a:off x="5105400" y="1295400"/>
            <a:ext cx="3727406" cy="2271620"/>
          </a:xfrm>
          <a:prstGeom prst="rect">
            <a:avLst/>
          </a:prstGeom>
        </p:spPr>
      </p:pic>
    </p:spTree>
    <p:extLst>
      <p:ext uri="{BB962C8B-B14F-4D97-AF65-F5344CB8AC3E}">
        <p14:creationId xmlns:p14="http://schemas.microsoft.com/office/powerpoint/2010/main" val="3446592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Ricketts Utility arch</a:t>
            </a:r>
            <a:endParaRPr lang="en-US" dirty="0"/>
          </a:p>
        </p:txBody>
      </p:sp>
      <p:sp>
        <p:nvSpPr>
          <p:cNvPr id="6" name="Content Placeholder 5"/>
          <p:cNvSpPr>
            <a:spLocks noGrp="1"/>
          </p:cNvSpPr>
          <p:nvPr>
            <p:ph idx="1"/>
          </p:nvPr>
        </p:nvSpPr>
        <p:spPr/>
        <p:txBody>
          <a:bodyPr/>
          <a:lstStyle/>
          <a:p>
            <a:r>
              <a:rPr lang="en-US" dirty="0"/>
              <a:t>L</a:t>
            </a:r>
            <a:r>
              <a:rPr lang="en-US" dirty="0" smtClean="0"/>
              <a:t>arge </a:t>
            </a:r>
            <a:r>
              <a:rPr lang="en-US" dirty="0"/>
              <a:t>buccal root torque moment is felt at the incisors, and depends </a:t>
            </a:r>
            <a:r>
              <a:rPr lang="en-US" dirty="0" smtClean="0"/>
              <a:t>on the </a:t>
            </a:r>
            <a:r>
              <a:rPr lang="en-US" dirty="0"/>
              <a:t>wire/bracket relationship</a:t>
            </a:r>
            <a:endParaRPr lang="en-US" dirty="0"/>
          </a:p>
        </p:txBody>
      </p:sp>
      <p:pic>
        <p:nvPicPr>
          <p:cNvPr id="7" name="Picture 6"/>
          <p:cNvPicPr>
            <a:picLocks noChangeAspect="1"/>
          </p:cNvPicPr>
          <p:nvPr/>
        </p:nvPicPr>
        <p:blipFill>
          <a:blip r:embed="rId2"/>
          <a:stretch>
            <a:fillRect/>
          </a:stretch>
        </p:blipFill>
        <p:spPr>
          <a:xfrm>
            <a:off x="3581400" y="2971800"/>
            <a:ext cx="4343400" cy="2777211"/>
          </a:xfrm>
          <a:prstGeom prst="rect">
            <a:avLst/>
          </a:prstGeom>
        </p:spPr>
      </p:pic>
    </p:spTree>
    <p:extLst>
      <p:ext uri="{BB962C8B-B14F-4D97-AF65-F5344CB8AC3E}">
        <p14:creationId xmlns:p14="http://schemas.microsoft.com/office/powerpoint/2010/main" val="388856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Deep Bite and Reduced Lower Facial Height</a:t>
            </a:r>
            <a:endParaRPr lang="en-US" dirty="0"/>
          </a:p>
        </p:txBody>
      </p:sp>
      <p:sp>
        <p:nvSpPr>
          <p:cNvPr id="3" name="Content Placeholder 2"/>
          <p:cNvSpPr>
            <a:spLocks noGrp="1"/>
          </p:cNvSpPr>
          <p:nvPr>
            <p:ph idx="1"/>
          </p:nvPr>
        </p:nvSpPr>
        <p:spPr/>
        <p:txBody>
          <a:bodyPr>
            <a:normAutofit lnSpcReduction="10000"/>
          </a:bodyPr>
          <a:lstStyle/>
          <a:p>
            <a:r>
              <a:rPr lang="en-US" dirty="0"/>
              <a:t>O</a:t>
            </a:r>
            <a:r>
              <a:rPr lang="en-US" dirty="0" smtClean="0"/>
              <a:t>utcome </a:t>
            </a:r>
            <a:r>
              <a:rPr lang="en-US" dirty="0"/>
              <a:t>of orthodontic eruption is not </a:t>
            </a:r>
            <a:r>
              <a:rPr lang="en-US" dirty="0" smtClean="0"/>
              <a:t>stable because of </a:t>
            </a:r>
            <a:r>
              <a:rPr lang="en-US" dirty="0"/>
              <a:t>strong masticatory </a:t>
            </a:r>
            <a:r>
              <a:rPr lang="en-US" dirty="0" smtClean="0"/>
              <a:t>system and rectangular face </a:t>
            </a:r>
          </a:p>
          <a:p>
            <a:r>
              <a:rPr lang="en-US" dirty="0"/>
              <a:t>M</a:t>
            </a:r>
            <a:r>
              <a:rPr lang="en-US" dirty="0" smtClean="0"/>
              <a:t>inimal </a:t>
            </a:r>
            <a:r>
              <a:rPr lang="en-US" dirty="0"/>
              <a:t>exposure of incisors at smiling, correction </a:t>
            </a:r>
            <a:r>
              <a:rPr lang="en-US" dirty="0" smtClean="0"/>
              <a:t>should include </a:t>
            </a:r>
            <a:r>
              <a:rPr lang="en-US" dirty="0"/>
              <a:t>careful intrusion of lower </a:t>
            </a:r>
            <a:r>
              <a:rPr lang="en-US" dirty="0" smtClean="0"/>
              <a:t>incisors</a:t>
            </a:r>
          </a:p>
          <a:p>
            <a:r>
              <a:rPr lang="en-US" dirty="0"/>
              <a:t>D</a:t>
            </a:r>
            <a:r>
              <a:rPr lang="en-US" dirty="0" smtClean="0"/>
              <a:t>epending </a:t>
            </a:r>
            <a:r>
              <a:rPr lang="en-US" dirty="0"/>
              <a:t>on the degree of deep bite</a:t>
            </a:r>
            <a:r>
              <a:rPr lang="en-US" dirty="0" smtClean="0"/>
              <a:t>,</a:t>
            </a:r>
            <a:r>
              <a:rPr lang="en-US" dirty="0"/>
              <a:t> posterior orthodontic eruption with the use of an </a:t>
            </a:r>
            <a:r>
              <a:rPr lang="en-US" dirty="0" smtClean="0"/>
              <a:t>anterior biteplate</a:t>
            </a:r>
            <a:endParaRPr lang="en-US" dirty="0"/>
          </a:p>
        </p:txBody>
      </p:sp>
    </p:spTree>
    <p:extLst>
      <p:ext uri="{BB962C8B-B14F-4D97-AF65-F5344CB8AC3E}">
        <p14:creationId xmlns:p14="http://schemas.microsoft.com/office/powerpoint/2010/main" val="117520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Introduction </a:t>
            </a:r>
          </a:p>
          <a:p>
            <a:r>
              <a:rPr lang="en-US" dirty="0" smtClean="0"/>
              <a:t>Type of intrusion </a:t>
            </a:r>
          </a:p>
          <a:p>
            <a:r>
              <a:rPr lang="en-US" dirty="0" smtClean="0"/>
              <a:t>Clinical observation and tissue reaction </a:t>
            </a:r>
          </a:p>
          <a:p>
            <a:r>
              <a:rPr lang="en-US" dirty="0" smtClean="0"/>
              <a:t>Biomechanical methods </a:t>
            </a:r>
            <a:endParaRPr lang="en-US" dirty="0"/>
          </a:p>
        </p:txBody>
      </p:sp>
    </p:spTree>
    <p:extLst>
      <p:ext uri="{BB962C8B-B14F-4D97-AF65-F5344CB8AC3E}">
        <p14:creationId xmlns:p14="http://schemas.microsoft.com/office/powerpoint/2010/main" val="2036875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Deep Bite and Increased Lower Facial Height</a:t>
            </a:r>
            <a:endParaRPr lang="en-US" dirty="0"/>
          </a:p>
        </p:txBody>
      </p:sp>
      <p:sp>
        <p:nvSpPr>
          <p:cNvPr id="3" name="Content Placeholder 2"/>
          <p:cNvSpPr>
            <a:spLocks noGrp="1"/>
          </p:cNvSpPr>
          <p:nvPr>
            <p:ph idx="1"/>
          </p:nvPr>
        </p:nvSpPr>
        <p:spPr/>
        <p:txBody>
          <a:bodyPr>
            <a:normAutofit/>
          </a:bodyPr>
          <a:lstStyle/>
          <a:p>
            <a:r>
              <a:rPr lang="en-US" dirty="0"/>
              <a:t>Incisor intrusion is also necessary in cases of extrusion </a:t>
            </a:r>
            <a:r>
              <a:rPr lang="en-US" dirty="0" smtClean="0"/>
              <a:t>of maxillary </a:t>
            </a:r>
            <a:r>
              <a:rPr lang="en-US" dirty="0"/>
              <a:t>but, </a:t>
            </a:r>
            <a:r>
              <a:rPr lang="en-US" dirty="0" smtClean="0"/>
              <a:t>especially mandibular </a:t>
            </a:r>
            <a:r>
              <a:rPr lang="en-US" dirty="0"/>
              <a:t>incisors often </a:t>
            </a:r>
            <a:r>
              <a:rPr lang="en-US" dirty="0" smtClean="0"/>
              <a:t>observed in </a:t>
            </a:r>
            <a:r>
              <a:rPr lang="en-US" dirty="0"/>
              <a:t>Class II, division 2 malocclusion</a:t>
            </a:r>
            <a:r>
              <a:rPr lang="en-US" dirty="0" smtClean="0"/>
              <a:t>.</a:t>
            </a:r>
          </a:p>
          <a:p>
            <a:r>
              <a:rPr lang="en-US" dirty="0"/>
              <a:t>During intrusion of lower incisors with </a:t>
            </a:r>
            <a:r>
              <a:rPr lang="en-US" dirty="0" smtClean="0"/>
              <a:t>lingual tipping</a:t>
            </a:r>
            <a:r>
              <a:rPr lang="en-US" dirty="0"/>
              <a:t>, using a utility arch without tie back, the incisor </a:t>
            </a:r>
            <a:r>
              <a:rPr lang="en-US" dirty="0" smtClean="0"/>
              <a:t>crown follows </a:t>
            </a:r>
            <a:r>
              <a:rPr lang="en-US" dirty="0"/>
              <a:t>an arch and moves </a:t>
            </a:r>
            <a:r>
              <a:rPr lang="en-US" dirty="0" err="1"/>
              <a:t>labially</a:t>
            </a:r>
            <a:r>
              <a:rPr lang="en-US" dirty="0"/>
              <a:t>, while being </a:t>
            </a:r>
            <a:r>
              <a:rPr lang="en-US" dirty="0" smtClean="0"/>
              <a:t>vertically displaced</a:t>
            </a:r>
            <a:r>
              <a:rPr lang="en-US" dirty="0"/>
              <a:t>.</a:t>
            </a:r>
            <a:endParaRPr lang="en-US" dirty="0"/>
          </a:p>
        </p:txBody>
      </p:sp>
    </p:spTree>
    <p:extLst>
      <p:ext uri="{BB962C8B-B14F-4D97-AF65-F5344CB8AC3E}">
        <p14:creationId xmlns:p14="http://schemas.microsoft.com/office/powerpoint/2010/main" val="173585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Intrusion of Posterior Teeth</a:t>
            </a:r>
            <a:endParaRPr lang="en-US" dirty="0"/>
          </a:p>
        </p:txBody>
      </p:sp>
      <p:sp>
        <p:nvSpPr>
          <p:cNvPr id="3" name="Content Placeholder 2"/>
          <p:cNvSpPr>
            <a:spLocks noGrp="1"/>
          </p:cNvSpPr>
          <p:nvPr>
            <p:ph idx="1"/>
          </p:nvPr>
        </p:nvSpPr>
        <p:spPr/>
        <p:txBody>
          <a:bodyPr/>
          <a:lstStyle/>
          <a:p>
            <a:r>
              <a:rPr lang="en-US" dirty="0"/>
              <a:t>Posterior intrusion is one of the most </a:t>
            </a:r>
            <a:r>
              <a:rPr lang="en-US" dirty="0" smtClean="0"/>
              <a:t>difficult tooth movements </a:t>
            </a:r>
            <a:r>
              <a:rPr lang="en-US" dirty="0"/>
              <a:t>in orthodontics, because of the multiple </a:t>
            </a:r>
            <a:r>
              <a:rPr lang="en-US" dirty="0" smtClean="0"/>
              <a:t>molar roots.</a:t>
            </a:r>
          </a:p>
          <a:p>
            <a:endParaRPr lang="en-US" dirty="0"/>
          </a:p>
        </p:txBody>
      </p:sp>
      <p:pic>
        <p:nvPicPr>
          <p:cNvPr id="4" name="Picture 3"/>
          <p:cNvPicPr>
            <a:picLocks noChangeAspect="1"/>
          </p:cNvPicPr>
          <p:nvPr/>
        </p:nvPicPr>
        <p:blipFill>
          <a:blip r:embed="rId2"/>
          <a:stretch>
            <a:fillRect/>
          </a:stretch>
        </p:blipFill>
        <p:spPr>
          <a:xfrm>
            <a:off x="2171700" y="3200400"/>
            <a:ext cx="4800600" cy="3400485"/>
          </a:xfrm>
          <a:prstGeom prst="rect">
            <a:avLst/>
          </a:prstGeom>
        </p:spPr>
      </p:pic>
    </p:spTree>
    <p:extLst>
      <p:ext uri="{BB962C8B-B14F-4D97-AF65-F5344CB8AC3E}">
        <p14:creationId xmlns:p14="http://schemas.microsoft.com/office/powerpoint/2010/main" val="4097571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The Fixed and Removable appliances Used for Intrusion accomplishment</a:t>
            </a:r>
            <a:br>
              <a:rPr lang="en-US" b="1" dirty="0"/>
            </a:br>
            <a:endParaRPr lang="en-US" dirty="0"/>
          </a:p>
        </p:txBody>
      </p:sp>
      <p:sp>
        <p:nvSpPr>
          <p:cNvPr id="3" name="Content Placeholder 2"/>
          <p:cNvSpPr>
            <a:spLocks noGrp="1"/>
          </p:cNvSpPr>
          <p:nvPr>
            <p:ph sz="half" idx="1"/>
          </p:nvPr>
        </p:nvSpPr>
        <p:spPr/>
        <p:txBody>
          <a:bodyPr/>
          <a:lstStyle/>
          <a:p>
            <a:r>
              <a:rPr lang="en-US" dirty="0" smtClean="0"/>
              <a:t>Acrylic </a:t>
            </a:r>
            <a:r>
              <a:rPr lang="en-US" dirty="0"/>
              <a:t>intrusion splint with occlusal </a:t>
            </a:r>
            <a:r>
              <a:rPr lang="en-US" dirty="0" smtClean="0"/>
              <a:t>an incisal coverage in </a:t>
            </a:r>
            <a:r>
              <a:rPr lang="en-US" dirty="0"/>
              <a:t>combination with very </a:t>
            </a:r>
            <a:r>
              <a:rPr lang="en-US" dirty="0" smtClean="0"/>
              <a:t>high, almost </a:t>
            </a:r>
            <a:r>
              <a:rPr lang="en-US" dirty="0"/>
              <a:t>vertical </a:t>
            </a:r>
            <a:r>
              <a:rPr lang="en-US" dirty="0" smtClean="0"/>
              <a:t>pull headgear</a:t>
            </a:r>
            <a:endParaRPr lang="en-US" dirty="0"/>
          </a:p>
        </p:txBody>
      </p:sp>
      <p:sp>
        <p:nvSpPr>
          <p:cNvPr id="7" name="Content Placeholder 6"/>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4330700" y="1600200"/>
            <a:ext cx="4673600" cy="3249824"/>
          </a:xfrm>
          <a:prstGeom prst="rect">
            <a:avLst/>
          </a:prstGeom>
        </p:spPr>
      </p:pic>
    </p:spTree>
    <p:extLst>
      <p:ext uri="{BB962C8B-B14F-4D97-AF65-F5344CB8AC3E}">
        <p14:creationId xmlns:p14="http://schemas.microsoft.com/office/powerpoint/2010/main" val="181646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
            </a:r>
            <a:r>
              <a:rPr lang="en-US" dirty="0" smtClean="0"/>
              <a:t>agnets</a:t>
            </a:r>
            <a:endParaRPr lang="en-US" dirty="0"/>
          </a:p>
        </p:txBody>
      </p:sp>
      <p:sp>
        <p:nvSpPr>
          <p:cNvPr id="6" name="Content Placeholder 5"/>
          <p:cNvSpPr>
            <a:spLocks noGrp="1"/>
          </p:cNvSpPr>
          <p:nvPr>
            <p:ph idx="1"/>
          </p:nvPr>
        </p:nvSpPr>
        <p:spPr/>
        <p:txBody>
          <a:bodyPr/>
          <a:lstStyle/>
          <a:p>
            <a:r>
              <a:rPr lang="en-US" dirty="0" smtClean="0"/>
              <a:t>When </a:t>
            </a:r>
            <a:r>
              <a:rPr lang="en-US" dirty="0"/>
              <a:t>magnets are placed in </a:t>
            </a:r>
            <a:r>
              <a:rPr lang="en-US" dirty="0" smtClean="0"/>
              <a:t>the oral </a:t>
            </a:r>
            <a:r>
              <a:rPr lang="en-US" dirty="0"/>
              <a:t>environment, saliva acts as an electrolyte </a:t>
            </a:r>
            <a:r>
              <a:rPr lang="en-US" dirty="0" smtClean="0"/>
              <a:t>creating small </a:t>
            </a:r>
            <a:r>
              <a:rPr lang="en-US" dirty="0"/>
              <a:t>currents that stimulate tissues</a:t>
            </a:r>
            <a:r>
              <a:rPr lang="en-US" dirty="0" smtClean="0"/>
              <a:t>.</a:t>
            </a:r>
          </a:p>
          <a:p>
            <a:r>
              <a:rPr lang="en-US" dirty="0"/>
              <a:t>electromagnetic </a:t>
            </a:r>
            <a:r>
              <a:rPr lang="en-US" dirty="0" smtClean="0"/>
              <a:t>field </a:t>
            </a:r>
            <a:r>
              <a:rPr lang="en-US" dirty="0"/>
              <a:t>created </a:t>
            </a:r>
            <a:r>
              <a:rPr lang="en-US" dirty="0" smtClean="0"/>
              <a:t>increases vascularity and </a:t>
            </a:r>
            <a:r>
              <a:rPr lang="en-US" dirty="0"/>
              <a:t>stimulates bone </a:t>
            </a:r>
            <a:r>
              <a:rPr lang="en-US" dirty="0" smtClean="0"/>
              <a:t>metabolism</a:t>
            </a:r>
          </a:p>
          <a:p>
            <a:r>
              <a:rPr lang="en-US" dirty="0"/>
              <a:t>samarium-cobalt (SmCo5, </a:t>
            </a:r>
            <a:r>
              <a:rPr lang="en-US" dirty="0" smtClean="0"/>
              <a:t>Sm2Co17) and </a:t>
            </a:r>
            <a:r>
              <a:rPr lang="en-US" dirty="0"/>
              <a:t>neodymium-iron-boron (Nd2Fe14B) </a:t>
            </a:r>
            <a:endParaRPr lang="en-US" dirty="0"/>
          </a:p>
        </p:txBody>
      </p:sp>
    </p:spTree>
    <p:extLst>
      <p:ext uri="{BB962C8B-B14F-4D97-AF65-F5344CB8AC3E}">
        <p14:creationId xmlns:p14="http://schemas.microsoft.com/office/powerpoint/2010/main" val="3979991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ummary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155700"/>
            <a:ext cx="7556882" cy="5715000"/>
          </a:xfrm>
        </p:spPr>
      </p:pic>
    </p:spTree>
    <p:extLst>
      <p:ext uri="{BB962C8B-B14F-4D97-AF65-F5344CB8AC3E}">
        <p14:creationId xmlns:p14="http://schemas.microsoft.com/office/powerpoint/2010/main" val="332549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a:bodyPr>
          <a:lstStyle/>
          <a:p>
            <a:r>
              <a:rPr lang="en-US" dirty="0" smtClean="0"/>
              <a:t>Nikolai defined it as </a:t>
            </a:r>
            <a:r>
              <a:rPr lang="en-US" dirty="0"/>
              <a:t>“a translational </a:t>
            </a:r>
            <a:r>
              <a:rPr lang="en-US" dirty="0" smtClean="0"/>
              <a:t>form of </a:t>
            </a:r>
            <a:r>
              <a:rPr lang="en-US" dirty="0"/>
              <a:t>the tooth movement directed apically and parallel </a:t>
            </a:r>
            <a:r>
              <a:rPr lang="en-US" dirty="0" smtClean="0"/>
              <a:t>to the </a:t>
            </a:r>
            <a:r>
              <a:rPr lang="en-US" dirty="0"/>
              <a:t>long axis”, </a:t>
            </a:r>
            <a:endParaRPr lang="en-US" dirty="0" smtClean="0"/>
          </a:p>
          <a:p>
            <a:r>
              <a:rPr lang="en-US" dirty="0" smtClean="0"/>
              <a:t> </a:t>
            </a:r>
            <a:r>
              <a:rPr lang="en-US" dirty="0" err="1" smtClean="0"/>
              <a:t>Burstone</a:t>
            </a:r>
            <a:r>
              <a:rPr lang="en-US" dirty="0" smtClean="0"/>
              <a:t> defined </a:t>
            </a:r>
            <a:r>
              <a:rPr lang="en-US" dirty="0"/>
              <a:t>it as “</a:t>
            </a:r>
            <a:r>
              <a:rPr lang="en-US" dirty="0" smtClean="0"/>
              <a:t>apical movement </a:t>
            </a:r>
            <a:r>
              <a:rPr lang="en-US" dirty="0"/>
              <a:t>of the geometric center of the root in </a:t>
            </a:r>
            <a:r>
              <a:rPr lang="en-US" dirty="0" smtClean="0"/>
              <a:t>respect to </a:t>
            </a:r>
            <a:r>
              <a:rPr lang="en-US" dirty="0"/>
              <a:t>the occlusal plane or a plane based on the </a:t>
            </a:r>
            <a:r>
              <a:rPr lang="en-US" dirty="0" smtClean="0"/>
              <a:t>           long </a:t>
            </a:r>
            <a:r>
              <a:rPr lang="en-US" dirty="0"/>
              <a:t>axis </a:t>
            </a:r>
            <a:r>
              <a:rPr lang="en-US" dirty="0" smtClean="0"/>
              <a:t>of the </a:t>
            </a:r>
            <a:r>
              <a:rPr lang="en-US" dirty="0"/>
              <a:t>tooth.”</a:t>
            </a:r>
            <a:endParaRPr lang="en-US" dirty="0"/>
          </a:p>
        </p:txBody>
      </p:sp>
    </p:spTree>
    <p:extLst>
      <p:ext uri="{BB962C8B-B14F-4D97-AF65-F5344CB8AC3E}">
        <p14:creationId xmlns:p14="http://schemas.microsoft.com/office/powerpoint/2010/main" val="392014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Labial tipping of an incisor </a:t>
            </a:r>
            <a:r>
              <a:rPr lang="en-US" dirty="0" smtClean="0"/>
              <a:t>around </a:t>
            </a:r>
            <a:r>
              <a:rPr lang="en-US" dirty="0"/>
              <a:t>its </a:t>
            </a:r>
            <a:r>
              <a:rPr lang="en-US" dirty="0" smtClean="0"/>
              <a:t>center of </a:t>
            </a:r>
            <a:r>
              <a:rPr lang="en-US" dirty="0"/>
              <a:t>resistance produces </a:t>
            </a:r>
            <a:r>
              <a:rPr lang="en-US" b="1" dirty="0" err="1"/>
              <a:t>pseudointrusion</a:t>
            </a:r>
            <a:r>
              <a:rPr lang="en-US" dirty="0"/>
              <a:t>, which can </a:t>
            </a:r>
            <a:r>
              <a:rPr lang="en-US" dirty="0" smtClean="0"/>
              <a:t>also correct </a:t>
            </a:r>
            <a:r>
              <a:rPr lang="en-US" dirty="0"/>
              <a:t>the deep bite</a:t>
            </a:r>
            <a:r>
              <a:rPr lang="en-US" dirty="0" smtClean="0"/>
              <a:t>.</a:t>
            </a:r>
          </a:p>
          <a:p>
            <a:r>
              <a:rPr lang="en-US" dirty="0"/>
              <a:t>Orthopedic intrusion referring to superior displacement </a:t>
            </a:r>
            <a:r>
              <a:rPr lang="en-US" dirty="0" smtClean="0"/>
              <a:t>or, even </a:t>
            </a:r>
            <a:r>
              <a:rPr lang="en-US" dirty="0"/>
              <a:t>better, to inhibition of inferior movement of the </a:t>
            </a:r>
            <a:r>
              <a:rPr lang="en-US" dirty="0" smtClean="0"/>
              <a:t>maxillary complex</a:t>
            </a:r>
            <a:r>
              <a:rPr lang="en-US" dirty="0"/>
              <a:t>, and it is achieved with the use of functional </a:t>
            </a:r>
            <a:r>
              <a:rPr lang="en-US" dirty="0" smtClean="0"/>
              <a:t>appliances or </a:t>
            </a:r>
            <a:r>
              <a:rPr lang="en-US" dirty="0"/>
              <a:t>high pull headgear with or without a functional appliance</a:t>
            </a:r>
          </a:p>
          <a:p>
            <a:pPr marL="0" indent="0">
              <a:buNone/>
            </a:pPr>
            <a:endParaRPr lang="en-US" dirty="0"/>
          </a:p>
        </p:txBody>
      </p:sp>
    </p:spTree>
    <p:extLst>
      <p:ext uri="{BB962C8B-B14F-4D97-AF65-F5344CB8AC3E}">
        <p14:creationId xmlns:p14="http://schemas.microsoft.com/office/powerpoint/2010/main" val="315946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a:t>
            </a:r>
            <a:r>
              <a:rPr lang="en-US" b="1" dirty="0" smtClean="0"/>
              <a:t>Intrusion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Relative intrusion</a:t>
            </a:r>
          </a:p>
          <a:p>
            <a:pPr marL="514350" indent="-514350">
              <a:buFont typeface="+mj-lt"/>
              <a:buAutoNum type="arabicPeriod"/>
            </a:pPr>
            <a:r>
              <a:rPr lang="en-US" b="1" dirty="0" smtClean="0"/>
              <a:t>Absolute intrusion </a:t>
            </a:r>
            <a:endParaRPr lang="en-US" dirty="0"/>
          </a:p>
        </p:txBody>
      </p:sp>
    </p:spTree>
    <p:extLst>
      <p:ext uri="{BB962C8B-B14F-4D97-AF65-F5344CB8AC3E}">
        <p14:creationId xmlns:p14="http://schemas.microsoft.com/office/powerpoint/2010/main" val="2666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intrusion </a:t>
            </a:r>
            <a:endParaRPr lang="en-US" dirty="0"/>
          </a:p>
        </p:txBody>
      </p:sp>
      <p:sp>
        <p:nvSpPr>
          <p:cNvPr id="3" name="Content Placeholder 2"/>
          <p:cNvSpPr>
            <a:spLocks noGrp="1"/>
          </p:cNvSpPr>
          <p:nvPr>
            <p:ph idx="1"/>
          </p:nvPr>
        </p:nvSpPr>
        <p:spPr/>
        <p:txBody>
          <a:bodyPr/>
          <a:lstStyle/>
          <a:p>
            <a:r>
              <a:rPr lang="en-US" dirty="0"/>
              <a:t>It is achieved by preventing eruption of the incisors while </a:t>
            </a:r>
            <a:r>
              <a:rPr lang="en-US" dirty="0" smtClean="0"/>
              <a:t>growth provides </a:t>
            </a:r>
            <a:r>
              <a:rPr lang="en-US" dirty="0"/>
              <a:t>vertical space into which the posterior teeth </a:t>
            </a:r>
            <a:r>
              <a:rPr lang="en-US" dirty="0" smtClean="0"/>
              <a:t>erupt</a:t>
            </a:r>
          </a:p>
          <a:p>
            <a:r>
              <a:rPr lang="en-US" dirty="0"/>
              <a:t>Can be achieved with continuous </a:t>
            </a:r>
            <a:r>
              <a:rPr lang="en-US" dirty="0" err="1"/>
              <a:t>archwires</a:t>
            </a:r>
            <a:r>
              <a:rPr lang="en-US" dirty="0"/>
              <a:t> by placing a reverse </a:t>
            </a:r>
            <a:r>
              <a:rPr lang="en-US" dirty="0" smtClean="0"/>
              <a:t>curve of </a:t>
            </a:r>
            <a:r>
              <a:rPr lang="en-US" dirty="0" err="1"/>
              <a:t>Spee</a:t>
            </a:r>
            <a:r>
              <a:rPr lang="en-US" dirty="0"/>
              <a:t> in the mandibular arch wire, and an exaggerated curve of </a:t>
            </a:r>
            <a:r>
              <a:rPr lang="en-US" dirty="0" err="1" smtClean="0"/>
              <a:t>Spee</a:t>
            </a:r>
            <a:r>
              <a:rPr lang="en-US" dirty="0"/>
              <a:t> </a:t>
            </a:r>
            <a:r>
              <a:rPr lang="en-US" dirty="0" smtClean="0"/>
              <a:t>in </a:t>
            </a:r>
            <a:r>
              <a:rPr lang="en-US" dirty="0"/>
              <a:t>the maxillary arch wire</a:t>
            </a:r>
            <a:endParaRPr lang="en-US" dirty="0"/>
          </a:p>
        </p:txBody>
      </p:sp>
    </p:spTree>
    <p:extLst>
      <p:ext uri="{BB962C8B-B14F-4D97-AF65-F5344CB8AC3E}">
        <p14:creationId xmlns:p14="http://schemas.microsoft.com/office/powerpoint/2010/main" val="3396294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1676400" y="3886200"/>
            <a:ext cx="5359400" cy="2579687"/>
          </a:xfrm>
          <a:prstGeom prst="rect">
            <a:avLst/>
          </a:prstGeom>
        </p:spPr>
      </p:pic>
      <p:pic>
        <p:nvPicPr>
          <p:cNvPr id="5" name="Picture 4"/>
          <p:cNvPicPr>
            <a:picLocks noChangeAspect="1"/>
          </p:cNvPicPr>
          <p:nvPr/>
        </p:nvPicPr>
        <p:blipFill>
          <a:blip r:embed="rId4"/>
          <a:stretch>
            <a:fillRect/>
          </a:stretch>
        </p:blipFill>
        <p:spPr>
          <a:xfrm>
            <a:off x="2032000" y="304800"/>
            <a:ext cx="4648200" cy="3280722"/>
          </a:xfrm>
          <a:prstGeom prst="rect">
            <a:avLst/>
          </a:prstGeom>
        </p:spPr>
      </p:pic>
    </p:spTree>
    <p:extLst>
      <p:ext uri="{BB962C8B-B14F-4D97-AF65-F5344CB8AC3E}">
        <p14:creationId xmlns:p14="http://schemas.microsoft.com/office/powerpoint/2010/main" val="3122035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Absolute intrusion</a:t>
            </a:r>
            <a:endParaRPr lang="en-US" dirty="0"/>
          </a:p>
        </p:txBody>
      </p:sp>
      <p:sp>
        <p:nvSpPr>
          <p:cNvPr id="3" name="Content Placeholder 2"/>
          <p:cNvSpPr>
            <a:spLocks noGrp="1"/>
          </p:cNvSpPr>
          <p:nvPr>
            <p:ph idx="1"/>
          </p:nvPr>
        </p:nvSpPr>
        <p:spPr/>
        <p:txBody>
          <a:bodyPr>
            <a:normAutofit/>
          </a:bodyPr>
          <a:lstStyle/>
          <a:p>
            <a:r>
              <a:rPr lang="en-US" dirty="0"/>
              <a:t>There is pure intrusion of the incisors without extrusion of the </a:t>
            </a:r>
            <a:r>
              <a:rPr lang="en-US" dirty="0" smtClean="0"/>
              <a:t>posterior teeth</a:t>
            </a:r>
          </a:p>
          <a:p>
            <a:r>
              <a:rPr lang="en-US" dirty="0" smtClean="0"/>
              <a:t> Teeth being apically pushed into supporting bone, it requires a mechanical arrangement other than a continuous </a:t>
            </a:r>
            <a:r>
              <a:rPr lang="en-US" dirty="0" err="1" smtClean="0"/>
              <a:t>archwire</a:t>
            </a:r>
            <a:r>
              <a:rPr lang="en-US" dirty="0" smtClean="0"/>
              <a:t> attached to each tooth. </a:t>
            </a:r>
          </a:p>
          <a:p>
            <a:r>
              <a:rPr lang="en-US" dirty="0" smtClean="0"/>
              <a:t>Light </a:t>
            </a:r>
            <a:r>
              <a:rPr lang="en-US" dirty="0"/>
              <a:t>continuous force directed toward the </a:t>
            </a:r>
            <a:r>
              <a:rPr lang="en-US" dirty="0" smtClean="0"/>
              <a:t>tooth apex </a:t>
            </a:r>
            <a:r>
              <a:rPr lang="en-US" dirty="0"/>
              <a:t>is the key to successful intrusion</a:t>
            </a:r>
            <a:endParaRPr lang="en-US" dirty="0"/>
          </a:p>
        </p:txBody>
      </p:sp>
    </p:spTree>
    <p:extLst>
      <p:ext uri="{BB962C8B-B14F-4D97-AF65-F5344CB8AC3E}">
        <p14:creationId xmlns:p14="http://schemas.microsoft.com/office/powerpoint/2010/main" val="2459760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609600" y="4112201"/>
            <a:ext cx="8229600" cy="2639263"/>
          </a:xfrm>
          <a:prstGeom prst="rect">
            <a:avLst/>
          </a:prstGeom>
        </p:spPr>
      </p:pic>
      <p:pic>
        <p:nvPicPr>
          <p:cNvPr id="5" name="Picture 4"/>
          <p:cNvPicPr>
            <a:picLocks noChangeAspect="1"/>
          </p:cNvPicPr>
          <p:nvPr/>
        </p:nvPicPr>
        <p:blipFill>
          <a:blip r:embed="rId4"/>
          <a:stretch>
            <a:fillRect/>
          </a:stretch>
        </p:blipFill>
        <p:spPr>
          <a:xfrm>
            <a:off x="1828800" y="274638"/>
            <a:ext cx="5221951" cy="3837563"/>
          </a:xfrm>
          <a:prstGeom prst="rect">
            <a:avLst/>
          </a:prstGeom>
        </p:spPr>
      </p:pic>
    </p:spTree>
    <p:extLst>
      <p:ext uri="{BB962C8B-B14F-4D97-AF65-F5344CB8AC3E}">
        <p14:creationId xmlns:p14="http://schemas.microsoft.com/office/powerpoint/2010/main" val="207373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964</Words>
  <Application>Microsoft Office PowerPoint</Application>
  <PresentationFormat>On-screen Show (4:3)</PresentationFormat>
  <Paragraphs>82</Paragraphs>
  <Slides>24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Orthodontic intrusion:  A contemporary review   </vt:lpstr>
      <vt:lpstr>Contents</vt:lpstr>
      <vt:lpstr>Introduction </vt:lpstr>
      <vt:lpstr>PowerPoint Presentation</vt:lpstr>
      <vt:lpstr>Types of Intrusion</vt:lpstr>
      <vt:lpstr>Relative intrusion </vt:lpstr>
      <vt:lpstr>PowerPoint Presentation</vt:lpstr>
      <vt:lpstr>Absolute intrusion</vt:lpstr>
      <vt:lpstr>PowerPoint Presentation</vt:lpstr>
      <vt:lpstr>Methods of  intrusion</vt:lpstr>
      <vt:lpstr>Methods of absolute intrusion </vt:lpstr>
      <vt:lpstr>Clinical Observations and the Tissue Reactions</vt:lpstr>
      <vt:lpstr>Biomechanical Methods of Orthodontic Intrusion</vt:lpstr>
      <vt:lpstr>PowerPoint Presentation</vt:lpstr>
      <vt:lpstr>2. Bioprogressive technique</vt:lpstr>
      <vt:lpstr>Indications and Contraindications</vt:lpstr>
      <vt:lpstr>Intrusion of Anterior Teeth in Gummy Smile</vt:lpstr>
      <vt:lpstr>2. Ricketts Utility arch</vt:lpstr>
      <vt:lpstr>Deep Bite and Reduced Lower Facial Height</vt:lpstr>
      <vt:lpstr>Deep Bite and Increased Lower Facial Height</vt:lpstr>
      <vt:lpstr>Intrusion of Posterior Teeth</vt:lpstr>
      <vt:lpstr>The Fixed and Removable appliances Used for Intrusion accomplishment </vt:lpstr>
      <vt:lpstr>Magnets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Orthodontic intrusion:  A contemporary review   </dc:title>
  <dc:creator>ahmad</dc:creator>
  <cp:lastModifiedBy>ahmad</cp:lastModifiedBy>
  <cp:revision>20</cp:revision>
  <dcterms:created xsi:type="dcterms:W3CDTF">2006-08-16T00:00:00Z</dcterms:created>
  <dcterms:modified xsi:type="dcterms:W3CDTF">2020-04-22T06:28:29Z</dcterms:modified>
</cp:coreProperties>
</file>